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93"/>
    <p:restoredTop sz="93960"/>
  </p:normalViewPr>
  <p:slideViewPr>
    <p:cSldViewPr snapToGrid="0" snapToObjects="1">
      <p:cViewPr varScale="1">
        <p:scale>
          <a:sx n="70" d="100"/>
          <a:sy n="70" d="100"/>
        </p:scale>
        <p:origin x="76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2017/11/28</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Generating velocity solutions with 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smtClean="0"/>
              <a:t>2017/11/28</a:t>
            </a:r>
            <a:endParaRPr lang="en-US"/>
          </a:p>
        </p:txBody>
      </p:sp>
      <p:sp>
        <p:nvSpPr>
          <p:cNvPr id="6" name="Footer Placeholder 5"/>
          <p:cNvSpPr>
            <a:spLocks noGrp="1"/>
          </p:cNvSpPr>
          <p:nvPr>
            <p:ph type="ftr" sz="quarter" idx="12"/>
          </p:nvPr>
        </p:nvSpPr>
        <p:spPr/>
        <p:txBody>
          <a:bodyPr/>
          <a:lstStyle/>
          <a:p>
            <a:r>
              <a:rPr lang="en-US" smtClean="0"/>
              <a:t>Generating velocity solutions with globk</a:t>
            </a:r>
            <a:endParaRPr lang="en-US"/>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GB" smtClean="0"/>
              <a:t>2017/11/28</a:t>
            </a:r>
            <a:endParaRPr lang="en-US" dirty="0"/>
          </a:p>
        </p:txBody>
      </p:sp>
      <p:sp>
        <p:nvSpPr>
          <p:cNvPr id="5" name="Footer Placeholder 4"/>
          <p:cNvSpPr>
            <a:spLocks noGrp="1"/>
          </p:cNvSpPr>
          <p:nvPr>
            <p:ph type="ftr" sz="quarter" idx="11"/>
          </p:nvPr>
        </p:nvSpPr>
        <p:spPr/>
        <p:txBody>
          <a:bodyPr/>
          <a:lstStyle/>
          <a:p>
            <a:r>
              <a:rPr lang="en-US" dirty="0" smtClean="0"/>
              <a:t>Generating velocity solutions with </a:t>
            </a:r>
            <a:r>
              <a:rPr lang="en-US" dirty="0" err="1" smtClean="0"/>
              <a:t>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2017/11/28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2017/11/28</a:t>
            </a:r>
            <a:endParaRPr lang="en-US"/>
          </a:p>
        </p:txBody>
      </p:sp>
      <p:sp>
        <p:nvSpPr>
          <p:cNvPr id="8" name="Footer Placeholder 7"/>
          <p:cNvSpPr>
            <a:spLocks noGrp="1"/>
          </p:cNvSpPr>
          <p:nvPr>
            <p:ph type="ftr" sz="quarter" idx="11"/>
          </p:nvPr>
        </p:nvSpPr>
        <p:spPr/>
        <p:txBody>
          <a:bodyPr/>
          <a:lstStyle/>
          <a:p>
            <a:r>
              <a:rPr lang="en-US" smtClean="0"/>
              <a:t>Generating velocity solutions with 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2017/11/28</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2017/11/28</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2017/11/28</a:t>
            </a:r>
            <a:endParaRPr lang="en-US"/>
          </a:p>
        </p:txBody>
      </p:sp>
      <p:sp>
        <p:nvSpPr>
          <p:cNvPr id="6" name="Footer Placeholder 5"/>
          <p:cNvSpPr>
            <a:spLocks noGrp="1"/>
          </p:cNvSpPr>
          <p:nvPr>
            <p:ph type="ftr" sz="quarter" idx="11"/>
          </p:nvPr>
        </p:nvSpPr>
        <p:spPr/>
        <p:txBody>
          <a:bodyPr/>
          <a:lstStyle/>
          <a:p>
            <a:r>
              <a:rPr lang="en-US" smtClean="0"/>
              <a:t>Generating velocity solutions with 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2017/11/28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Generating velocity solutions with 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26435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emf"/><Relationship Id="rId3"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smtClean="0">
                <a:latin typeface="Courier New" charset="0"/>
                <a:ea typeface="Courier New" charset="0"/>
                <a:cs typeface="Courier New" charset="0"/>
              </a:rPr>
              <a:t>globk</a:t>
            </a:r>
            <a:endParaRPr lang="en-US" sz="4200" dirty="0">
              <a:latin typeface="Courier New" charset="0"/>
              <a:ea typeface="Courier New" charset="0"/>
              <a:cs typeface="Courier New"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643675" y="862878"/>
            <a:ext cx="2304288" cy="866407"/>
          </a:xfrm>
          <a:prstGeom prst="rect">
            <a:avLst/>
          </a:prstGeom>
        </p:spPr>
      </p:pic>
      <p:pic>
        <p:nvPicPr>
          <p:cNvPr id="10" name="Picture 9" descr="MIT-logo-with-spelling-web-red-gray-design1-large.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43003" y="1114868"/>
            <a:ext cx="1599993" cy="362429"/>
          </a:xfrm>
          <a:prstGeom prst="rect">
            <a:avLst/>
          </a:prstGeom>
        </p:spPr>
      </p:pic>
      <p:pic>
        <p:nvPicPr>
          <p:cNvPr id="11" name="Picture 10" descr="unavco-logo-red-black-shadow.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533145" y="1073036"/>
            <a:ext cx="2085328" cy="521332"/>
          </a:xfrm>
          <a:prstGeom prst="rect">
            <a:avLst/>
          </a:prstGeom>
        </p:spPr>
      </p:pic>
      <p:pic>
        <p:nvPicPr>
          <p:cNvPr id="12" name="Picture 2" descr="ttps://upload.wikimedia.org/wikipedia/en/d/dc/Addis_Ababa_University_logo.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4242816" y="162836"/>
            <a:ext cx="658368" cy="74956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ttp://geoprisms.org/wpdemo/wp-content/uploads/2014/06/cropped-GeoPRISMS_favicon_transp.pn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2324070" y="882082"/>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ttp://www.rcuk.ac.uk/RCUK-prod/assets/image/GCRFfullcolour.jpg"/>
          <p:cNvPicPr>
            <a:picLocks noChangeAspect="1" noChangeArrowheads="1"/>
          </p:cNvPicPr>
          <p:nvPr/>
        </p:nvPicPr>
        <p:blipFill>
          <a:blip r:embed="rId8" cstate="print">
            <a:extLst>
              <a:ext uri="{28A0092B-C50C-407E-A947-70E740481C1C}">
                <a14:useLocalDpi xmlns:a14="http://schemas.microsoft.com/office/drawing/2010/main"/>
              </a:ext>
            </a:extLst>
          </a:blip>
          <a:srcRect/>
          <a:stretch>
            <a:fillRect/>
          </a:stretch>
        </p:blipFill>
        <p:spPr bwMode="auto">
          <a:xfrm>
            <a:off x="8059517" y="1080024"/>
            <a:ext cx="763864" cy="439985"/>
          </a:xfrm>
          <a:prstGeom prst="rect">
            <a:avLst/>
          </a:prstGeom>
          <a:noFill/>
          <a:extLst>
            <a:ext uri="{909E8E84-426E-40DD-AFC4-6F175D3DCCD1}">
              <a14:hiddenFill xmlns:a14="http://schemas.microsoft.com/office/drawing/2010/main">
                <a:solidFill>
                  <a:srgbClr val="FFFFFF"/>
                </a:solidFill>
              </a14:hiddenFill>
            </a:ext>
          </a:extLst>
        </p:spPr>
      </p:pic>
      <p:sp>
        <p:nvSpPr>
          <p:cNvPr id="15" name="Subtitle 15"/>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 and </a:t>
            </a:r>
            <a:r>
              <a:rPr lang="en-US" dirty="0" smtClean="0">
                <a:solidFill>
                  <a:srgbClr val="A5A5A5"/>
                </a:solidFill>
                <a:latin typeface="Courier" charset="0"/>
                <a:ea typeface="Courier" charset="0"/>
                <a:cs typeface="Courier" charset="0"/>
              </a:rPr>
              <a:t>track</a:t>
            </a:r>
            <a:r>
              <a:rPr lang="en-US" dirty="0">
                <a:solidFill>
                  <a:srgbClr val="A5A5A5"/>
                </a:solidFill>
              </a:rPr>
              <a:t/>
            </a:r>
            <a:br>
              <a:rPr lang="en-US" dirty="0">
                <a:solidFill>
                  <a:srgbClr val="A5A5A5"/>
                </a:solidFill>
              </a:rPr>
            </a:br>
            <a:r>
              <a:rPr lang="en-US" dirty="0" smtClean="0">
                <a:solidFill>
                  <a:srgbClr val="A5A5A5"/>
                </a:solidFill>
              </a:rPr>
              <a:t>Addis Ababa University, Ethiopia</a:t>
            </a:r>
            <a:r>
              <a:rPr lang="en-US" dirty="0">
                <a:solidFill>
                  <a:srgbClr val="A5A5A5"/>
                </a:solidFill>
              </a:rPr>
              <a:t/>
            </a:r>
            <a:br>
              <a:rPr lang="en-US" dirty="0">
                <a:solidFill>
                  <a:srgbClr val="A5A5A5"/>
                </a:solidFill>
              </a:rPr>
            </a:br>
            <a:r>
              <a:rPr lang="en-US" dirty="0">
                <a:solidFill>
                  <a:srgbClr val="A5A5A5"/>
                </a:solidFill>
              </a:rPr>
              <a:t>24–25 </a:t>
            </a:r>
            <a:r>
              <a:rPr lang="en-US" dirty="0" smtClean="0">
                <a:solidFill>
                  <a:srgbClr val="A5A5A5"/>
                </a:solidFill>
              </a:rPr>
              <a:t>&amp; 27–29 November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dirty="0" err="1" smtClean="0">
                <a:solidFill>
                  <a:srgbClr val="A5A5A5"/>
                </a:solidFill>
              </a:rPr>
              <a:t>floyd</a:t>
            </a:r>
            <a:r>
              <a:rPr lang="en-US" dirty="0" smtClean="0">
                <a:solidFill>
                  <a:srgbClr val="A5A5A5"/>
                </a:solidFill>
              </a:rPr>
              <a:t>/courses/gg/201711_AAU/</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smtClean="0">
                <a:latin typeface="Courier New" charset="0"/>
                <a:ea typeface="Courier New" charset="0"/>
                <a:cs typeface="Courier New" charset="0"/>
              </a:rPr>
              <a:t>glorg</a:t>
            </a:r>
            <a:r>
              <a:rPr lang="en-US" dirty="0" smtClean="0"/>
              <a:t> for different reference frames</a:t>
            </a:r>
            <a:endParaRPr lang="en-US" dirty="0"/>
          </a:p>
        </p:txBody>
      </p:sp>
      <p:sp>
        <p:nvSpPr>
          <p:cNvPr id="3" name="Content Placeholder 2"/>
          <p:cNvSpPr>
            <a:spLocks noGrp="1"/>
          </p:cNvSpPr>
          <p:nvPr>
            <p:ph idx="1"/>
          </p:nvPr>
        </p:nvSpPr>
        <p:spPr/>
        <p:txBody>
          <a:bodyPr>
            <a:normAutofit/>
          </a:bodyPr>
          <a:lstStyle/>
          <a:p>
            <a:r>
              <a:rPr lang="en-US" dirty="0" smtClean="0"/>
              <a:t>No need to re-run </a:t>
            </a:r>
            <a:r>
              <a:rPr lang="en-US" dirty="0" err="1" smtClean="0">
                <a:latin typeface="Courier" charset="0"/>
                <a:ea typeface="Courier" charset="0"/>
                <a:cs typeface="Courier" charset="0"/>
              </a:rPr>
              <a:t>globk</a:t>
            </a:r>
            <a:r>
              <a:rPr lang="en-US" dirty="0" smtClean="0"/>
              <a:t> every time you want</a:t>
            </a:r>
          </a:p>
          <a:p>
            <a:r>
              <a:rPr lang="en-US" dirty="0" err="1">
                <a:latin typeface="Courier" charset="0"/>
                <a:ea typeface="Courier" charset="0"/>
                <a:cs typeface="Courier" charset="0"/>
              </a:rPr>
              <a:t>g</a:t>
            </a:r>
            <a:r>
              <a:rPr lang="en-US" dirty="0" err="1" smtClean="0">
                <a:latin typeface="Courier" charset="0"/>
                <a:ea typeface="Courier" charset="0"/>
                <a:cs typeface="Courier" charset="0"/>
              </a:rPr>
              <a:t>lorg</a:t>
            </a:r>
            <a:r>
              <a:rPr lang="en-US" dirty="0" smtClean="0"/>
              <a:t> is usually called from </a:t>
            </a:r>
            <a:r>
              <a:rPr lang="en-US" dirty="0" err="1" smtClean="0">
                <a:latin typeface="Courier" charset="0"/>
                <a:ea typeface="Courier" charset="0"/>
                <a:cs typeface="Courier" charset="0"/>
              </a:rPr>
              <a:t>globk</a:t>
            </a:r>
            <a:r>
              <a:rPr lang="en-US" dirty="0" smtClean="0"/>
              <a:t> command file (“</a:t>
            </a:r>
            <a:r>
              <a:rPr lang="en-US" dirty="0" err="1" smtClean="0"/>
              <a:t>org_cmd</a:t>
            </a:r>
            <a:r>
              <a:rPr lang="en-US" dirty="0" smtClean="0"/>
              <a:t>” option) but </a:t>
            </a:r>
            <a:r>
              <a:rPr lang="en-US" dirty="0" err="1" smtClean="0">
                <a:latin typeface="Courier" charset="0"/>
                <a:ea typeface="Courier" charset="0"/>
                <a:cs typeface="Courier" charset="0"/>
              </a:rPr>
              <a:t>glorg</a:t>
            </a:r>
            <a:r>
              <a:rPr lang="en-US" dirty="0" smtClean="0"/>
              <a:t> may be run separately</a:t>
            </a:r>
          </a:p>
          <a:p>
            <a:r>
              <a:rPr lang="en-US" sz="1600" dirty="0" err="1">
                <a:latin typeface="Courier"/>
                <a:cs typeface="Courier"/>
              </a:rPr>
              <a:t>g</a:t>
            </a:r>
            <a:r>
              <a:rPr lang="en-US" sz="1600" dirty="0" err="1" smtClean="0">
                <a:latin typeface="Courier"/>
                <a:cs typeface="Courier"/>
              </a:rPr>
              <a:t>lobk</a:t>
            </a:r>
            <a:r>
              <a:rPr lang="en-US" sz="1600" dirty="0" smtClean="0">
                <a:latin typeface="Courier"/>
                <a:cs typeface="Courier"/>
              </a:rPr>
              <a:t> 6 </a:t>
            </a:r>
            <a:r>
              <a:rPr lang="en-US" sz="1600" dirty="0" err="1" smtClean="0">
                <a:latin typeface="Courier"/>
                <a:cs typeface="Courier"/>
              </a:rPr>
              <a:t>globk_vel.prt</a:t>
            </a:r>
            <a:r>
              <a:rPr lang="en-US" sz="1600" dirty="0" smtClean="0">
                <a:latin typeface="Courier"/>
                <a:cs typeface="Courier"/>
              </a:rPr>
              <a:t> </a:t>
            </a:r>
            <a:r>
              <a:rPr lang="en-US" sz="1600" dirty="0" err="1" smtClean="0">
                <a:latin typeface="Courier"/>
                <a:cs typeface="Courier"/>
              </a:rPr>
              <a:t>globk_vel.log</a:t>
            </a:r>
            <a:r>
              <a:rPr lang="en-US" sz="1600" dirty="0" smtClean="0">
                <a:latin typeface="Courier"/>
                <a:cs typeface="Courier"/>
              </a:rPr>
              <a:t> </a:t>
            </a:r>
            <a:r>
              <a:rPr lang="en-US" sz="1600" dirty="0" err="1" smtClean="0">
                <a:latin typeface="Courier"/>
                <a:cs typeface="Courier"/>
              </a:rPr>
              <a:t>globk_vel.gdl</a:t>
            </a:r>
            <a:r>
              <a:rPr lang="en-US" sz="1600" dirty="0" smtClean="0">
                <a:latin typeface="Courier"/>
                <a:cs typeface="Courier"/>
              </a:rPr>
              <a:t> </a:t>
            </a:r>
            <a:r>
              <a:rPr lang="en-US" sz="1600" dirty="0" err="1" smtClean="0">
                <a:latin typeface="Courier"/>
                <a:cs typeface="Courier"/>
              </a:rPr>
              <a:t>globk_vel.cmd</a:t>
            </a:r>
            <a:endParaRPr lang="en-US" sz="1600" dirty="0" smtClean="0">
              <a:latin typeface="Courier"/>
              <a:cs typeface="Courier"/>
            </a:endParaRPr>
          </a:p>
          <a:p>
            <a:r>
              <a:rPr lang="en-US" sz="1600" dirty="0" err="1">
                <a:latin typeface="Courier"/>
                <a:cs typeface="Courier"/>
              </a:rPr>
              <a:t>g</a:t>
            </a:r>
            <a:r>
              <a:rPr lang="en-US" sz="1600" dirty="0" err="1" smtClean="0">
                <a:latin typeface="Courier"/>
                <a:cs typeface="Courier"/>
              </a:rPr>
              <a:t>lorg</a:t>
            </a:r>
            <a:r>
              <a:rPr lang="en-US" sz="1600" dirty="0" smtClean="0">
                <a:latin typeface="Courier"/>
                <a:cs typeface="Courier"/>
              </a:rPr>
              <a:t> </a:t>
            </a:r>
            <a:r>
              <a:rPr lang="en-US" sz="1600" dirty="0" err="1" smtClean="0">
                <a:latin typeface="Courier"/>
                <a:cs typeface="Courier"/>
              </a:rPr>
              <a:t>globk_vel_noam.org</a:t>
            </a:r>
            <a:r>
              <a:rPr lang="en-US" sz="1600" dirty="0" smtClean="0">
                <a:latin typeface="Courier"/>
                <a:cs typeface="Courier"/>
              </a:rPr>
              <a:t> ERAS:… </a:t>
            </a:r>
            <a:r>
              <a:rPr lang="en-US" sz="1600" dirty="0" err="1" smtClean="0">
                <a:latin typeface="Courier"/>
                <a:cs typeface="Courier"/>
              </a:rPr>
              <a:t>glorg_vel.cmd</a:t>
            </a:r>
            <a:r>
              <a:rPr lang="en-US" sz="1600" dirty="0" smtClean="0">
                <a:latin typeface="Courier"/>
                <a:cs typeface="Courier"/>
              </a:rPr>
              <a:t> </a:t>
            </a:r>
            <a:r>
              <a:rPr lang="en-US" sz="1600" dirty="0" err="1" smtClean="0">
                <a:latin typeface="Courier"/>
                <a:cs typeface="Courier"/>
              </a:rPr>
              <a:t>vel.com</a:t>
            </a:r>
            <a:endParaRPr lang="en-US" sz="1900" dirty="0" smtClean="0">
              <a:latin typeface="Courier"/>
              <a:cs typeface="Courier"/>
            </a:endParaRPr>
          </a:p>
          <a:p>
            <a:r>
              <a:rPr lang="en-US" dirty="0" smtClean="0"/>
              <a:t>Must have saved the “.com”-file!</a:t>
            </a:r>
          </a:p>
          <a:p>
            <a:pPr lvl="1"/>
            <a:r>
              <a:rPr lang="en-US" dirty="0" smtClean="0"/>
              <a:t>e.g. “</a:t>
            </a:r>
            <a:r>
              <a:rPr lang="en-US" dirty="0" err="1" smtClean="0"/>
              <a:t>com_file</a:t>
            </a:r>
            <a:r>
              <a:rPr lang="en-US" dirty="0" smtClean="0"/>
              <a:t> @.com”</a:t>
            </a:r>
          </a:p>
          <a:p>
            <a:pPr lvl="1"/>
            <a:r>
              <a:rPr lang="en-US" dirty="0" smtClean="0"/>
              <a:t>Do not use “</a:t>
            </a:r>
            <a:r>
              <a:rPr lang="en-US" dirty="0" err="1" smtClean="0"/>
              <a:t>del_scra</a:t>
            </a:r>
            <a:r>
              <a:rPr lang="en-US" dirty="0" smtClean="0"/>
              <a:t> yes” in </a:t>
            </a:r>
            <a:r>
              <a:rPr lang="en-US" dirty="0" err="1" smtClean="0">
                <a:latin typeface="Courier" charset="0"/>
                <a:ea typeface="Courier" charset="0"/>
                <a:cs typeface="Courier" charset="0"/>
              </a:rPr>
              <a:t>globk</a:t>
            </a:r>
            <a:r>
              <a:rPr lang="en-US" dirty="0" smtClean="0"/>
              <a:t> command file</a:t>
            </a:r>
          </a:p>
          <a:p>
            <a:pPr lvl="1"/>
            <a:r>
              <a:rPr lang="en-US" dirty="0" smtClean="0"/>
              <a:t>“</a:t>
            </a:r>
            <a:r>
              <a:rPr lang="en-US" dirty="0" err="1" smtClean="0"/>
              <a:t>apr_neu</a:t>
            </a:r>
            <a:r>
              <a:rPr lang="en-US" dirty="0" smtClean="0"/>
              <a:t>” must be loosely constrained (“</a:t>
            </a:r>
            <a:r>
              <a:rPr lang="en-US" dirty="0" err="1" smtClean="0"/>
              <a:t>apr_rot</a:t>
            </a:r>
            <a:r>
              <a:rPr lang="en-US" dirty="0" smtClean="0"/>
              <a:t>” and “</a:t>
            </a:r>
            <a:r>
              <a:rPr lang="en-US" dirty="0" err="1" smtClean="0"/>
              <a:t>apr_tran</a:t>
            </a:r>
            <a:r>
              <a:rPr lang="en-US" dirty="0" smtClean="0"/>
              <a:t>” will also need to be used for </a:t>
            </a:r>
            <a:r>
              <a:rPr lang="en-US" dirty="0" err="1" smtClean="0"/>
              <a:t>sestbl</a:t>
            </a:r>
            <a:r>
              <a:rPr lang="en-US" dirty="0" smtClean="0"/>
              <a:t>. “BASELINE” experiment solutions.</a:t>
            </a:r>
          </a:p>
          <a:p>
            <a:pPr lvl="1"/>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 of equates</a:t>
            </a:r>
            <a:endParaRPr lang="en-US" dirty="0"/>
          </a:p>
        </p:txBody>
      </p:sp>
      <p:sp>
        <p:nvSpPr>
          <p:cNvPr id="3" name="Content Placeholder 2"/>
          <p:cNvSpPr>
            <a:spLocks noGrp="1"/>
          </p:cNvSpPr>
          <p:nvPr>
            <p:ph idx="1"/>
          </p:nvPr>
        </p:nvSpPr>
        <p:spPr/>
        <p:txBody>
          <a:bodyPr>
            <a:normAutofit/>
          </a:bodyPr>
          <a:lstStyle/>
          <a:p>
            <a:r>
              <a:rPr lang="en-US" dirty="0" smtClean="0"/>
              <a:t>With earthquakes and discontinuities, there can be many site names for the same physically location:</a:t>
            </a:r>
          </a:p>
          <a:p>
            <a:pPr lvl="1"/>
            <a:r>
              <a:rPr lang="en-US" dirty="0" smtClean="0"/>
              <a:t>Equate commands in </a:t>
            </a:r>
            <a:r>
              <a:rPr lang="en-US" dirty="0" err="1" smtClean="0">
                <a:latin typeface="Courier" charset="0"/>
                <a:ea typeface="Courier" charset="0"/>
                <a:cs typeface="Courier" charset="0"/>
              </a:rPr>
              <a:t>glorg</a:t>
            </a:r>
            <a:r>
              <a:rPr lang="en-US" dirty="0" smtClean="0"/>
              <a:t> allow the velocity adjustments at these sites to be made the same (or constrained to be the same within a specified sigma)</a:t>
            </a:r>
          </a:p>
          <a:p>
            <a:pPr lvl="1"/>
            <a:r>
              <a:rPr lang="en-US" dirty="0" smtClean="0"/>
              <a:t>“</a:t>
            </a:r>
            <a:r>
              <a:rPr lang="en-US" dirty="0" err="1" smtClean="0"/>
              <a:t>eq_dist</a:t>
            </a:r>
            <a:r>
              <a:rPr lang="en-US" dirty="0" smtClean="0"/>
              <a:t>” allows site separate by distance to equated (and constrained in latest </a:t>
            </a:r>
            <a:r>
              <a:rPr lang="en-US" dirty="0" err="1" smtClean="0">
                <a:latin typeface="Courier" charset="0"/>
                <a:ea typeface="Courier" charset="0"/>
                <a:cs typeface="Courier" charset="0"/>
              </a:rPr>
              <a:t>glorg</a:t>
            </a:r>
            <a:r>
              <a:rPr lang="en-US" dirty="0" smtClean="0"/>
              <a:t>).</a:t>
            </a:r>
          </a:p>
          <a:p>
            <a:pPr lvl="1"/>
            <a:r>
              <a:rPr lang="en-US" dirty="0" smtClean="0"/>
              <a:t>“eq_4char” equates sites with same 4-character name (useful to stop equates at sites that share antennas).</a:t>
            </a:r>
          </a:p>
          <a:p>
            <a:pPr lvl="1"/>
            <a:r>
              <a:rPr lang="en-US" dirty="0" smtClean="0"/>
              <a:t>Chi-squared increments of equates allows assessment of equates (use “</a:t>
            </a:r>
            <a:r>
              <a:rPr lang="en-US" dirty="0" err="1" smtClean="0"/>
              <a:t>un_equate</a:t>
            </a:r>
            <a:r>
              <a:rPr lang="en-US" dirty="0" smtClean="0"/>
              <a:t>” for large chi-squared values)</a:t>
            </a:r>
          </a:p>
          <a:p>
            <a:pPr lvl="1"/>
            <a:r>
              <a:rPr lang="en-US" dirty="0" smtClean="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Uses of </a:t>
            </a:r>
            <a:r>
              <a:rPr lang="en-US" dirty="0" err="1" smtClean="0">
                <a:latin typeface="Courier New" charset="0"/>
                <a:ea typeface="Courier New" charset="0"/>
                <a:cs typeface="Courier New" charset="0"/>
              </a:rPr>
              <a:t>sh_gen_stats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Velocity solutions are often iterative:</a:t>
            </a:r>
          </a:p>
          <a:p>
            <a:pPr lvl="1"/>
            <a:r>
              <a:rPr lang="en-US" dirty="0" smtClean="0"/>
              <a:t>Generate time series using some reference frame sites (IGb08 sites initially for example).</a:t>
            </a:r>
          </a:p>
          <a:p>
            <a:pPr lvl="1"/>
            <a:r>
              <a:rPr lang="en-US" dirty="0" smtClean="0"/>
              <a:t>Fit to the time series (</a:t>
            </a:r>
            <a:r>
              <a:rPr lang="en-US" dirty="0" err="1" smtClean="0">
                <a:latin typeface="Courier" charset="0"/>
                <a:ea typeface="Courier" charset="0"/>
                <a:cs typeface="Courier" charset="0"/>
              </a:rPr>
              <a:t>tsfit</a:t>
            </a:r>
            <a:r>
              <a:rPr lang="en-US" dirty="0" smtClean="0"/>
              <a:t>) to:</a:t>
            </a:r>
          </a:p>
          <a:p>
            <a:pPr lvl="2"/>
            <a:r>
              <a:rPr lang="en-US" dirty="0" smtClean="0"/>
              <a:t>Find outliers, nature of earthquakes (log needed?), discontinuities</a:t>
            </a:r>
          </a:p>
          <a:p>
            <a:pPr lvl="2"/>
            <a:r>
              <a:rPr lang="en-US" dirty="0" smtClean="0"/>
              <a:t>Self consistent a priori file.</a:t>
            </a:r>
          </a:p>
          <a:p>
            <a:pPr lvl="2"/>
            <a:r>
              <a:rPr lang="en-US" dirty="0" smtClean="0"/>
              <a:t>Used </a:t>
            </a:r>
            <a:r>
              <a:rPr lang="en-US" dirty="0" err="1" smtClean="0"/>
              <a:t>FOGMEx</a:t>
            </a:r>
            <a:r>
              <a:rPr lang="en-US" dirty="0" smtClean="0"/>
              <a:t> model (realistic sigma) to get process noise model and list of low-correlated noise reference frame sites).  Use “</a:t>
            </a:r>
            <a:r>
              <a:rPr lang="en-US" dirty="0" err="1" smtClean="0"/>
              <a:t>stabrad</a:t>
            </a:r>
            <a:r>
              <a:rPr lang="en-US" dirty="0" smtClean="0"/>
              <a:t>” option for dense networks</a:t>
            </a:r>
          </a:p>
          <a:p>
            <a:pPr lvl="1"/>
            <a:r>
              <a:rPr lang="en-US" dirty="0" smtClean="0"/>
              <a:t>Run </a:t>
            </a:r>
            <a:r>
              <a:rPr lang="en-US" dirty="0" err="1" smtClean="0">
                <a:latin typeface="Courier" charset="0"/>
                <a:ea typeface="Courier" charset="0"/>
                <a:cs typeface="Courier" charset="0"/>
              </a:rPr>
              <a:t>globk</a:t>
            </a:r>
            <a:r>
              <a:rPr lang="en-US" dirty="0" smtClean="0"/>
              <a:t> velocity solution to refine reference frame site coordinates and velocities</a:t>
            </a:r>
          </a:p>
          <a:p>
            <a:pPr lvl="1"/>
            <a:r>
              <a:rPr lang="en-US" dirty="0" smtClean="0"/>
              <a:t>Re-generate time series and repeat.</a:t>
            </a:r>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comparisons: Approach</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a:t>
            </a:r>
            <a:r>
              <a:rPr lang="en-US" sz="2800" dirty="0" err="1" smtClean="0">
                <a:latin typeface="Courier" charset="0"/>
                <a:ea typeface="Courier" charset="0"/>
                <a:cs typeface="Courier" charset="0"/>
              </a:rPr>
              <a:t>sh_exglk</a:t>
            </a:r>
            <a:r>
              <a:rPr lang="en-US" sz="2800" dirty="0" smtClean="0">
                <a:latin typeface="Courier" charset="0"/>
                <a:ea typeface="Courier" charset="0"/>
                <a:cs typeface="Courier" charset="0"/>
              </a:rPr>
              <a:t> -f &lt;</a:t>
            </a:r>
            <a:r>
              <a:rPr lang="en-US" sz="2800" dirty="0" err="1" smtClean="0">
                <a:latin typeface="Courier" charset="0"/>
                <a:ea typeface="Courier" charset="0"/>
                <a:cs typeface="Courier" charset="0"/>
              </a:rPr>
              <a:t>soln.org</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vel</a:t>
            </a:r>
            <a:r>
              <a:rPr lang="en-US" sz="2800" dirty="0" smtClean="0">
                <a:latin typeface="Courier" charset="0"/>
                <a:ea typeface="Courier" charset="0"/>
                <a:cs typeface="Courier" charset="0"/>
              </a:rPr>
              <a:t> &lt;</a:t>
            </a:r>
            <a:r>
              <a:rPr lang="en-US" sz="2800" dirty="0" err="1" smtClean="0">
                <a:latin typeface="Courier" charset="0"/>
                <a:ea typeface="Courier" charset="0"/>
                <a:cs typeface="Courier" charset="0"/>
              </a:rPr>
              <a:t>soln.vel</a:t>
            </a:r>
            <a:r>
              <a:rPr lang="en-US" sz="2800" dirty="0" smtClean="0">
                <a:latin typeface="Courier" charset="0"/>
                <a:ea typeface="Courier" charset="0"/>
                <a:cs typeface="Courier" charset="0"/>
              </a:rPr>
              <a:t>&gt; -</a:t>
            </a:r>
            <a:r>
              <a:rPr lang="en-US" sz="2800" dirty="0" err="1" smtClean="0">
                <a:latin typeface="Courier" charset="0"/>
                <a:ea typeface="Courier" charset="0"/>
                <a:cs typeface="Courier" charset="0"/>
              </a:rPr>
              <a:t>rmdup</a:t>
            </a:r>
            <a:r>
              <a:rPr lang="en-US" sz="2800" dirty="0" smtClean="0"/>
              <a:t> </a:t>
            </a:r>
            <a:br>
              <a:rPr lang="en-US" sz="2800" dirty="0" smtClean="0"/>
            </a:br>
            <a:r>
              <a:rPr lang="en-US" sz="2800" dirty="0" smtClean="0"/>
              <a:t>to extract velocity estimates (</a:t>
            </a:r>
            <a:r>
              <a:rPr lang="en-US" sz="2800" dirty="0" err="1" smtClean="0">
                <a:latin typeface="Courier" charset="0"/>
                <a:ea typeface="Courier" charset="0"/>
                <a:cs typeface="Courier" charset="0"/>
              </a:rPr>
              <a:t>rmdup</a:t>
            </a:r>
            <a:r>
              <a:rPr lang="en-US" sz="2800" dirty="0" smtClean="0"/>
              <a:t> removes equated sites with the same estimates)</a:t>
            </a:r>
          </a:p>
          <a:p>
            <a:r>
              <a:rPr lang="en-US" sz="2800" dirty="0" smtClean="0"/>
              <a:t>Program </a:t>
            </a:r>
            <a:r>
              <a:rPr lang="en-US" sz="2800" dirty="0" err="1" smtClean="0">
                <a:latin typeface="Courier" charset="0"/>
                <a:ea typeface="Courier" charset="0"/>
                <a:cs typeface="Courier" charset="0"/>
              </a:rPr>
              <a:t>velrot</a:t>
            </a:r>
            <a:r>
              <a:rPr lang="en-US" sz="2800" dirty="0" smtClean="0"/>
              <a:t> allows fields to be compared (change frames and merge fields as well).  For example:</a:t>
            </a:r>
            <a:br>
              <a:rPr lang="en-US" sz="2800" dirty="0" smtClean="0"/>
            </a:br>
            <a:r>
              <a:rPr lang="en-US" sz="1900" dirty="0" err="1" smtClean="0">
                <a:latin typeface="Courier" charset="0"/>
                <a:ea typeface="Courier" charset="0"/>
                <a:cs typeface="Courier" charset="0"/>
              </a:rPr>
              <a:t>velrot</a:t>
            </a:r>
            <a:r>
              <a:rPr lang="en-US" sz="1900" dirty="0" smtClean="0">
                <a:latin typeface="Courier" charset="0"/>
                <a:ea typeface="Courier" charset="0"/>
                <a:cs typeface="Courier" charset="0"/>
              </a:rPr>
              <a:t> </a:t>
            </a:r>
            <a:r>
              <a:rPr lang="en-US" sz="1900" dirty="0" err="1" smtClean="0">
                <a:latin typeface="Courier" charset="0"/>
                <a:ea typeface="Courier" charset="0"/>
                <a:cs typeface="Courier" charset="0"/>
              </a:rPr>
              <a:t>solna.vel</a:t>
            </a:r>
            <a:r>
              <a:rPr lang="en-US" sz="1900" dirty="0" smtClean="0">
                <a:latin typeface="Courier" charset="0"/>
                <a:ea typeface="Courier" charset="0"/>
                <a:cs typeface="Courier" charset="0"/>
              </a:rPr>
              <a:t> nam08 </a:t>
            </a:r>
            <a:r>
              <a:rPr lang="en-US" sz="1900" dirty="0" err="1" smtClean="0">
                <a:latin typeface="Courier" charset="0"/>
                <a:ea typeface="Courier" charset="0"/>
                <a:cs typeface="Courier" charset="0"/>
              </a:rPr>
              <a:t>solnb.vel</a:t>
            </a:r>
            <a:r>
              <a:rPr lang="en-US" sz="1900" dirty="0" smtClean="0">
                <a:latin typeface="Courier" charset="0"/>
                <a:ea typeface="Courier" charset="0"/>
                <a:cs typeface="Courier" charset="0"/>
              </a:rPr>
              <a:t> IGS08 ‘’ ‘’ ‘’ ‘’ N</a:t>
            </a:r>
            <a:r>
              <a:rPr lang="en-US" sz="2800" dirty="0" smtClean="0"/>
              <a:t> </a:t>
            </a:r>
            <a:br>
              <a:rPr lang="en-US" sz="2800" dirty="0" smtClean="0"/>
            </a:br>
            <a:r>
              <a:rPr lang="en-US" sz="2800" dirty="0" smtClean="0"/>
              <a:t>compares to solutions directly (use “RT” instead of “N” to allow rotation and translation rates). Use </a:t>
            </a:r>
            <a:r>
              <a:rPr lang="en-US" sz="2800" dirty="0" smtClean="0">
                <a:latin typeface="Courier" charset="0"/>
                <a:ea typeface="Courier" charset="0"/>
                <a:cs typeface="Courier" charset="0"/>
              </a:rPr>
              <a:t>grep ‘^S ‘</a:t>
            </a:r>
            <a:r>
              <a:rPr lang="en-US" sz="2800" dirty="0" smtClean="0"/>
              <a:t> to get statistics.</a:t>
            </a:r>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Comparisons: Decimation</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smtClean="0"/>
              <a:t>Decimation: Different days of week (1996-2015 solution, small subset </a:t>
            </a:r>
            <a:r>
              <a:rPr lang="en-US" sz="7000" dirty="0"/>
              <a:t>of sites):</a:t>
            </a:r>
            <a:br>
              <a:rPr lang="en-US" sz="7000" dirty="0"/>
            </a:br>
            <a:endParaRPr lang="en-US" sz="7000" dirty="0" smtClean="0"/>
          </a:p>
          <a:p>
            <a:pPr marL="0" indent="0">
              <a:buNone/>
            </a:pPr>
            <a:r>
              <a:rPr lang="en-US" dirty="0" smtClean="0">
                <a:latin typeface="Courier"/>
                <a:cs typeface="Courier"/>
              </a:rPr>
              <a:t>Un</a:t>
            </a:r>
            <a:r>
              <a:rPr lang="en-US" dirty="0">
                <a:latin typeface="Courier"/>
                <a:cs typeface="Courier"/>
              </a:rPr>
              <a:t>-aligned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a:t>
            </a:r>
            <a:r>
              <a:rPr lang="en-US" dirty="0" smtClean="0">
                <a:latin typeface="Courier"/>
                <a:cs typeface="Courier"/>
              </a:rPr>
              <a:t>0.169</a:t>
            </a:r>
            <a:endParaRPr lang="en-US" dirty="0">
              <a:latin typeface="Courier"/>
              <a:cs typeface="Courier"/>
            </a:endParaRPr>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Comparison: Time series vs GLOBK</a:t>
            </a:r>
            <a:endParaRPr lang="en-US" dirty="0"/>
          </a:p>
        </p:txBody>
      </p:sp>
      <p:sp>
        <p:nvSpPr>
          <p:cNvPr id="3" name="Content Placeholder 2"/>
          <p:cNvSpPr>
            <a:spLocks noGrp="1"/>
          </p:cNvSpPr>
          <p:nvPr>
            <p:ph idx="1"/>
          </p:nvPr>
        </p:nvSpPr>
        <p:spPr/>
        <p:txBody>
          <a:bodyPr>
            <a:normAutofit fontScale="70000" lnSpcReduction="20000"/>
          </a:bodyPr>
          <a:lstStyle/>
          <a:p>
            <a:r>
              <a:rPr lang="en-US" sz="2600" dirty="0" smtClean="0"/>
              <a:t>PBO Combined analyses:</a:t>
            </a:r>
          </a:p>
          <a:p>
            <a:pPr marL="0" indent="0">
              <a:buNone/>
            </a:pPr>
            <a:r>
              <a:rPr lang="en-US" sz="1200" dirty="0" smtClean="0">
                <a:latin typeface="Courier"/>
                <a:cs typeface="Courier"/>
              </a:rPr>
              <a:t>Un</a:t>
            </a:r>
            <a:r>
              <a:rPr lang="en-US" sz="1200" dirty="0">
                <a:latin typeface="Courier"/>
                <a:cs typeface="Courier"/>
              </a:rPr>
              <a:t>-aligned </a:t>
            </a:r>
            <a:r>
              <a:rPr lang="en-US" sz="1200" dirty="0" smtClean="0">
                <a:latin typeface="Courier"/>
                <a:cs typeface="Courier"/>
              </a:rPr>
              <a:t>fields (no rotation and translation).</a:t>
            </a:r>
            <a:endParaRPr lang="en-US" sz="1200" dirty="0">
              <a:latin typeface="Courier"/>
              <a:cs typeface="Courier"/>
            </a:endParaRP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a:t>
            </a:r>
            <a:r>
              <a:rPr lang="en-US" sz="1200" dirty="0" smtClean="0">
                <a:latin typeface="Courier"/>
                <a:cs typeface="Courier"/>
              </a:rPr>
              <a:t>0.959</a:t>
            </a:r>
          </a:p>
          <a:p>
            <a:pPr marL="0" indent="0">
              <a:buNone/>
            </a:pPr>
            <a:r>
              <a:rPr lang="en-US" sz="1500" dirty="0" smtClean="0">
                <a:latin typeface="+mj-lt"/>
                <a:cs typeface="Courier"/>
              </a:rPr>
              <a:t>PBO_vel_150425.vel: </a:t>
            </a:r>
            <a:r>
              <a:rPr lang="en-US" sz="1500" dirty="0" err="1" smtClean="0">
                <a:latin typeface="+mj-lt"/>
                <a:cs typeface="Courier"/>
              </a:rPr>
              <a:t>tsfit</a:t>
            </a:r>
            <a:r>
              <a:rPr lang="en-US" sz="1500" dirty="0" smtClean="0">
                <a:latin typeface="+mj-lt"/>
                <a:cs typeface="Courier"/>
              </a:rPr>
              <a:t> solution to time series</a:t>
            </a:r>
          </a:p>
          <a:p>
            <a:pPr marL="0" indent="0">
              <a:buNone/>
            </a:pPr>
            <a:r>
              <a:rPr lang="en-US" sz="1500" dirty="0" smtClean="0">
                <a:latin typeface="+mj-lt"/>
                <a:cs typeface="Courier"/>
              </a:rPr>
              <a:t>PBO_vel_150425KF.vel: </a:t>
            </a:r>
            <a:r>
              <a:rPr lang="en-US" sz="1500" dirty="0" err="1" smtClean="0">
                <a:latin typeface="+mj-lt"/>
                <a:cs typeface="Courier"/>
              </a:rPr>
              <a:t>tsfit</a:t>
            </a:r>
            <a:r>
              <a:rPr lang="en-US" sz="1500" dirty="0" smtClean="0">
                <a:latin typeface="+mj-lt"/>
                <a:cs typeface="Courier"/>
              </a:rPr>
              <a:t> Kalman filter solution to </a:t>
            </a:r>
            <a:r>
              <a:rPr lang="en-US" sz="1500" dirty="0" err="1" smtClean="0">
                <a:latin typeface="+mj-lt"/>
                <a:cs typeface="Courier"/>
              </a:rPr>
              <a:t>timeseries</a:t>
            </a:r>
            <a:endParaRPr lang="en-US" sz="1500" dirty="0" smtClean="0">
              <a:latin typeface="+mj-lt"/>
              <a:cs typeface="Courier"/>
            </a:endParaRPr>
          </a:p>
          <a:p>
            <a:pPr marL="287338" indent="-287338">
              <a:buNone/>
            </a:pPr>
            <a:r>
              <a:rPr lang="en-US" sz="1500" dirty="0">
                <a:latin typeface="+mj-lt"/>
                <a:cs typeface="Courier"/>
              </a:rPr>
              <a:t>PBO_vel_150425_NAM08.</a:t>
            </a:r>
            <a:r>
              <a:rPr lang="en-US" sz="1500" dirty="0" smtClean="0">
                <a:latin typeface="+mj-lt"/>
                <a:cs typeface="Courier"/>
              </a:rPr>
              <a:t>vel: GLOBK combined velocity solution (NMT+CWU), decimated 7 days, 28-subnet combination.  Reference frame realization to NAM08 frame sites (~600) </a:t>
            </a:r>
          </a:p>
          <a:p>
            <a:pPr marL="287338" indent="-287338">
              <a:buNone/>
            </a:pPr>
            <a:r>
              <a:rPr lang="en-US" sz="1500" dirty="0" smtClean="0">
                <a:latin typeface="+mj-lt"/>
                <a:cs typeface="Courier"/>
              </a:rPr>
              <a:t>See Herring et al., Reviews of Geophysics, 2016 for more detailed comparisons.</a:t>
            </a:r>
            <a:endParaRPr lang="en-US" sz="1500" dirty="0">
              <a:latin typeface="+mj-lt"/>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Final comments</a:t>
            </a:r>
            <a:endParaRPr lang="en-US" dirty="0"/>
          </a:p>
        </p:txBody>
      </p:sp>
      <p:sp>
        <p:nvSpPr>
          <p:cNvPr id="3" name="Content Placeholder 2"/>
          <p:cNvSpPr>
            <a:spLocks noGrp="1"/>
          </p:cNvSpPr>
          <p:nvPr>
            <p:ph idx="1"/>
          </p:nvPr>
        </p:nvSpPr>
        <p:spPr/>
        <p:txBody>
          <a:bodyPr/>
          <a:lstStyle/>
          <a:p>
            <a:r>
              <a:rPr lang="en-US" dirty="0" smtClean="0"/>
              <a:t>Practice large solutions with decimated data sets and small networks (run time increased cubically with number of stations)</a:t>
            </a:r>
          </a:p>
          <a:p>
            <a:r>
              <a:rPr lang="en-US" dirty="0" smtClean="0"/>
              <a:t>Make sure your a priori coordinates files are consistent (especially with equates)</a:t>
            </a:r>
          </a:p>
          <a:p>
            <a:pPr lvl="1"/>
            <a:r>
              <a:rPr lang="en-US" dirty="0" smtClean="0"/>
              <a:t>Use the </a:t>
            </a:r>
            <a:r>
              <a:rPr lang="en-US" dirty="0" err="1" smtClean="0"/>
              <a:t>out_aprf</a:t>
            </a:r>
            <a:r>
              <a:rPr lang="en-US" dirty="0" smtClean="0"/>
              <a:t> command in </a:t>
            </a:r>
            <a:r>
              <a:rPr lang="en-US" dirty="0" err="1" smtClean="0"/>
              <a:t>tsfit</a:t>
            </a:r>
            <a:r>
              <a:rPr lang="en-US" dirty="0" smtClean="0"/>
              <a:t> to generate an apriori which is consistent with your </a:t>
            </a:r>
            <a:r>
              <a:rPr lang="en-US" dirty="0" err="1" smtClean="0"/>
              <a:t>timeseries</a:t>
            </a:r>
            <a:r>
              <a:rPr lang="en-US" dirty="0" smtClean="0"/>
              <a:t> estimates.   </a:t>
            </a:r>
          </a:p>
          <a:p>
            <a:endParaRPr lang="en-US" dirty="0" smtClean="0"/>
          </a:p>
          <a:p>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Basics of “velocity” solutions</a:t>
            </a:r>
          </a:p>
          <a:p>
            <a:pPr lvl="1"/>
            <a:r>
              <a:rPr lang="en-US" dirty="0" smtClean="0"/>
              <a:t>Invoked with “</a:t>
            </a:r>
            <a:r>
              <a:rPr lang="en-US" dirty="0" err="1" smtClean="0"/>
              <a:t>apr_neu</a:t>
            </a:r>
            <a:r>
              <a:rPr lang="en-US" dirty="0" smtClean="0"/>
              <a:t> all  xx xx xx &lt;NEU velocity </a:t>
            </a:r>
            <a:r>
              <a:rPr lang="en-US" dirty="0" err="1" smtClean="0"/>
              <a:t>sigmas</a:t>
            </a:r>
            <a:r>
              <a:rPr lang="en-US" dirty="0" smtClean="0"/>
              <a:t>&gt;”</a:t>
            </a:r>
          </a:p>
          <a:p>
            <a:r>
              <a:rPr lang="en-US" dirty="0" smtClean="0"/>
              <a:t>Strategies for setting up solutions (they can take a long time to run)</a:t>
            </a:r>
          </a:p>
          <a:p>
            <a:r>
              <a:rPr lang="en-US" dirty="0" smtClean="0"/>
              <a:t>Strategies for speeding up solutions.</a:t>
            </a:r>
          </a:p>
          <a:p>
            <a:r>
              <a:rPr lang="en-US" dirty="0" smtClean="0"/>
              <a:t>Methods for “cleaning up” potential problems</a:t>
            </a:r>
          </a:p>
          <a:p>
            <a:r>
              <a:rPr lang="en-US" dirty="0" smtClean="0"/>
              <a:t>Different reference frame realizations</a:t>
            </a:r>
          </a:p>
          <a:p>
            <a:r>
              <a:rPr lang="en-US" dirty="0" smtClean="0"/>
              <a:t>Some examples.</a:t>
            </a:r>
          </a:p>
          <a:p>
            <a:r>
              <a:rPr lang="en-US" i="1" dirty="0" smtClean="0"/>
              <a:t>These solutions involve making decisions about how to treat data and the type of solution to be created – lots of decisions</a:t>
            </a:r>
            <a:endParaRPr lang="en-US" i="1" dirty="0"/>
          </a:p>
        </p:txBody>
      </p:sp>
      <p:sp>
        <p:nvSpPr>
          <p:cNvPr id="4" name="Date Placeholder 3"/>
          <p:cNvSpPr>
            <a:spLocks noGrp="1"/>
          </p:cNvSpPr>
          <p:nvPr>
            <p:ph type="dt" sz="half" idx="10"/>
          </p:nvPr>
        </p:nvSpPr>
        <p:spPr/>
        <p:txBody>
          <a:bodyPr/>
          <a:lstStyle/>
          <a:p>
            <a:r>
              <a:rPr lang="en-GB" smtClean="0"/>
              <a:t>2017/11/28</a:t>
            </a:r>
            <a:endParaRPr lang="en-US" dirty="0"/>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GLOBK velocity </a:t>
            </a:r>
            <a:r>
              <a:rPr lang="en-US"/>
              <a:t>s</a:t>
            </a:r>
            <a:r>
              <a:rPr lang="en-US" smtClean="0"/>
              <a:t>olutions</a:t>
            </a:r>
            <a:endParaRPr lang="en-US" dirty="0"/>
          </a:p>
        </p:txBody>
      </p:sp>
      <p:sp>
        <p:nvSpPr>
          <p:cNvPr id="3" name="Content Placeholder 2"/>
          <p:cNvSpPr>
            <a:spLocks noGrp="1"/>
          </p:cNvSpPr>
          <p:nvPr>
            <p:ph idx="1"/>
          </p:nvPr>
        </p:nvSpPr>
        <p:spPr/>
        <p:txBody>
          <a:bodyPr>
            <a:normAutofit/>
          </a:bodyPr>
          <a:lstStyle/>
          <a:p>
            <a:r>
              <a:rPr lang="en-US" dirty="0" smtClean="0"/>
              <a:t>The aim of these solutions is to combine many years of data to generate position, velocity, offset, and postseismic parameter estimates.  Not uncommon to have 10000 parameters in these solutions.</a:t>
            </a:r>
          </a:p>
          <a:p>
            <a:r>
              <a:rPr lang="en-US" dirty="0" smtClean="0"/>
              <a:t>Input requirements for these solutions:</a:t>
            </a:r>
          </a:p>
          <a:p>
            <a:pPr lvl="1"/>
            <a:r>
              <a:rPr lang="en-US" dirty="0" smtClean="0"/>
              <a:t>a priori coordinate and velocity file. Used as a check on positions in daily solutions (for editing of bad solutions) and adjustments are a priori values (a priori </a:t>
            </a:r>
            <a:r>
              <a:rPr lang="en-US" dirty="0" err="1" smtClean="0"/>
              <a:t>sigmas</a:t>
            </a:r>
            <a:r>
              <a:rPr lang="en-US" dirty="0" smtClean="0"/>
              <a:t> are for these values)</a:t>
            </a:r>
          </a:p>
          <a:p>
            <a:pPr lvl="1"/>
            <a:r>
              <a:rPr lang="en-US" dirty="0" smtClean="0"/>
              <a:t>Earthquake file which specifies when earthquakes, discontinuities, and </a:t>
            </a:r>
            <a:r>
              <a:rPr lang="en-US" dirty="0" err="1" smtClean="0"/>
              <a:t>mis</a:t>
            </a:r>
            <a:r>
              <a:rPr lang="en-US" dirty="0" smtClean="0"/>
              <a:t>-named stations affect solution.  Critical that this file correctly describe data.</a:t>
            </a:r>
          </a:p>
          <a:p>
            <a:pPr lvl="1"/>
            <a:r>
              <a:rPr lang="en-US" dirty="0" smtClean="0"/>
              <a:t>Process noise parameters for each station.  Critical for generating realistic standard deviations for the velocity estimates (</a:t>
            </a:r>
            <a:r>
              <a:rPr lang="en-US" dirty="0" err="1" smtClean="0">
                <a:latin typeface="Courier" charset="0"/>
                <a:ea typeface="Courier" charset="0"/>
                <a:cs typeface="Courier" charset="0"/>
              </a:rPr>
              <a:t>sh_gen_stats</a:t>
            </a:r>
            <a:r>
              <a:rPr lang="en-US" dirty="0" smtClean="0"/>
              <a:t>). </a:t>
            </a:r>
          </a:p>
          <a:p>
            <a:pPr lvl="1"/>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Velocity solution </a:t>
            </a:r>
            <a:r>
              <a:rPr lang="en-US"/>
              <a:t>s</a:t>
            </a:r>
            <a:r>
              <a:rPr lang="en-US" smtClean="0"/>
              <a:t>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smtClean="0"/>
              <a:t>General strategy for iteratively generating velocity solution:</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p>
          <a:p>
            <a:r>
              <a:rPr lang="en-US" dirty="0" smtClean="0"/>
              <a:t>Aim here is make sure that when a large solution is run (maybe several days of CPU time) that the run completes successfully.</a:t>
            </a:r>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General methods for increasing speed and to allow for parallel runs</a:t>
            </a:r>
            <a:endParaRPr lang="en-US" dirty="0"/>
          </a:p>
        </p:txBody>
      </p:sp>
      <p:sp>
        <p:nvSpPr>
          <p:cNvPr id="3" name="Content Placeholder 2"/>
          <p:cNvSpPr>
            <a:spLocks noGrp="1"/>
          </p:cNvSpPr>
          <p:nvPr>
            <p:ph idx="1"/>
          </p:nvPr>
        </p:nvSpPr>
        <p:spPr>
          <a:xfrm>
            <a:off x="457200" y="1600200"/>
            <a:ext cx="8229600" cy="4882322"/>
          </a:xfrm>
        </p:spPr>
        <p:txBody>
          <a:bodyPr>
            <a:normAutofit/>
          </a:bodyPr>
          <a:lstStyle/>
          <a:p>
            <a:r>
              <a:rPr lang="en-US" dirty="0" smtClean="0"/>
              <a:t>Approaches to increase speed:</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“MIDP” output option refers the solutions to the middle of the month.  (Earlier versions used last day of month as reference time, natural time for a sequential </a:t>
            </a:r>
            <a:r>
              <a:rPr lang="en-US" dirty="0" err="1" smtClean="0"/>
              <a:t>Kalman</a:t>
            </a:r>
            <a:r>
              <a:rPr lang="en-US" dirty="0" smtClean="0"/>
              <a:t> filter.</a:t>
            </a:r>
          </a:p>
          <a:p>
            <a:pPr lvl="2"/>
            <a:r>
              <a:rPr lang="en-US" dirty="0" smtClean="0"/>
              <a:t>Random walk process noise models correct when velocity NOT estimated in combinations.</a:t>
            </a:r>
          </a:p>
          <a:p>
            <a:pPr lvl="2"/>
            <a:r>
              <a:rPr lang="en-US" dirty="0" smtClean="0"/>
              <a:t>Care needed here when “</a:t>
            </a:r>
            <a:r>
              <a:rPr lang="en-US" dirty="0" err="1" smtClean="0"/>
              <a:t>eq_log</a:t>
            </a:r>
            <a:r>
              <a:rPr lang="en-US" dirty="0" smtClean="0"/>
              <a:t>” is used for solutions far away in time from the earthquake.</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smtClean="0"/>
              <a:t>Sub-netting in GLOBK to generate each solution with smaller number of stations.  Sub-net velocity solutions are combined with GLOBK.  Use </a:t>
            </a:r>
            <a:r>
              <a:rPr lang="en-US" dirty="0" err="1" smtClean="0">
                <a:latin typeface="Courier" charset="0"/>
                <a:ea typeface="Courier" charset="0"/>
                <a:cs typeface="Courier" charset="0"/>
              </a:rPr>
              <a:t>netsel</a:t>
            </a:r>
            <a:r>
              <a:rPr lang="en-US" dirty="0" smtClean="0"/>
              <a:t> with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rw</a:t>
            </a:r>
            <a:r>
              <a:rPr lang="en-US" dirty="0" smtClean="0"/>
              <a:t> option to make GLOBK “</a:t>
            </a:r>
            <a:r>
              <a:rPr lang="en-US" dirty="0" err="1" smtClean="0"/>
              <a:t>use_site</a:t>
            </a:r>
            <a:r>
              <a:rPr lang="en-US" dirty="0" smtClean="0"/>
              <a:t>” list (Current PBO approach)</a:t>
            </a:r>
          </a:p>
          <a:p>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Before velocity runs</a:t>
            </a:r>
            <a:endParaRPr lang="en-US" dirty="0"/>
          </a:p>
        </p:txBody>
      </p:sp>
      <p:sp>
        <p:nvSpPr>
          <p:cNvPr id="3" name="Content Placeholder 2"/>
          <p:cNvSpPr>
            <a:spLocks noGrp="1"/>
          </p:cNvSpPr>
          <p:nvPr>
            <p:ph idx="1"/>
          </p:nvPr>
        </p:nvSpPr>
        <p:spPr/>
        <p:txBody>
          <a:bodyPr>
            <a:normAutofit/>
          </a:bodyPr>
          <a:lstStyle/>
          <a:p>
            <a:r>
              <a:rPr lang="en-US" dirty="0" smtClean="0"/>
              <a:t>Surveys may be combined into one solution per survey</a:t>
            </a:r>
          </a:p>
          <a:p>
            <a:r>
              <a:rPr lang="en-US" dirty="0" smtClean="0"/>
              <a:t>No need to re-run </a:t>
            </a:r>
            <a:r>
              <a:rPr lang="en-US" dirty="0" err="1" smtClean="0">
                <a:latin typeface="Courier" charset="0"/>
                <a:ea typeface="Courier" charset="0"/>
                <a:cs typeface="Courier" charset="0"/>
              </a:rPr>
              <a:t>glred</a:t>
            </a:r>
            <a:r>
              <a:rPr lang="en-US" dirty="0" smtClean="0"/>
              <a:t> again to see long-term time series</a:t>
            </a:r>
          </a:p>
          <a:p>
            <a:r>
              <a:rPr lang="en-US" dirty="0"/>
              <a:t>M</a:t>
            </a:r>
            <a:r>
              <a:rPr lang="en-US" dirty="0" smtClean="0"/>
              <a:t>ultiple “.org”-files may be read by </a:t>
            </a:r>
            <a:r>
              <a:rPr lang="en-US" dirty="0" err="1" smtClean="0">
                <a:latin typeface="Courier" charset="0"/>
                <a:ea typeface="Courier" charset="0"/>
                <a:cs typeface="Courier" charset="0"/>
              </a:rPr>
              <a:t>tssum</a:t>
            </a:r>
            <a:r>
              <a:rPr lang="en-US" dirty="0" smtClean="0"/>
              <a:t> or </a:t>
            </a:r>
            <a:r>
              <a:rPr lang="en-US" dirty="0" err="1" smtClean="0">
                <a:latin typeface="Courier" charset="0"/>
                <a:ea typeface="Courier" charset="0"/>
                <a:cs typeface="Courier" charset="0"/>
              </a:rPr>
              <a:t>sh_plot_pos</a:t>
            </a:r>
            <a:endParaRPr lang="en-US" dirty="0" smtClean="0">
              <a:latin typeface="Courier" charset="0"/>
              <a:ea typeface="Courier" charset="0"/>
              <a:cs typeface="Courier" charset="0"/>
            </a:endParaRPr>
          </a:p>
          <a:p>
            <a:pPr lvl="1"/>
            <a:r>
              <a:rPr lang="en-US" sz="1400" dirty="0" err="1" smtClean="0">
                <a:latin typeface="Courier"/>
                <a:cs typeface="Courier"/>
              </a:rPr>
              <a:t>tssum</a:t>
            </a:r>
            <a:r>
              <a:rPr lang="en-US" sz="1400" dirty="0" smtClean="0">
                <a:latin typeface="Courier"/>
                <a:cs typeface="Courier"/>
              </a:rPr>
              <a:t> </a:t>
            </a:r>
            <a:r>
              <a:rPr lang="en-US" sz="1400" dirty="0" err="1" smtClean="0">
                <a:latin typeface="Courier"/>
                <a:cs typeface="Courier"/>
              </a:rPr>
              <a:t>ts_pos</a:t>
            </a:r>
            <a:r>
              <a:rPr lang="en-US" sz="1400" dirty="0" smtClean="0">
                <a:latin typeface="Courier"/>
                <a:cs typeface="Courier"/>
              </a:rPr>
              <a:t> mit.final_igb08 -R survey1_comb.org survey2_comb.org ...</a:t>
            </a:r>
          </a:p>
          <a:p>
            <a:pPr lvl="2"/>
            <a:r>
              <a:rPr lang="en-US" sz="1100" dirty="0" err="1" smtClean="0">
                <a:latin typeface="Courier"/>
                <a:cs typeface="Courier"/>
              </a:rPr>
              <a:t>ts_pos</a:t>
            </a:r>
            <a:r>
              <a:rPr lang="en-US" sz="1100" dirty="0" smtClean="0">
                <a:latin typeface="Courier"/>
                <a:cs typeface="Courier"/>
              </a:rPr>
              <a:t> is the name of a directory for the .</a:t>
            </a:r>
            <a:r>
              <a:rPr lang="en-US" sz="1100" dirty="0" err="1" smtClean="0">
                <a:latin typeface="Courier"/>
                <a:cs typeface="Courier"/>
              </a:rPr>
              <a:t>pos</a:t>
            </a:r>
            <a:r>
              <a:rPr lang="en-US" sz="1100" dirty="0" smtClean="0">
                <a:latin typeface="Courier"/>
                <a:cs typeface="Courier"/>
              </a:rPr>
              <a:t> files. (. can be used)</a:t>
            </a:r>
          </a:p>
          <a:p>
            <a:pPr lvl="1"/>
            <a:r>
              <a:rPr lang="en-US" sz="1400" dirty="0" err="1" smtClean="0">
                <a:latin typeface="Courier"/>
                <a:cs typeface="Courier"/>
              </a:rPr>
              <a:t>sh_plot_pos</a:t>
            </a:r>
            <a:r>
              <a:rPr lang="en-US" sz="1400" dirty="0" smtClean="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Example: Long-term time series for survey sites</a:t>
            </a:r>
            <a:endParaRPr lang="en-US" dirty="0"/>
          </a:p>
        </p:txBody>
      </p:sp>
      <p:sp>
        <p:nvSpPr>
          <p:cNvPr id="5" name="Text Placeholder 4"/>
          <p:cNvSpPr>
            <a:spLocks noGrp="1"/>
          </p:cNvSpPr>
          <p:nvPr>
            <p:ph type="body" idx="1"/>
          </p:nvPr>
        </p:nvSpPr>
        <p:spPr/>
        <p:txBody>
          <a:bodyPr/>
          <a:lstStyle/>
          <a:p>
            <a:r>
              <a:rPr lang="en-US" dirty="0" smtClean="0"/>
              <a:t>Reasonable repeatability</a:t>
            </a:r>
            <a:endParaRPr lang="en-US" dirty="0"/>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80254" y="2505075"/>
            <a:ext cx="2768704" cy="3684588"/>
          </a:xfrm>
        </p:spPr>
      </p:pic>
      <p:sp>
        <p:nvSpPr>
          <p:cNvPr id="7" name="Text Placeholder 6"/>
          <p:cNvSpPr>
            <a:spLocks noGrp="1"/>
          </p:cNvSpPr>
          <p:nvPr>
            <p:ph type="body" sz="quarter" idx="3"/>
          </p:nvPr>
        </p:nvSpPr>
        <p:spPr/>
        <p:txBody>
          <a:bodyPr/>
          <a:lstStyle/>
          <a:p>
            <a:r>
              <a:rPr lang="en-US" dirty="0" smtClean="0"/>
              <a:t>Outlier in vertical</a:t>
            </a:r>
            <a:endParaRPr lang="en-US" dirty="0"/>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86711" y="2505075"/>
            <a:ext cx="2772665" cy="3684588"/>
          </a:xfrm>
        </p:spPr>
      </p:pic>
      <p:sp>
        <p:nvSpPr>
          <p:cNvPr id="2" name="Date Placeholder 1"/>
          <p:cNvSpPr>
            <a:spLocks noGrp="1"/>
          </p:cNvSpPr>
          <p:nvPr>
            <p:ph type="dt" sz="half" idx="10"/>
          </p:nvPr>
        </p:nvSpPr>
        <p:spPr/>
        <p:txBody>
          <a:bodyPr/>
          <a:lstStyle/>
          <a:p>
            <a:r>
              <a:rPr lang="en-GB" smtClean="0"/>
              <a:t>2017/11/28</a:t>
            </a:r>
            <a:endParaRPr lang="en-US"/>
          </a:p>
        </p:txBody>
      </p:sp>
      <p:sp>
        <p:nvSpPr>
          <p:cNvPr id="3" name="Footer Placeholder 2"/>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Excluding outliers or segments of data</a:t>
            </a:r>
            <a:endParaRPr lang="en-US" dirty="0"/>
          </a:p>
        </p:txBody>
      </p:sp>
      <p:sp>
        <p:nvSpPr>
          <p:cNvPr id="5" name="Content Placeholder 4"/>
          <p:cNvSpPr>
            <a:spLocks noGrp="1"/>
          </p:cNvSpPr>
          <p:nvPr>
            <p:ph idx="1"/>
          </p:nvPr>
        </p:nvSpPr>
        <p:spPr/>
        <p:txBody>
          <a:bodyPr>
            <a:normAutofit/>
          </a:bodyPr>
          <a:lstStyle/>
          <a:p>
            <a:r>
              <a:rPr lang="en-US" dirty="0" smtClean="0"/>
              <a:t>Create “rename” file records and add to </a:t>
            </a:r>
            <a:r>
              <a:rPr lang="en-US" dirty="0" err="1" smtClean="0">
                <a:latin typeface="Courier" charset="0"/>
                <a:ea typeface="Courier" charset="0"/>
                <a:cs typeface="Courier" charset="0"/>
              </a:rPr>
              <a:t>globk</a:t>
            </a:r>
            <a:r>
              <a:rPr lang="en-US" dirty="0" smtClean="0"/>
              <a:t> command file’s “</a:t>
            </a:r>
            <a:r>
              <a:rPr lang="en-US" dirty="0" err="1" smtClean="0"/>
              <a:t>eq_file</a:t>
            </a:r>
            <a:r>
              <a:rPr lang="en-US" dirty="0" smtClean="0"/>
              <a:t>” option, e.g.</a:t>
            </a:r>
          </a:p>
          <a:p>
            <a:pPr marL="342900" lvl="1" indent="0">
              <a:buNone/>
            </a:pPr>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marL="342900" lvl="1" indent="0">
              <a:buNone/>
            </a:pPr>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marL="342900" lvl="1" indent="0">
              <a:buNone/>
            </a:pPr>
            <a:r>
              <a:rPr lang="en-US" sz="1600" dirty="0">
                <a:latin typeface="Courier"/>
                <a:cs typeface="Courier"/>
              </a:rPr>
              <a:t>r</a:t>
            </a:r>
            <a:r>
              <a:rPr lang="en-US" sz="1600" dirty="0" smtClean="0">
                <a:latin typeface="Courier"/>
                <a:cs typeface="Courier"/>
              </a:rPr>
              <a:t>ename ABCD     ABCD_XCL 2013 07 08 00 00</a:t>
            </a:r>
          </a:p>
          <a:p>
            <a:r>
              <a:rPr lang="en-US" dirty="0" smtClean="0"/>
              <a:t>“XPS” will not exclude data from </a:t>
            </a:r>
            <a:r>
              <a:rPr lang="en-US" dirty="0" err="1" smtClean="0">
                <a:latin typeface="Courier" charset="0"/>
                <a:ea typeface="Courier" charset="0"/>
                <a:cs typeface="Courier" charset="0"/>
              </a:rPr>
              <a:t>glred</a:t>
            </a:r>
            <a:r>
              <a:rPr lang="en-US" dirty="0" smtClean="0"/>
              <a:t> (so still visible in time series) but will exclude data from </a:t>
            </a:r>
            <a:r>
              <a:rPr lang="en-US" dirty="0" err="1" smtClean="0">
                <a:latin typeface="Courier" charset="0"/>
                <a:ea typeface="Courier" charset="0"/>
                <a:cs typeface="Courier" charset="0"/>
              </a:rPr>
              <a:t>globk</a:t>
            </a:r>
            <a:r>
              <a:rPr lang="en-US" dirty="0"/>
              <a:t> </a:t>
            </a:r>
            <a:r>
              <a:rPr lang="en-US" dirty="0" smtClean="0"/>
              <a:t>(combination or velocity solution)</a:t>
            </a:r>
          </a:p>
          <a:p>
            <a:r>
              <a:rPr lang="en-US" dirty="0" smtClean="0"/>
              <a:t>“XCL” will exclude data from all </a:t>
            </a:r>
            <a:r>
              <a:rPr lang="en-US" dirty="0" err="1" smtClean="0">
                <a:latin typeface="Courier" charset="0"/>
                <a:ea typeface="Courier" charset="0"/>
                <a:cs typeface="Courier" charset="0"/>
              </a:rPr>
              <a:t>glred</a:t>
            </a:r>
            <a:r>
              <a:rPr lang="en-US" dirty="0"/>
              <a:t> </a:t>
            </a:r>
            <a:r>
              <a:rPr lang="en-US" dirty="0" smtClean="0"/>
              <a:t>or </a:t>
            </a:r>
            <a:r>
              <a:rPr lang="en-US" dirty="0" err="1" smtClean="0">
                <a:latin typeface="Courier" charset="0"/>
                <a:ea typeface="Courier" charset="0"/>
                <a:cs typeface="Courier" charset="0"/>
              </a:rPr>
              <a:t>globk</a:t>
            </a:r>
            <a:r>
              <a:rPr lang="en-US" dirty="0" smtClean="0"/>
              <a:t> runs</a:t>
            </a:r>
          </a:p>
        </p:txBody>
      </p:sp>
      <p:sp>
        <p:nvSpPr>
          <p:cNvPr id="3" name="Date Placeholder 2"/>
          <p:cNvSpPr>
            <a:spLocks noGrp="1"/>
          </p:cNvSpPr>
          <p:nvPr>
            <p:ph type="dt" sz="half" idx="10"/>
          </p:nvPr>
        </p:nvSpPr>
        <p:spPr/>
        <p:txBody>
          <a:bodyPr/>
          <a:lstStyle/>
          <a:p>
            <a:r>
              <a:rPr lang="en-GB" smtClean="0"/>
              <a:t>2017/11/28</a:t>
            </a:r>
            <a:endParaRPr lang="en-US"/>
          </a:p>
        </p:txBody>
      </p:sp>
      <p:sp>
        <p:nvSpPr>
          <p:cNvPr id="4" name="Footer Placeholder 3"/>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 </a:t>
            </a:r>
            <a:r>
              <a:rPr lang="en-US" dirty="0" err="1" smtClean="0">
                <a:latin typeface="Courier New" charset="0"/>
                <a:ea typeface="Courier New" charset="0"/>
                <a:cs typeface="Courier New" charset="0"/>
              </a:rPr>
              <a:t>globk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smtClean="0"/>
              <a:t>Create new “.</a:t>
            </a:r>
            <a:r>
              <a:rPr lang="en-US" dirty="0" err="1" smtClean="0"/>
              <a:t>gdl</a:t>
            </a:r>
            <a:r>
              <a:rPr lang="en-US" dirty="0" smtClean="0"/>
              <a:t>”-file with </a:t>
            </a:r>
            <a:r>
              <a:rPr lang="en-US" i="1" dirty="0" smtClean="0"/>
              <a:t>combined</a:t>
            </a:r>
            <a:r>
              <a:rPr lang="en-US" dirty="0" smtClean="0"/>
              <a:t> binary h-files, e.g. from </a:t>
            </a:r>
            <a:r>
              <a:rPr lang="en-US" dirty="0" err="1" smtClean="0"/>
              <a:t>vsoln</a:t>
            </a:r>
            <a:r>
              <a:rPr lang="en-US" dirty="0" smtClean="0"/>
              <a:t>/, assuming standard directory hierarchy</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gsoln</a:t>
            </a:r>
            <a:r>
              <a:rPr lang="en-US" sz="2400" dirty="0" smtClean="0">
                <a:latin typeface="Courier"/>
                <a:cs typeface="Courier"/>
              </a:rPr>
              <a:t>/*.GLX &gt; </a:t>
            </a:r>
            <a:r>
              <a:rPr lang="en-US" sz="2400" dirty="0" err="1" smtClean="0">
                <a:latin typeface="Courier"/>
                <a:cs typeface="Courier"/>
              </a:rPr>
              <a:t>vsoln.glx.gdl</a:t>
            </a:r>
            <a:endParaRPr lang="en-US" dirty="0" smtClean="0">
              <a:latin typeface="Courier"/>
              <a:cs typeface="Courier"/>
            </a:endParaRPr>
          </a:p>
          <a:p>
            <a:r>
              <a:rPr lang="en-US" dirty="0" smtClean="0"/>
              <a:t>Optionally run </a:t>
            </a:r>
            <a:r>
              <a:rPr lang="en-US" dirty="0" err="1" smtClean="0">
                <a:latin typeface="Courier" charset="0"/>
                <a:ea typeface="Courier" charset="0"/>
                <a:cs typeface="Courier" charset="0"/>
              </a:rPr>
              <a:t>glist</a:t>
            </a:r>
            <a:r>
              <a:rPr lang="en-US" dirty="0" smtClean="0"/>
              <a:t> to see size of solution</a:t>
            </a:r>
          </a:p>
          <a:p>
            <a:pPr lvl="1"/>
            <a:r>
              <a:rPr lang="en-US" dirty="0" smtClean="0"/>
              <a:t>Recommended to prevent problems during long </a:t>
            </a:r>
            <a:r>
              <a:rPr lang="en-US" dirty="0" err="1" smtClean="0">
                <a:latin typeface="Courier" charset="0"/>
                <a:ea typeface="Courier" charset="0"/>
                <a:cs typeface="Courier" charset="0"/>
              </a:rPr>
              <a:t>globk</a:t>
            </a:r>
            <a:r>
              <a:rPr lang="en-US" dirty="0" smtClean="0"/>
              <a:t> run</a:t>
            </a:r>
          </a:p>
          <a:p>
            <a:pPr lvl="1"/>
            <a:r>
              <a:rPr lang="en-US" dirty="0" err="1" smtClean="0">
                <a:latin typeface="Courier" charset="0"/>
                <a:ea typeface="Courier" charset="0"/>
                <a:cs typeface="Courier" charset="0"/>
              </a:rPr>
              <a:t>glist</a:t>
            </a:r>
            <a:r>
              <a:rPr lang="en-US" dirty="0" smtClean="0"/>
              <a:t> can read earthquake file and </a:t>
            </a:r>
            <a:r>
              <a:rPr lang="en-US" dirty="0" err="1" smtClean="0">
                <a:latin typeface="Courier" charset="0"/>
                <a:ea typeface="Courier" charset="0"/>
                <a:cs typeface="Courier" charset="0"/>
              </a:rPr>
              <a:t>globk</a:t>
            </a:r>
            <a:r>
              <a:rPr lang="en-US" dirty="0" smtClean="0"/>
              <a:t> use site type commands.  (Useful if a </a:t>
            </a:r>
            <a:r>
              <a:rPr lang="en-US" dirty="0" err="1" smtClean="0">
                <a:latin typeface="Courier" charset="0"/>
                <a:ea typeface="Courier" charset="0"/>
                <a:cs typeface="Courier" charset="0"/>
              </a:rPr>
              <a:t>globk</a:t>
            </a:r>
            <a:r>
              <a:rPr lang="en-US" dirty="0" smtClean="0"/>
              <a:t> solution seems to be missing or has extra sites.) </a:t>
            </a:r>
          </a:p>
          <a:p>
            <a:r>
              <a:rPr lang="en-US" dirty="0" smtClean="0"/>
              <a:t>Run </a:t>
            </a:r>
            <a:r>
              <a:rPr lang="en-US" dirty="0" err="1" smtClean="0">
                <a:latin typeface="Courier" charset="0"/>
                <a:ea typeface="Courier" charset="0"/>
                <a:cs typeface="Courier" charset="0"/>
              </a:rPr>
              <a:t>globk</a:t>
            </a:r>
            <a:endParaRPr lang="en-US" dirty="0" smtClean="0">
              <a:latin typeface="Courier" charset="0"/>
              <a:ea typeface="Courier" charset="0"/>
              <a:cs typeface="Courier" charset="0"/>
            </a:endParaRPr>
          </a:p>
          <a:p>
            <a:pPr lvl="1"/>
            <a:r>
              <a:rPr lang="en-US" dirty="0" smtClean="0"/>
              <a:t>This may take many hours for very large/long velocity solutions</a:t>
            </a:r>
          </a:p>
          <a:p>
            <a:pPr lvl="1"/>
            <a:r>
              <a:rPr lang="en-US" dirty="0" smtClean="0"/>
              <a:t>Use </a:t>
            </a:r>
            <a:r>
              <a:rPr lang="en-US" dirty="0" err="1" smtClean="0">
                <a:latin typeface="Courier" charset="0"/>
                <a:ea typeface="Courier" charset="0"/>
                <a:cs typeface="Courier" charset="0"/>
              </a:rPr>
              <a:t>tsfit</a:t>
            </a:r>
            <a:r>
              <a:rPr lang="en-US" dirty="0" smtClean="0"/>
              <a:t> with earthquake file to generate a priori site coordinates.  Be careful if ~/</a:t>
            </a:r>
            <a:r>
              <a:rPr lang="en-US" dirty="0" err="1" smtClean="0"/>
              <a:t>gg</a:t>
            </a:r>
            <a:r>
              <a:rPr lang="en-US" dirty="0" smtClean="0"/>
              <a:t>/tables/itrf08_xxx.apr files also used because some site names permutations may have inconsistent coordinates (use </a:t>
            </a:r>
            <a:r>
              <a:rPr lang="en-US" dirty="0" err="1" smtClean="0">
                <a:latin typeface="Courier" charset="0"/>
                <a:ea typeface="Courier" charset="0"/>
                <a:cs typeface="Courier" charset="0"/>
              </a:rPr>
              <a:t>unify_apr</a:t>
            </a:r>
            <a:r>
              <a:rPr lang="en-US" dirty="0" smtClean="0"/>
              <a:t> to be safe)</a:t>
            </a:r>
            <a:endParaRPr lang="en-US" dirty="0"/>
          </a:p>
        </p:txBody>
      </p:sp>
      <p:sp>
        <p:nvSpPr>
          <p:cNvPr id="4" name="Date Placeholder 3"/>
          <p:cNvSpPr>
            <a:spLocks noGrp="1"/>
          </p:cNvSpPr>
          <p:nvPr>
            <p:ph type="dt" sz="half" idx="10"/>
          </p:nvPr>
        </p:nvSpPr>
        <p:spPr/>
        <p:txBody>
          <a:bodyPr/>
          <a:lstStyle/>
          <a:p>
            <a:r>
              <a:rPr lang="en-GB" smtClean="0"/>
              <a:t>2017/11/28</a:t>
            </a:r>
            <a:endParaRPr lang="en-US"/>
          </a:p>
        </p:txBody>
      </p:sp>
      <p:sp>
        <p:nvSpPr>
          <p:cNvPr id="5" name="Footer Placeholder 4"/>
          <p:cNvSpPr>
            <a:spLocks noGrp="1"/>
          </p:cNvSpPr>
          <p:nvPr>
            <p:ph type="ftr" sz="quarter" idx="11"/>
          </p:nvPr>
        </p:nvSpPr>
        <p:spPr/>
        <p:txBody>
          <a:bodyPr/>
          <a:lstStyle/>
          <a:p>
            <a:r>
              <a:rPr lang="en-US" smtClean="0"/>
              <a:t>Generating velocity solutions with 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3573</TotalTime>
  <Words>1704</Words>
  <Application>Microsoft Macintosh PowerPoint</Application>
  <PresentationFormat>On-screen Show (4:3)</PresentationFormat>
  <Paragraphs>192</Paragraphs>
  <Slides>16</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Michael Floyd</cp:lastModifiedBy>
  <cp:revision>55</cp:revision>
  <dcterms:created xsi:type="dcterms:W3CDTF">2014-11-13T20:18:27Z</dcterms:created>
  <dcterms:modified xsi:type="dcterms:W3CDTF">2017-11-29T06:03:17Z</dcterms:modified>
  <cp:category/>
</cp:coreProperties>
</file>