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2"/>
  </p:notesMasterIdLst>
  <p:handoutMasterIdLst>
    <p:handoutMasterId r:id="rId43"/>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95" r:id="rId18"/>
    <p:sldId id="268" r:id="rId19"/>
    <p:sldId id="267" r:id="rId20"/>
    <p:sldId id="293" r:id="rId21"/>
    <p:sldId id="307" r:id="rId22"/>
    <p:sldId id="306" r:id="rId23"/>
    <p:sldId id="308" r:id="rId24"/>
    <p:sldId id="309" r:id="rId25"/>
    <p:sldId id="296" r:id="rId26"/>
    <p:sldId id="297" r:id="rId27"/>
    <p:sldId id="298" r:id="rId28"/>
    <p:sldId id="299" r:id="rId29"/>
    <p:sldId id="300" r:id="rId30"/>
    <p:sldId id="301" r:id="rId31"/>
    <p:sldId id="302" r:id="rId32"/>
    <p:sldId id="303" r:id="rId33"/>
    <p:sldId id="304" r:id="rId34"/>
    <p:sldId id="305" r:id="rId35"/>
    <p:sldId id="263" r:id="rId36"/>
    <p:sldId id="281" r:id="rId37"/>
    <p:sldId id="257" r:id="rId38"/>
    <p:sldId id="258" r:id="rId39"/>
    <p:sldId id="259"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6"/>
    <p:restoredTop sz="93972"/>
  </p:normalViewPr>
  <p:slideViewPr>
    <p:cSldViewPr snapToGrid="0" snapToObjects="1">
      <p:cViewPr varScale="1">
        <p:scale>
          <a:sx n="105" d="100"/>
          <a:sy n="105" d="100"/>
        </p:scale>
        <p:origin x="1448"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2017/11/29</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using track</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2017/11/29</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using track</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B30FD6EF-5759-3749-9EFB-AA8A27591929}" type="slidenum">
              <a:rPr lang="en-US" smtClean="0"/>
              <a:t>19</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6974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zooms in between lines.</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3273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Lines</a:t>
            </a:r>
            <a:r>
              <a:rPr lang="en-US" baseline="0" dirty="0" smtClean="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9928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is on roof of Amundsen-Scott South Pole Station. The thick ice sheet beneath</a:t>
            </a:r>
            <a:r>
              <a:rPr lang="en-US" baseline="0" dirty="0" smtClean="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31</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65500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2000 and 2001</a:t>
            </a:r>
            <a:r>
              <a:rPr lang="en-US" baseline="0" dirty="0" smtClean="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35</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166762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5880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tripod at the site pictured in the previous slide (6908, off I-680 south of </a:t>
            </a:r>
            <a:r>
              <a:rPr lang="en-US" sz="1200" kern="1200" dirty="0" err="1" smtClean="0">
                <a:solidFill>
                  <a:schemeClr val="tx1"/>
                </a:solidFill>
                <a:latin typeface="+mn-lt"/>
                <a:ea typeface="+mn-ea"/>
                <a:cs typeface="+mn-cs"/>
              </a:rPr>
              <a:t>Cordelia</a:t>
            </a:r>
            <a:r>
              <a:rPr lang="en-US" sz="1200" kern="1200" dirty="0" smtClean="0">
                <a:solidFill>
                  <a:schemeClr val="tx1"/>
                </a:solidFill>
                <a:latin typeface="+mn-lt"/>
                <a:ea typeface="+mn-ea"/>
                <a:cs typeface="+mn-cs"/>
              </a:rPr>
              <a:t>, CA) appears to have been knocked over or collapsed</a:t>
            </a:r>
            <a:r>
              <a:rPr lang="en-US" sz="1200" kern="1200" baseline="0" dirty="0" smtClean="0">
                <a:solidFill>
                  <a:schemeClr val="tx1"/>
                </a:solidFill>
                <a:latin typeface="+mn-lt"/>
                <a:ea typeface="+mn-ea"/>
                <a:cs typeface="+mn-cs"/>
              </a:rPr>
              <a:t> after </a:t>
            </a:r>
            <a:r>
              <a:rPr lang="en-US" sz="1200" kern="1200" dirty="0" smtClean="0">
                <a:solidFill>
                  <a:schemeClr val="tx1"/>
                </a:solidFill>
                <a:latin typeface="+mn-lt"/>
                <a:ea typeface="+mn-ea"/>
                <a:cs typeface="+mn-cs"/>
              </a:rPr>
              <a:t>2014-08-25T02:36:30Z. This still leaves ~ 5 hours of “untouched” GPS data</a:t>
            </a:r>
            <a:r>
              <a:rPr lang="en-US" sz="1200" kern="1200" baseline="0" dirty="0" smtClean="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4846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a:t>
            </a:r>
            <a:r>
              <a:rPr lang="en-US" dirty="0" smtClean="0"/>
              <a:t>ite, 04LF, is within Maxwell</a:t>
            </a:r>
            <a:r>
              <a:rPr lang="en-US" baseline="0" dirty="0" smtClean="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smtClean="0">
                <a:solidFill>
                  <a:schemeClr val="tx1"/>
                </a:solidFill>
                <a:latin typeface="+mn-lt"/>
                <a:ea typeface="+mn-ea"/>
                <a:cs typeface="+mn-cs"/>
              </a:rPr>
              <a:t>14:21:30</a:t>
            </a:r>
            <a:r>
              <a:rPr lang="en-US" baseline="0" dirty="0" smtClean="0"/>
              <a:t> UTC (07:21:30 local time) the next day, it is approximately (but not exactly) replaced over the mark. Ground truth measurements were taken when the antenna was retrieved showing the replaced tripod to be</a:t>
            </a:r>
            <a:r>
              <a:rPr lang="en-US" sz="1200" kern="1200" dirty="0" smtClean="0">
                <a:solidFill>
                  <a:schemeClr val="tx1"/>
                </a:solidFill>
                <a:latin typeface="+mn-lt"/>
                <a:ea typeface="+mn-ea"/>
                <a:cs typeface="+mn-cs"/>
              </a:rPr>
              <a:t> ~ 70 mm</a:t>
            </a:r>
            <a:r>
              <a:rPr lang="en-US" baseline="0" dirty="0" smtClean="0"/>
              <a:t> away from the mark on true azimuth ~ 050° at a height of </a:t>
            </a:r>
            <a:r>
              <a:rPr lang="en-US" sz="1200" kern="1200" dirty="0" smtClean="0">
                <a:solidFill>
                  <a:schemeClr val="tx1"/>
                </a:solidFill>
                <a:latin typeface="+mn-lt"/>
                <a:ea typeface="+mn-ea"/>
                <a:cs typeface="+mn-cs"/>
              </a:rPr>
              <a:t>1.0063 m, 38.7 mm lower than before</a:t>
            </a:r>
            <a:r>
              <a:rPr lang="en-US" baseline="0" dirty="0" smtClean="0"/>
              <a:t>. While this data may be used with the ground-</a:t>
            </a:r>
            <a:r>
              <a:rPr lang="en-US" baseline="0" dirty="0" err="1" smtClean="0"/>
              <a:t>truthed</a:t>
            </a:r>
            <a:r>
              <a:rPr lang="en-US" baseline="0" dirty="0" smtClean="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38</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2</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
        <p:nvSpPr>
          <p:cNvPr id="2" name="Date Placeholder 1"/>
          <p:cNvSpPr>
            <a:spLocks noGrp="1"/>
          </p:cNvSpPr>
          <p:nvPr>
            <p:ph type="dt" idx="10"/>
          </p:nvPr>
        </p:nvSpPr>
        <p:spPr/>
        <p:txBody>
          <a:bodyPr/>
          <a:lstStyle/>
          <a:p>
            <a:r>
              <a:rPr lang="en-GB" smtClean="0"/>
              <a:t>2017/11/29</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Sequence in next slides: </a:t>
            </a:r>
            <a:r>
              <a:rPr lang="en-US" dirty="0" smtClean="0"/>
              <a:t>P494, P496, P500, P066, P473, P472.</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6</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a:t>
            </a:r>
            <a:r>
              <a:rPr lang="en-US" baseline="0" dirty="0" smtClean="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11</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rate data from distance reference</a:t>
            </a:r>
            <a:r>
              <a:rPr lang="en-US" baseline="0" dirty="0" smtClean="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13</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Roving</a:t>
            </a:r>
            <a:r>
              <a:rPr lang="en-US" baseline="0" dirty="0" smtClean="0"/>
              <a:t> GPS p</a:t>
            </a:r>
            <a:r>
              <a:rPr lang="en-US" dirty="0" smtClean="0"/>
              <a:t>rofiles traversing </a:t>
            </a:r>
            <a:r>
              <a:rPr lang="en-US" baseline="0" dirty="0" smtClean="0"/>
              <a:t>lake terraces allow us to determine the height and position of </a:t>
            </a:r>
            <a:r>
              <a:rPr lang="en-US" baseline="0" dirty="0" err="1" smtClean="0"/>
              <a:t>paleo</a:t>
            </a:r>
            <a:r>
              <a:rPr lang="en-US" baseline="0" dirty="0" smtClean="0"/>
              <a:t>-shorelines, here around lakes in southern Tibet (England et al., 2013). Static base stations are seen as triangles marked “</a:t>
            </a:r>
            <a:r>
              <a:rPr lang="en-US" baseline="0" dirty="0" err="1" smtClean="0"/>
              <a:t>BSnn</a:t>
            </a:r>
            <a:r>
              <a:rPr lang="en-US" baseline="0" dirty="0" smtClean="0"/>
              <a:t>”. The GPS receiver was left on while driving between localities in the field area (note 22.5 km scale bar in bottom left corner of left-hand figure), hence the long tracks (</a:t>
            </a:r>
            <a:r>
              <a:rPr lang="en-US" baseline="0" dirty="0" err="1" smtClean="0"/>
              <a:t>coloured</a:t>
            </a:r>
            <a:r>
              <a:rPr lang="en-US" baseline="0" dirty="0" smtClean="0"/>
              <a:t> by elevation). Specific high-resolution profiles and were taken on foot at many tens of locations, such as those seen in the right-hand figures. Ellipsoid heights converted to geoid heights using EGM2008 model (</a:t>
            </a:r>
            <a:r>
              <a:rPr lang="en-US" baseline="0" dirty="0" err="1" smtClean="0"/>
              <a:t>Pavlis</a:t>
            </a:r>
            <a:r>
              <a:rPr lang="en-US" baseline="0" dirty="0" smtClean="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14</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smtClean="0"/>
              <a:t>2017/11/29</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t>2017/11/29</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t>2017/11/29</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2017/11/29</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2017/11/29</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2017/11/29</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2017/11/29</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Examples using track</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1075886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www.unavco.org/data/gps-gnss/data-access-methods/dai2/app/dai2.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emf"/><Relationship Id="rId3"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emf"/><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emf"/><Relationship Id="rId3"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emf"/><Relationship Id="rId3"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jpg"/><Relationship Id="rId5"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x.doi.org/10.1016/j.epsl.2013.05.001" TargetMode="External"/><Relationship Id="rId3" Type="http://schemas.openxmlformats.org/officeDocument/2006/relationships/hyperlink" Target="https://dx.doi.org/10.1111/j.1365-246X.2011.05321.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using </a:t>
            </a:r>
            <a:r>
              <a:rPr lang="en-US" dirty="0" smtClean="0">
                <a:latin typeface="Courier New" charset="0"/>
                <a:ea typeface="Courier New" charset="0"/>
                <a:cs typeface="Courier New" charset="0"/>
              </a:rPr>
              <a:t>track</a:t>
            </a:r>
            <a:endParaRPr lang="en-US" dirty="0">
              <a:latin typeface="Courier New" charset="0"/>
              <a:ea typeface="Courier New" charset="0"/>
              <a:cs typeface="Courier New"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3675" y="862878"/>
            <a:ext cx="2304288" cy="866407"/>
          </a:xfrm>
          <a:prstGeom prst="rect">
            <a:avLst/>
          </a:prstGeom>
        </p:spPr>
      </p:pic>
      <p:pic>
        <p:nvPicPr>
          <p:cNvPr id="11" name="Picture 10" descr="MIT-logo-with-spelling-web-red-gray-design1-lar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003" y="1114868"/>
            <a:ext cx="1599993" cy="362429"/>
          </a:xfrm>
          <a:prstGeom prst="rect">
            <a:avLst/>
          </a:prstGeom>
        </p:spPr>
      </p:pic>
      <p:pic>
        <p:nvPicPr>
          <p:cNvPr id="12" name="Picture 11" descr="unavco-logo-red-black-shadow.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33145" y="1073036"/>
            <a:ext cx="2085328" cy="521332"/>
          </a:xfrm>
          <a:prstGeom prst="rect">
            <a:avLst/>
          </a:prstGeom>
        </p:spPr>
      </p:pic>
      <p:pic>
        <p:nvPicPr>
          <p:cNvPr id="13" name="Picture 2" descr="ttps://upload.wikimedia.org/wikipedia/en/d/dc/Addis_Ababa_University_logo.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42816" y="162836"/>
            <a:ext cx="658368" cy="7495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tp://geoprisms.org/wpdemo/wp-content/uploads/2014/06/cropped-GeoPRISMS_favicon_transp.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24070" y="882082"/>
            <a:ext cx="828000" cy="82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tp://www.rcuk.ac.uk/RCUK-prod/assets/image/GCRFfullcolour.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059517" y="1080024"/>
            <a:ext cx="763864" cy="439985"/>
          </a:xfrm>
          <a:prstGeom prst="rect">
            <a:avLst/>
          </a:prstGeom>
          <a:noFill/>
          <a:extLst>
            <a:ext uri="{909E8E84-426E-40DD-AFC4-6F175D3DCCD1}">
              <a14:hiddenFill xmlns:a14="http://schemas.microsoft.com/office/drawing/2010/main">
                <a:solidFill>
                  <a:srgbClr val="FFFFFF"/>
                </a:solidFill>
              </a14:hiddenFill>
            </a:ext>
          </a:extLst>
        </p:spPr>
      </p:pic>
      <p:sp>
        <p:nvSpPr>
          <p:cNvPr id="16" name="Subtitle 15"/>
          <p:cNvSpPr>
            <a:spLocks noGrp="1"/>
          </p:cNvSpPr>
          <p:nvPr>
            <p:ph type="subTitle" idx="1"/>
          </p:nvPr>
        </p:nvSpPr>
        <p:spPr>
          <a:xfrm>
            <a:off x="1143000" y="3983038"/>
            <a:ext cx="6858000" cy="1655762"/>
          </a:xfrm>
        </p:spPr>
        <p:txBody>
          <a:bodyPr>
            <a:noAutofit/>
          </a:bodyPr>
          <a:lstStyle/>
          <a:p>
            <a:pPr lvl="0" defTabSz="914400">
              <a:spcBef>
                <a:spcPts val="1000"/>
              </a:spcBef>
              <a:defRPr/>
            </a:pPr>
            <a:r>
              <a:rPr lang="en-US" sz="2800" dirty="0" smtClean="0">
                <a:solidFill>
                  <a:srgbClr val="A5A5A5"/>
                </a:solidFill>
              </a:rPr>
              <a:t>M. A. Floyd</a:t>
            </a:r>
            <a:r>
              <a:rPr lang="en-US" sz="2000" dirty="0">
                <a:solidFill>
                  <a:srgbClr val="A5A5A5"/>
                </a:solidFill>
              </a:rPr>
              <a:t/>
            </a:r>
            <a:br>
              <a:rPr lang="en-US" sz="2000" dirty="0">
                <a:solidFill>
                  <a:srgbClr val="A5A5A5"/>
                </a:solidFill>
              </a:rPr>
            </a:br>
            <a:r>
              <a:rPr lang="en-US" i="1" dirty="0">
                <a:solidFill>
                  <a:srgbClr val="A5A5A5"/>
                </a:solidFill>
              </a:rPr>
              <a:t>Massachusetts Institute of Technology, Cambridge, MA, USA</a:t>
            </a:r>
            <a:endParaRPr lang="en-US" sz="2000" i="1" dirty="0">
              <a:solidFill>
                <a:srgbClr val="A5A5A5"/>
              </a:solidFill>
            </a:endParaRPr>
          </a:p>
          <a:p>
            <a:pPr lvl="0" defTabSz="914400">
              <a:spcBef>
                <a:spcPts val="1000"/>
              </a:spcBef>
              <a:defRPr/>
            </a:pPr>
            <a:r>
              <a:rPr lang="en-US" dirty="0">
                <a:solidFill>
                  <a:srgbClr val="A5A5A5"/>
                </a:solidFill>
              </a:rPr>
              <a:t>GPS Data Processing and Analysis with </a:t>
            </a:r>
            <a:r>
              <a:rPr lang="en-US" dirty="0" smtClean="0">
                <a:solidFill>
                  <a:srgbClr val="A5A5A5"/>
                </a:solidFill>
              </a:rPr>
              <a:t>GAMIT/GLOBK and </a:t>
            </a:r>
            <a:r>
              <a:rPr lang="en-US" dirty="0" smtClean="0">
                <a:solidFill>
                  <a:srgbClr val="A5A5A5"/>
                </a:solidFill>
                <a:latin typeface="Courier" charset="0"/>
                <a:ea typeface="Courier" charset="0"/>
                <a:cs typeface="Courier" charset="0"/>
              </a:rPr>
              <a:t>track</a:t>
            </a:r>
            <a:r>
              <a:rPr lang="en-US" dirty="0">
                <a:solidFill>
                  <a:srgbClr val="A5A5A5"/>
                </a:solidFill>
              </a:rPr>
              <a:t/>
            </a:r>
            <a:br>
              <a:rPr lang="en-US" dirty="0">
                <a:solidFill>
                  <a:srgbClr val="A5A5A5"/>
                </a:solidFill>
              </a:rPr>
            </a:br>
            <a:r>
              <a:rPr lang="en-US" dirty="0" smtClean="0">
                <a:solidFill>
                  <a:srgbClr val="A5A5A5"/>
                </a:solidFill>
              </a:rPr>
              <a:t>Addis Ababa University, Ethiopia</a:t>
            </a:r>
            <a:r>
              <a:rPr lang="en-US" dirty="0">
                <a:solidFill>
                  <a:srgbClr val="A5A5A5"/>
                </a:solidFill>
              </a:rPr>
              <a:t/>
            </a:r>
            <a:br>
              <a:rPr lang="en-US" dirty="0">
                <a:solidFill>
                  <a:srgbClr val="A5A5A5"/>
                </a:solidFill>
              </a:rPr>
            </a:br>
            <a:r>
              <a:rPr lang="en-US" dirty="0">
                <a:solidFill>
                  <a:srgbClr val="A5A5A5"/>
                </a:solidFill>
              </a:rPr>
              <a:t>24–25 </a:t>
            </a:r>
            <a:r>
              <a:rPr lang="en-US" dirty="0" smtClean="0">
                <a:solidFill>
                  <a:srgbClr val="A5A5A5"/>
                </a:solidFill>
              </a:rPr>
              <a:t>&amp; 27–29 November 2017</a:t>
            </a:r>
          </a:p>
          <a:p>
            <a:pPr lvl="0" defTabSz="914400">
              <a:spcBef>
                <a:spcPts val="1000"/>
              </a:spcBef>
              <a:defRPr/>
            </a:pPr>
            <a:r>
              <a:rPr lang="en-US" dirty="0">
                <a:solidFill>
                  <a:srgbClr val="A5A5A5"/>
                </a:solidFill>
              </a:rPr>
              <a:t>http</a:t>
            </a:r>
            <a:r>
              <a:rPr lang="en-US" dirty="0" smtClean="0">
                <a:solidFill>
                  <a:srgbClr val="A5A5A5"/>
                </a:solidFill>
              </a:rPr>
              <a:t>://</a:t>
            </a:r>
            <a:r>
              <a:rPr lang="en-US" dirty="0" err="1" smtClean="0">
                <a:solidFill>
                  <a:srgbClr val="A5A5A5"/>
                </a:solidFill>
              </a:rPr>
              <a:t>geoweb.mit.edu</a:t>
            </a:r>
            <a:r>
              <a:rPr lang="en-US" dirty="0" smtClean="0">
                <a:solidFill>
                  <a:srgbClr val="A5A5A5"/>
                </a:solidFill>
              </a:rPr>
              <a:t>/</a:t>
            </a:r>
            <a:r>
              <a:rPr lang="en-US" dirty="0">
                <a:solidFill>
                  <a:srgbClr val="A5A5A5"/>
                </a:solidFill>
              </a:rPr>
              <a:t>~</a:t>
            </a:r>
            <a:r>
              <a:rPr lang="en-US" dirty="0" err="1" smtClean="0">
                <a:solidFill>
                  <a:srgbClr val="A5A5A5"/>
                </a:solidFill>
              </a:rPr>
              <a:t>floyd</a:t>
            </a:r>
            <a:r>
              <a:rPr lang="en-US" dirty="0" smtClean="0">
                <a:solidFill>
                  <a:srgbClr val="A5A5A5"/>
                </a:solidFill>
              </a:rPr>
              <a:t>/courses/gg/201711_AAU/</a:t>
            </a:r>
            <a:endParaRPr lang="en-US" dirty="0">
              <a:solidFill>
                <a:srgbClr val="A5A5A5"/>
              </a:solidFill>
            </a:endParaRPr>
          </a:p>
          <a:p>
            <a:pPr lvl="0" defTabSz="914400">
              <a:spcBef>
                <a:spcPts val="1000"/>
              </a:spcBef>
              <a:defRPr/>
            </a:pPr>
            <a:r>
              <a:rPr lang="en-US" sz="1200" dirty="0">
                <a:solidFill>
                  <a:srgbClr val="A5A5A5"/>
                </a:solidFill>
              </a:rPr>
              <a:t>Material from R. W. King, T. A. Herring, M. A. Floyd (MIT) and S. C. </a:t>
            </a:r>
            <a:r>
              <a:rPr lang="en-US" sz="1200" dirty="0" err="1">
                <a:solidFill>
                  <a:srgbClr val="A5A5A5"/>
                </a:solidFill>
              </a:rPr>
              <a:t>McClusky</a:t>
            </a:r>
            <a:r>
              <a:rPr lang="en-US" sz="1200" dirty="0">
                <a:solidFill>
                  <a:srgbClr val="A5A5A5"/>
                </a:solidFill>
              </a:rPr>
              <a:t> (now at ANU</a:t>
            </a:r>
            <a:r>
              <a:rPr lang="en-US" sz="1200" dirty="0" smtClean="0">
                <a:solidFill>
                  <a:srgbClr val="A5A5A5"/>
                </a:solidFill>
              </a:rPr>
              <a:t>)</a:t>
            </a:r>
            <a:endParaRPr lang="en-US" sz="2000" dirty="0">
              <a:solidFill>
                <a:srgbClr val="A5A5A5"/>
              </a:solidFill>
            </a:endParaRPr>
          </a:p>
        </p:txBody>
      </p:sp>
    </p:spTree>
    <p:extLst>
      <p:ext uri="{BB962C8B-B14F-4D97-AF65-F5344CB8AC3E}">
        <p14:creationId xmlns:p14="http://schemas.microsoft.com/office/powerpoint/2010/main" val="2247990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P500</a:t>
            </a:r>
            <a:endParaRPr lang="en-US" dirty="0"/>
          </a:p>
        </p:txBody>
      </p:sp>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9</a:t>
            </a:fld>
            <a:endParaRPr lang="en-US"/>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Tree>
    <p:extLst>
      <p:ext uri="{BB962C8B-B14F-4D97-AF65-F5344CB8AC3E}">
        <p14:creationId xmlns:p14="http://schemas.microsoft.com/office/powerpoint/2010/main" val="3053758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P066</a:t>
            </a:r>
            <a:endParaRPr lang="en-US" dirty="0"/>
          </a:p>
        </p:txBody>
      </p:sp>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10</a:t>
            </a:fld>
            <a:endParaRPr lang="en-US"/>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Tree>
    <p:extLst>
      <p:ext uri="{BB962C8B-B14F-4D97-AF65-F5344CB8AC3E}">
        <p14:creationId xmlns:p14="http://schemas.microsoft.com/office/powerpoint/2010/main" val="3354470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P473</a:t>
            </a:r>
            <a:endParaRPr lang="en-US" dirty="0"/>
          </a:p>
        </p:txBody>
      </p:sp>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11</a:t>
            </a:fld>
            <a:endParaRPr lang="en-US"/>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Tree>
    <p:extLst>
      <p:ext uri="{BB962C8B-B14F-4D97-AF65-F5344CB8AC3E}">
        <p14:creationId xmlns:p14="http://schemas.microsoft.com/office/powerpoint/2010/main" val="2017790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P742</a:t>
            </a:r>
            <a:endParaRPr lang="en-US" dirty="0"/>
          </a:p>
        </p:txBody>
      </p:sp>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12</a:t>
            </a:fld>
            <a:endParaRPr lang="en-US"/>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Tree>
    <p:extLst>
      <p:ext uri="{BB962C8B-B14F-4D97-AF65-F5344CB8AC3E}">
        <p14:creationId xmlns:p14="http://schemas.microsoft.com/office/powerpoint/2010/main" val="1798843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pPr algn="ctr"/>
            <a:r>
              <a:rPr lang="en-US" dirty="0" smtClean="0"/>
              <a:t>Surface wave arrival at P725</a:t>
            </a:r>
            <a:endParaRPr lang="en-US" dirty="0"/>
          </a:p>
        </p:txBody>
      </p:sp>
      <p:sp>
        <p:nvSpPr>
          <p:cNvPr id="3" name="Content Placeholder 2"/>
          <p:cNvSpPr>
            <a:spLocks noGrp="1"/>
          </p:cNvSpPr>
          <p:nvPr>
            <p:ph idx="1"/>
          </p:nvPr>
        </p:nvSpPr>
        <p:spPr>
          <a:xfrm>
            <a:off x="696258" y="646206"/>
            <a:ext cx="7380942" cy="1625600"/>
          </a:xfrm>
        </p:spPr>
        <p:txBody>
          <a:bodyPr/>
          <a:lstStyle/>
          <a:p>
            <a:r>
              <a:rPr lang="en-US" sz="1800" dirty="0" smtClean="0"/>
              <a:t>P725 is ~600 km from epicenter.  This signal common to sites is the arrival at the “reference site”</a:t>
            </a:r>
            <a:endParaRPr lang="en-US" sz="1800" dirty="0"/>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13</a:t>
            </a:fld>
            <a:endParaRPr lang="en-US"/>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Tree>
    <p:extLst>
      <p:ext uri="{BB962C8B-B14F-4D97-AF65-F5344CB8AC3E}">
        <p14:creationId xmlns:p14="http://schemas.microsoft.com/office/powerpoint/2010/main" val="2475514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2: Roving GPS</a:t>
            </a:r>
            <a:br>
              <a:rPr lang="en-US" dirty="0" smtClean="0"/>
            </a:br>
            <a:r>
              <a:rPr lang="en-US" sz="2400" dirty="0" smtClean="0"/>
              <a:t>(from England et al., 2013)</a:t>
            </a:r>
            <a:endParaRPr lang="en-US" sz="2400" dirty="0"/>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2302" y="1825625"/>
            <a:ext cx="3818895" cy="4351338"/>
          </a:xfrm>
        </p:spPr>
      </p:pic>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14</a:t>
            </a:fld>
            <a:endParaRPr lang="en-US"/>
          </a:p>
        </p:txBody>
      </p:sp>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smtClean="0"/>
              <a:t>Disclaimer: </a:t>
            </a:r>
            <a:r>
              <a:rPr lang="en-US" sz="1600" dirty="0"/>
              <a:t>T</a:t>
            </a:r>
            <a:r>
              <a:rPr lang="en-US" sz="1600" dirty="0" smtClean="0"/>
              <a:t>his example was </a:t>
            </a:r>
            <a:r>
              <a:rPr lang="en-US" sz="1600" i="1" dirty="0" smtClean="0"/>
              <a:t>not</a:t>
            </a:r>
            <a:r>
              <a:rPr lang="en-US" sz="1600" dirty="0" smtClean="0"/>
              <a:t> processed using TRACK because the kinematic equipment was single-frequency, i.e. L1-only, and TRACK requires dual-frequency data</a:t>
            </a:r>
            <a:endParaRPr lang="en-US" sz="1600" dirty="0"/>
          </a:p>
        </p:txBody>
      </p:sp>
    </p:spTree>
    <p:extLst>
      <p:ext uri="{BB962C8B-B14F-4D97-AF65-F5344CB8AC3E}">
        <p14:creationId xmlns:p14="http://schemas.microsoft.com/office/powerpoint/2010/main" val="15216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3: Rapid deformation</a:t>
            </a:r>
            <a:br>
              <a:rPr lang="en-US" dirty="0" smtClean="0"/>
            </a:br>
            <a:r>
              <a:rPr lang="en-US" sz="2400" dirty="0" smtClean="0"/>
              <a:t>(from Ryder et al., 2012)</a:t>
            </a:r>
            <a:endParaRPr lang="en-US" sz="2400" dirty="0"/>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smtClean="0"/>
              <a:t>Two earthquakes within 15 minutes of one another</a:t>
            </a:r>
          </a:p>
          <a:p>
            <a:r>
              <a:rPr lang="en-US" dirty="0" err="1" smtClean="0"/>
              <a:t>InSAR</a:t>
            </a:r>
            <a:r>
              <a:rPr lang="en-US" dirty="0" smtClean="0"/>
              <a:t> shows cumulative deformation with no way to separate events</a:t>
            </a:r>
          </a:p>
          <a:p>
            <a:r>
              <a:rPr lang="en-US" dirty="0" smtClean="0"/>
              <a:t>Epoch-by-epoch (rather than batch) GPS processing may help...</a:t>
            </a:r>
          </a:p>
        </p:txBody>
      </p:sp>
      <p:sp>
        <p:nvSpPr>
          <p:cNvPr id="3" name="Date Placeholder 2"/>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15</a:t>
            </a:fld>
            <a:endParaRPr lang="en-US"/>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smtClean="0"/>
              <a:t>Ryder et al. (2012), Figure 1</a:t>
            </a:r>
            <a:endParaRPr lang="en-US" dirty="0"/>
          </a:p>
        </p:txBody>
      </p:sp>
    </p:spTree>
    <p:extLst>
      <p:ext uri="{BB962C8B-B14F-4D97-AF65-F5344CB8AC3E}">
        <p14:creationId xmlns:p14="http://schemas.microsoft.com/office/powerpoint/2010/main" val="969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Example 3: Rapid deformation</a:t>
            </a:r>
            <a:br>
              <a:rPr lang="en-US" smtClean="0"/>
            </a:br>
            <a:r>
              <a:rPr lang="en-US" sz="2400" smtClean="0"/>
              <a:t>(from Ryder et al., 2012)</a:t>
            </a:r>
            <a:endParaRPr lang="en-US" dirty="0"/>
          </a:p>
        </p:txBody>
      </p:sp>
      <p:pic>
        <p:nvPicPr>
          <p:cNvPr id="9" name="Content Placeholder 8"/>
          <p:cNvPicPr>
            <a:picLocks noGrp="1" noChangeAspect="1"/>
          </p:cNvPicPr>
          <p:nvPr>
            <p:ph sz="half" idx="1"/>
          </p:nvPr>
        </p:nvPicPr>
        <p:blipFill>
          <a:blip r:embed="rId2"/>
          <a:stretch>
            <a:fillRect/>
          </a:stretch>
        </p:blipFill>
        <p:spPr>
          <a:xfrm>
            <a:off x="699174" y="1825625"/>
            <a:ext cx="3745151" cy="4351338"/>
          </a:xfrm>
        </p:spPr>
      </p:pic>
      <p:sp>
        <p:nvSpPr>
          <p:cNvPr id="4" name="Content Placeholder 3"/>
          <p:cNvSpPr>
            <a:spLocks noGrp="1"/>
          </p:cNvSpPr>
          <p:nvPr>
            <p:ph sz="half" idx="2"/>
          </p:nvPr>
        </p:nvSpPr>
        <p:spPr/>
        <p:txBody>
          <a:bodyPr>
            <a:normAutofit/>
          </a:bodyPr>
          <a:lstStyle/>
          <a:p>
            <a:pPr marL="0" indent="0">
              <a:buNone/>
            </a:pPr>
            <a:r>
              <a:rPr lang="en-US" smtClean="0"/>
              <a:t>Selecting fixed site:</a:t>
            </a:r>
          </a:p>
          <a:p>
            <a:r>
              <a:rPr lang="en-US" smtClean="0"/>
              <a:t>CURI is</a:t>
            </a:r>
          </a:p>
          <a:p>
            <a:pPr lvl="1"/>
            <a:r>
              <a:rPr lang="en-US" smtClean="0"/>
              <a:t>Further from the main subduction earthquake</a:t>
            </a:r>
          </a:p>
          <a:p>
            <a:pPr lvl="1"/>
            <a:r>
              <a:rPr lang="en-US" smtClean="0"/>
              <a:t>Outside the deformation zone of the major aftershocks</a:t>
            </a:r>
          </a:p>
          <a:p>
            <a:pPr lvl="1"/>
            <a:r>
              <a:rPr lang="en-US" smtClean="0"/>
              <a:t>Along the nodal (zero deformation) plane of the major aftershocks</a:t>
            </a:r>
            <a:endParaRPr lang="en-US" dirty="0"/>
          </a:p>
        </p:txBody>
      </p:sp>
      <p:sp>
        <p:nvSpPr>
          <p:cNvPr id="3" name="Date Placeholder 2"/>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16</a:t>
            </a:fld>
            <a:endParaRPr lang="en-US"/>
          </a:p>
        </p:txBody>
      </p:sp>
      <p:sp>
        <p:nvSpPr>
          <p:cNvPr id="10" name="TextBox 9"/>
          <p:cNvSpPr txBox="1"/>
          <p:nvPr/>
        </p:nvSpPr>
        <p:spPr>
          <a:xfrm>
            <a:off x="1612378" y="6126163"/>
            <a:ext cx="2883422" cy="646331"/>
          </a:xfrm>
          <a:prstGeom prst="rect">
            <a:avLst/>
          </a:prstGeom>
          <a:noFill/>
        </p:spPr>
        <p:txBody>
          <a:bodyPr wrap="none" rtlCol="0">
            <a:spAutoFit/>
          </a:bodyPr>
          <a:lstStyle/>
          <a:p>
            <a:pPr algn="r"/>
            <a:r>
              <a:rPr lang="en-US" dirty="0" smtClean="0"/>
              <a:t>Ryder et al. (2012), Figure 3a</a:t>
            </a:r>
            <a:br>
              <a:rPr lang="en-US" dirty="0" smtClean="0"/>
            </a:br>
            <a:r>
              <a:rPr lang="en-US" dirty="0" smtClean="0"/>
              <a:t>overlaid in Google Earth</a:t>
            </a:r>
            <a:endParaRPr lang="en-US" dirty="0"/>
          </a:p>
        </p:txBody>
      </p:sp>
      <p:sp>
        <p:nvSpPr>
          <p:cNvPr id="11" name="Oval 10"/>
          <p:cNvSpPr/>
          <p:nvPr/>
        </p:nvSpPr>
        <p:spPr>
          <a:xfrm rot="3600000">
            <a:off x="836670" y="3061259"/>
            <a:ext cx="1590793" cy="132179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2047584" y="2655404"/>
            <a:ext cx="1160951" cy="96594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stCxn id="12" idx="4"/>
          </p:cNvCxnSpPr>
          <p:nvPr/>
        </p:nvCxnSpPr>
        <p:spPr>
          <a:xfrm>
            <a:off x="2209795" y="3379860"/>
            <a:ext cx="1067899" cy="1645427"/>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1191555" y="4061319"/>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9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Example 3: Preliminary run</a:t>
            </a:r>
            <a:br>
              <a:rPr lang="en-US" dirty="0" smtClean="0"/>
            </a:br>
            <a:r>
              <a:rPr lang="en-US" dirty="0" smtClean="0"/>
              <a:t>Constrained first runs for ambiguities</a:t>
            </a:r>
            <a:endParaRPr lang="en-US" dirty="0"/>
          </a:p>
        </p:txBody>
      </p:sp>
      <p:sp>
        <p:nvSpPr>
          <p:cNvPr id="5" name="Content Placeholder 4"/>
          <p:cNvSpPr>
            <a:spLocks noGrp="1"/>
          </p:cNvSpPr>
          <p:nvPr>
            <p:ph sz="half" idx="1"/>
          </p:nvPr>
        </p:nvSpPr>
        <p:spPr/>
        <p:txBody>
          <a:bodyPr>
            <a:normAutofit fontScale="55000" lnSpcReduction="20000"/>
          </a:bodyPr>
          <a:lstStyle/>
          <a:p>
            <a:pPr marL="0" indent="0">
              <a:buNone/>
            </a:pPr>
            <a:r>
              <a:rPr lang="en-US" dirty="0" smtClean="0"/>
              <a:t>Key </a:t>
            </a:r>
            <a:r>
              <a:rPr lang="en-US" dirty="0" smtClean="0">
                <a:latin typeface="Courier" charset="0"/>
                <a:ea typeface="Courier" charset="0"/>
                <a:cs typeface="Courier" charset="0"/>
              </a:rPr>
              <a:t>track</a:t>
            </a:r>
            <a:r>
              <a:rPr lang="en-US" dirty="0" smtClean="0"/>
              <a:t> commands:</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smtClean="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en-GB" dirty="0" smtClean="0"/>
              <a:t>Second run (updated </a:t>
            </a:r>
            <a:r>
              <a:rPr lang="en-GB" dirty="0" err="1" smtClean="0"/>
              <a:t>apr</a:t>
            </a:r>
            <a:r>
              <a:rPr lang="en-GB" dirty="0" smtClean="0"/>
              <a:t>):</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solidFill>
                  <a:srgbClr val="FF0000"/>
                </a:solidFill>
                <a:latin typeface="Courier"/>
                <a:cs typeface="Courier"/>
              </a:rPr>
              <a:t>site_pos</a:t>
            </a:r>
            <a:endParaRPr lang="ro-RO" sz="900" dirty="0" smtClean="0">
              <a:solidFill>
                <a:srgbClr val="FF0000"/>
              </a:solidFill>
              <a:latin typeface="Courier"/>
              <a:cs typeface="Courier"/>
            </a:endParaRPr>
          </a:p>
          <a:p>
            <a:pPr marL="0" indent="0">
              <a:buNone/>
            </a:pPr>
            <a:r>
              <a:rPr lang="ro-RO" sz="900" dirty="0" smtClean="0">
                <a:latin typeface="Courier"/>
                <a:cs typeface="Courier"/>
              </a:rPr>
              <a:t>  </a:t>
            </a:r>
            <a:r>
              <a:rPr lang="ro-RO" sz="900" dirty="0" smtClean="0">
                <a:solidFill>
                  <a:srgbClr val="FF0000"/>
                </a:solidFill>
                <a:latin typeface="Courier"/>
                <a:cs typeface="Courier"/>
              </a:rPr>
              <a:t>...</a:t>
            </a:r>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8" name="Date Placeholder 7"/>
          <p:cNvSpPr>
            <a:spLocks noGrp="1"/>
          </p:cNvSpPr>
          <p:nvPr>
            <p:ph type="dt" sz="half" idx="10"/>
          </p:nvPr>
        </p:nvSpPr>
        <p:spPr/>
        <p:txBody>
          <a:bodyPr/>
          <a:lstStyle/>
          <a:p>
            <a:r>
              <a:rPr lang="en-GB" smtClean="0"/>
              <a:t>2017/11/29</a:t>
            </a:r>
            <a:endParaRPr lang="en-US"/>
          </a:p>
        </p:txBody>
      </p:sp>
      <p:sp>
        <p:nvSpPr>
          <p:cNvPr id="9" name="Footer Placeholder 8"/>
          <p:cNvSpPr>
            <a:spLocks noGrp="1"/>
          </p:cNvSpPr>
          <p:nvPr>
            <p:ph type="ftr" sz="quarter" idx="11"/>
          </p:nvPr>
        </p:nvSpPr>
        <p:spPr/>
        <p:txBody>
          <a:bodyPr/>
          <a:lstStyle/>
          <a:p>
            <a:r>
              <a:rPr lang="en-US" smtClean="0"/>
              <a:t>Examples using track</a:t>
            </a:r>
            <a:endParaRPr lang="en-US"/>
          </a:p>
        </p:txBody>
      </p:sp>
      <p:sp>
        <p:nvSpPr>
          <p:cNvPr id="10" name="Slide Number Placeholder 9"/>
          <p:cNvSpPr>
            <a:spLocks noGrp="1"/>
          </p:cNvSpPr>
          <p:nvPr>
            <p:ph type="sldNum" sz="quarter" idx="12"/>
          </p:nvPr>
        </p:nvSpPr>
        <p:spPr/>
        <p:txBody>
          <a:bodyPr/>
          <a:lstStyle/>
          <a:p>
            <a:fld id="{CF50B320-61B2-A44D-909C-58325075B411}" type="slidenum">
              <a:rPr lang="en-US" smtClean="0"/>
              <a:t>17</a:t>
            </a:fld>
            <a:endParaRPr lang="en-US"/>
          </a:p>
        </p:txBody>
      </p:sp>
      <p:cxnSp>
        <p:nvCxnSpPr>
          <p:cNvPr id="6" name="Straight Connector 5"/>
          <p:cNvCxnSpPr/>
          <p:nvPr/>
        </p:nvCxnSpPr>
        <p:spPr>
          <a:xfrm>
            <a:off x="6391655"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778740"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8681" y="6065398"/>
            <a:ext cx="4288353" cy="369332"/>
          </a:xfrm>
          <a:prstGeom prst="rect">
            <a:avLst/>
          </a:prstGeom>
          <a:noFill/>
        </p:spPr>
        <p:txBody>
          <a:bodyPr wrap="none" rtlCol="0">
            <a:spAutoFit/>
          </a:bodyPr>
          <a:lstStyle/>
          <a:p>
            <a:r>
              <a:rPr lang="en-US" dirty="0" smtClean="0"/>
              <a:t>N.B. Remember GPS is in GPS time, not UTC</a:t>
            </a:r>
            <a:endParaRPr lang="en-US" dirty="0"/>
          </a:p>
        </p:txBody>
      </p:sp>
    </p:spTree>
    <p:extLst>
      <p:ext uri="{BB962C8B-B14F-4D97-AF65-F5344CB8AC3E}">
        <p14:creationId xmlns:p14="http://schemas.microsoft.com/office/powerpoint/2010/main" val="3921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1" end="2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2" end="2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4" end="2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Example 3: Final run</a:t>
            </a:r>
            <a:br>
              <a:rPr lang="en-US" dirty="0" smtClean="0"/>
            </a:br>
            <a:r>
              <a:rPr lang="en-US" dirty="0" smtClean="0"/>
              <a:t>Let the data freely define the noise</a:t>
            </a:r>
            <a:endParaRPr lang="en-US" dirty="0"/>
          </a:p>
        </p:txBody>
      </p:sp>
      <p:sp>
        <p:nvSpPr>
          <p:cNvPr id="5" name="Content Placeholder 4"/>
          <p:cNvSpPr>
            <a:spLocks noGrp="1"/>
          </p:cNvSpPr>
          <p:nvPr>
            <p:ph sz="half" idx="1"/>
          </p:nvPr>
        </p:nvSpPr>
        <p:spPr/>
        <p:txBody>
          <a:bodyPr>
            <a:normAutofit/>
          </a:bodyPr>
          <a:lstStyle/>
          <a:p>
            <a:pPr marL="0" indent="0">
              <a:buNone/>
            </a:pPr>
            <a:r>
              <a:rPr lang="en-US" dirty="0" smtClean="0"/>
              <a:t>Read ambiguities from preliminary, constrained run, </a:t>
            </a:r>
            <a:r>
              <a:rPr lang="en-US" dirty="0" err="1" smtClean="0"/>
              <a:t>e.g</a:t>
            </a:r>
            <a:r>
              <a:rPr lang="en-US" dirty="0" smtClean="0"/>
              <a:t/>
            </a:r>
            <a:br>
              <a:rPr lang="en-US" dirty="0" smtClean="0"/>
            </a:br>
            <a:r>
              <a:rPr lang="en-US" sz="1400" dirty="0" smtClean="0">
                <a:latin typeface="Courier"/>
                <a:cs typeface="Courier"/>
              </a:rPr>
              <a:t>grep ‘FINAL’ </a:t>
            </a:r>
            <a:r>
              <a:rPr lang="en-US" sz="1400" i="1" dirty="0" smtClean="0">
                <a:latin typeface="Courier"/>
                <a:cs typeface="Courier"/>
              </a:rPr>
              <a:t>sum-file</a:t>
            </a:r>
            <a:r>
              <a:rPr lang="en-US" sz="1400" dirty="0" smtClean="0">
                <a:latin typeface="Courier"/>
                <a:cs typeface="Courier"/>
              </a:rPr>
              <a:t> &gt; </a:t>
            </a:r>
            <a:r>
              <a:rPr lang="en-US" sz="1400" dirty="0" err="1" smtClean="0">
                <a:latin typeface="Courier"/>
                <a:cs typeface="Courier"/>
              </a:rPr>
              <a:t>track.amb</a:t>
            </a:r>
            <a:endParaRPr lang="en-US" sz="1400" dirty="0" smtClean="0">
              <a:latin typeface="Courier"/>
              <a:cs typeface="Courier"/>
            </a:endParaRPr>
          </a:p>
          <a:p>
            <a:pPr marL="0" indent="0">
              <a:buNone/>
            </a:pPr>
            <a:r>
              <a:rPr lang="en-US" dirty="0" smtClean="0"/>
              <a:t>Key </a:t>
            </a:r>
            <a:r>
              <a:rPr lang="en-US" dirty="0" smtClean="0">
                <a:latin typeface="Courier" charset="0"/>
                <a:ea typeface="Courier" charset="0"/>
                <a:cs typeface="Courier" charset="0"/>
              </a:rPr>
              <a:t>track</a:t>
            </a:r>
            <a:r>
              <a:rPr lang="en-US" dirty="0" smtClean="0"/>
              <a:t> commands:</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smtClean="0">
                <a:solidFill>
                  <a:srgbClr val="FF0000"/>
                </a:solidFill>
                <a:latin typeface="Courier"/>
                <a:cs typeface="Courier"/>
              </a:rPr>
              <a:t>1 1 1</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smtClean="0">
                <a:solidFill>
                  <a:srgbClr val="FF0000"/>
                </a:solidFill>
                <a:latin typeface="Courier"/>
                <a:cs typeface="Courier"/>
              </a:rPr>
              <a:t>1 1 1</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smtClean="0">
                <a:solidFill>
                  <a:srgbClr val="FF0000"/>
                </a:solidFill>
                <a:latin typeface="Courier"/>
                <a:cs typeface="Courier"/>
              </a:rPr>
              <a:t>1 1 1</a:t>
            </a:r>
            <a:endParaRPr lang="ro-RO" sz="900" dirty="0" smtClean="0">
              <a:latin typeface="Courier"/>
              <a:cs typeface="Courier"/>
            </a:endParaRPr>
          </a:p>
          <a:p>
            <a:pPr marL="0" indent="0">
              <a:buNone/>
            </a:pPr>
            <a:r>
              <a:rPr lang="ro-RO" sz="900" dirty="0" smtClean="0">
                <a:solidFill>
                  <a:srgbClr val="FF0000"/>
                </a:solidFill>
                <a:latin typeface="Courier"/>
                <a:cs typeface="Courier"/>
              </a:rPr>
              <a:t>#</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iloc</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lemu</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navi</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iloc</a:t>
            </a:r>
            <a:r>
              <a:rPr lang="ro-RO" sz="900" dirty="0" smtClean="0">
                <a:solidFill>
                  <a:srgbClr val="000000"/>
                </a:solidFill>
                <a:latin typeface="Courier"/>
                <a:cs typeface="Courier"/>
              </a:rPr>
              <a:t> 1 1 1 2010 03 11 14 55 35 2010 03 11 14 56 00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lemu</a:t>
            </a:r>
            <a:r>
              <a:rPr lang="ro-RO" sz="900" dirty="0" smtClean="0">
                <a:solidFill>
                  <a:srgbClr val="000000"/>
                </a:solidFill>
                <a:latin typeface="Courier"/>
                <a:cs typeface="Courier"/>
              </a:rPr>
              <a:t> 1 1 1 2010 03 11 14 55 35 2010 03 11 14 56 00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navi</a:t>
            </a:r>
            <a:r>
              <a:rPr lang="ro-RO" sz="900" dirty="0" smtClean="0">
                <a:solidFill>
                  <a:srgbClr val="000000"/>
                </a:solidFill>
                <a:latin typeface="Courier"/>
                <a:cs typeface="Courier"/>
              </a:rPr>
              <a:t> 1 1 1 2010 03 11 14 55 35 2010 03 11 14 56 00</a:t>
            </a:r>
          </a:p>
          <a:p>
            <a:pPr marL="0" indent="0">
              <a:buNone/>
            </a:pPr>
            <a:r>
              <a:rPr lang="ro-RO" sz="900" dirty="0" smtClean="0">
                <a:latin typeface="Courier"/>
                <a:cs typeface="Courier"/>
              </a:rPr>
              <a:t> </a:t>
            </a:r>
            <a:r>
              <a:rPr lang="ro-RO" sz="900" dirty="0" err="1" smtClean="0">
                <a:solidFill>
                  <a:srgbClr val="FF0000"/>
                </a:solidFill>
                <a:latin typeface="Courier"/>
                <a:cs typeface="Courier"/>
              </a:rPr>
              <a:t>ambin_file</a:t>
            </a:r>
            <a:r>
              <a:rPr lang="ro-RO" sz="900" dirty="0" smtClean="0">
                <a:solidFill>
                  <a:srgbClr val="FF0000"/>
                </a:solidFill>
                <a:latin typeface="Courier"/>
                <a:cs typeface="Courier"/>
              </a:rPr>
              <a:t> </a:t>
            </a:r>
            <a:r>
              <a:rPr lang="ro-RO" sz="900" dirty="0" err="1" smtClean="0">
                <a:solidFill>
                  <a:srgbClr val="FF0000"/>
                </a:solidFill>
                <a:latin typeface="Courier"/>
                <a:cs typeface="Courier"/>
              </a:rPr>
              <a:t>track.amb</a:t>
            </a:r>
            <a:endParaRPr lang="ro-RO" sz="900" dirty="0" smtClean="0">
              <a:solidFill>
                <a:srgbClr val="FF0000"/>
              </a:solidFill>
              <a:latin typeface="Courier"/>
              <a:cs typeface="Courier"/>
            </a:endParaRPr>
          </a:p>
          <a:p>
            <a:pPr marL="0" indent="0">
              <a:buNone/>
            </a:pPr>
            <a:endParaRPr lang="en-US" sz="1600" dirty="0">
              <a:latin typeface="Courier"/>
              <a:cs typeface="Courier"/>
            </a:endParaRPr>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4" name="Date Placeholder 3"/>
          <p:cNvSpPr>
            <a:spLocks noGrp="1"/>
          </p:cNvSpPr>
          <p:nvPr>
            <p:ph type="dt" sz="half" idx="10"/>
          </p:nvPr>
        </p:nvSpPr>
        <p:spPr/>
        <p:txBody>
          <a:bodyPr/>
          <a:lstStyle/>
          <a:p>
            <a:r>
              <a:rPr lang="en-GB" smtClean="0"/>
              <a:t>2017/11/29</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18</a:t>
            </a:fld>
            <a:endParaRPr lang="en-US"/>
          </a:p>
        </p:txBody>
      </p:sp>
      <p:cxnSp>
        <p:nvCxnSpPr>
          <p:cNvPr id="6" name="Straight Connector 5"/>
          <p:cNvCxnSpPr/>
          <p:nvPr/>
        </p:nvCxnSpPr>
        <p:spPr>
          <a:xfrm>
            <a:off x="6377850"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764935"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6223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Outline</a:t>
            </a:r>
            <a:endParaRPr lang="en-US" dirty="0"/>
          </a:p>
        </p:txBody>
      </p:sp>
      <p:sp>
        <p:nvSpPr>
          <p:cNvPr id="5" name="Content Placeholder 4"/>
          <p:cNvSpPr>
            <a:spLocks noGrp="1"/>
          </p:cNvSpPr>
          <p:nvPr>
            <p:ph idx="1"/>
          </p:nvPr>
        </p:nvSpPr>
        <p:spPr/>
        <p:txBody>
          <a:bodyPr>
            <a:normAutofit/>
          </a:bodyPr>
          <a:lstStyle/>
          <a:p>
            <a:r>
              <a:rPr lang="en-US" dirty="0" smtClean="0"/>
              <a:t>Kinematic examples</a:t>
            </a:r>
          </a:p>
          <a:p>
            <a:pPr marL="971550" lvl="1" indent="-514350">
              <a:buFont typeface="+mj-lt"/>
              <a:buAutoNum type="arabicPeriod"/>
            </a:pPr>
            <a:r>
              <a:rPr lang="en-US" dirty="0" smtClean="0"/>
              <a:t>GPS seismology</a:t>
            </a:r>
          </a:p>
          <a:p>
            <a:pPr marL="971550" lvl="1" indent="-514350">
              <a:buFont typeface="+mj-lt"/>
              <a:buAutoNum type="arabicPeriod"/>
            </a:pPr>
            <a:r>
              <a:rPr lang="en-US" dirty="0" smtClean="0"/>
              <a:t>Roving GPS</a:t>
            </a:r>
          </a:p>
          <a:p>
            <a:r>
              <a:rPr lang="en-US" dirty="0" smtClean="0"/>
              <a:t>Kinematic/static example</a:t>
            </a:r>
          </a:p>
          <a:p>
            <a:pPr marL="971550" lvl="1" indent="-514350">
              <a:buFont typeface="+mj-lt"/>
              <a:buAutoNum type="arabicPeriod" startAt="3"/>
            </a:pPr>
            <a:r>
              <a:rPr lang="en-US" dirty="0" smtClean="0"/>
              <a:t>Rapid deformation</a:t>
            </a:r>
          </a:p>
          <a:p>
            <a:pPr marL="971550" lvl="1" indent="-514350">
              <a:buFont typeface="+mj-lt"/>
              <a:buAutoNum type="arabicPeriod" startAt="3"/>
            </a:pPr>
            <a:r>
              <a:rPr lang="en-US" dirty="0" smtClean="0"/>
              <a:t>Episodic and continuous deformation</a:t>
            </a:r>
          </a:p>
          <a:p>
            <a:r>
              <a:rPr lang="en-US" dirty="0" smtClean="0"/>
              <a:t>Static examples</a:t>
            </a:r>
          </a:p>
          <a:p>
            <a:pPr marL="971550" lvl="1" indent="-514350">
              <a:buFont typeface="+mj-lt"/>
              <a:buAutoNum type="arabicPeriod" startAt="5"/>
            </a:pPr>
            <a:r>
              <a:rPr lang="en-US" dirty="0" smtClean="0"/>
              <a:t>Short-static occupations</a:t>
            </a:r>
          </a:p>
          <a:p>
            <a:pPr marL="971550" lvl="1" indent="-514350">
              <a:buFont typeface="+mj-lt"/>
              <a:buAutoNum type="arabicPeriod" startAt="5"/>
            </a:pPr>
            <a:r>
              <a:rPr lang="en-US" dirty="0" smtClean="0"/>
              <a:t>Deciphering interference</a:t>
            </a:r>
          </a:p>
          <a:p>
            <a:r>
              <a:rPr lang="en-US" dirty="0" smtClean="0"/>
              <a:t>Remember the rule-of-thumb for proportional errors:</a:t>
            </a:r>
          </a:p>
          <a:p>
            <a:pPr marL="457200" lvl="1" indent="0" algn="ctr">
              <a:buNone/>
            </a:pPr>
            <a:r>
              <a:rPr lang="en-US" i="1" dirty="0" err="1" smtClean="0"/>
              <a:t>ε</a:t>
            </a:r>
            <a:r>
              <a:rPr lang="en-US" i="1" baseline="-25000" dirty="0" err="1" smtClean="0"/>
              <a:t>BL</a:t>
            </a:r>
            <a:r>
              <a:rPr lang="en-US" dirty="0" smtClean="0"/>
              <a:t> ~ </a:t>
            </a:r>
            <a:r>
              <a:rPr lang="en-US" i="1" dirty="0" err="1" smtClean="0"/>
              <a:t>ε</a:t>
            </a:r>
            <a:r>
              <a:rPr lang="en-US" baseline="-25000" dirty="0" err="1" smtClean="0"/>
              <a:t>SV</a:t>
            </a:r>
            <a:r>
              <a:rPr lang="en-US" baseline="-25000" dirty="0" smtClean="0"/>
              <a:t> </a:t>
            </a:r>
            <a:r>
              <a:rPr lang="en-US" dirty="0" smtClean="0"/>
              <a:t>× </a:t>
            </a:r>
            <a:r>
              <a:rPr lang="en-US" i="1" dirty="0" smtClean="0"/>
              <a:t>BL</a:t>
            </a:r>
            <a:r>
              <a:rPr lang="en-US" dirty="0" smtClean="0"/>
              <a:t>/</a:t>
            </a:r>
            <a:r>
              <a:rPr lang="en-US" i="1" dirty="0" err="1" smtClean="0"/>
              <a:t>h</a:t>
            </a:r>
            <a:r>
              <a:rPr lang="en-US" baseline="-25000" dirty="0" err="1" smtClean="0"/>
              <a:t>SV</a:t>
            </a:r>
            <a:endParaRPr lang="en-US" baseline="-25000" dirty="0" smtClean="0"/>
          </a:p>
        </p:txBody>
      </p:sp>
      <p:sp>
        <p:nvSpPr>
          <p:cNvPr id="2" name="Date Placeholder 1"/>
          <p:cNvSpPr>
            <a:spLocks noGrp="1"/>
          </p:cNvSpPr>
          <p:nvPr>
            <p:ph type="dt" sz="half" idx="10"/>
          </p:nvPr>
        </p:nvSpPr>
        <p:spPr/>
        <p:txBody>
          <a:bodyPr/>
          <a:lstStyle/>
          <a:p>
            <a:r>
              <a:rPr lang="en-GB" smtClean="0"/>
              <a:t>2017/11/29</a:t>
            </a:r>
            <a:endParaRPr lang="en-US"/>
          </a:p>
        </p:txBody>
      </p:sp>
      <p:sp>
        <p:nvSpPr>
          <p:cNvPr id="3" name="Footer Placeholder 2"/>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1</a:t>
            </a:fld>
            <a:endParaRPr lang="en-US"/>
          </a:p>
        </p:txBody>
      </p:sp>
    </p:spTree>
    <p:extLst>
      <p:ext uri="{BB962C8B-B14F-4D97-AF65-F5344CB8AC3E}">
        <p14:creationId xmlns:p14="http://schemas.microsoft.com/office/powerpoint/2010/main" val="25900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3: </a:t>
            </a:r>
            <a:r>
              <a:rPr lang="en-US" dirty="0" smtClean="0">
                <a:latin typeface="Courier New" charset="0"/>
                <a:ea typeface="Courier New" charset="0"/>
                <a:cs typeface="Courier New" charset="0"/>
              </a:rPr>
              <a:t>track</a:t>
            </a:r>
            <a:r>
              <a:rPr lang="en-US" dirty="0" smtClean="0"/>
              <a:t> alters perspective</a:t>
            </a:r>
            <a:endParaRPr lang="en-US" dirty="0"/>
          </a:p>
        </p:txBody>
      </p:sp>
      <p:sp>
        <p:nvSpPr>
          <p:cNvPr id="5" name="Text Placeholder 4"/>
          <p:cNvSpPr>
            <a:spLocks noGrp="1"/>
          </p:cNvSpPr>
          <p:nvPr>
            <p:ph type="body" idx="1"/>
          </p:nvPr>
        </p:nvSpPr>
        <p:spPr/>
        <p:txBody>
          <a:bodyPr/>
          <a:lstStyle/>
          <a:p>
            <a:r>
              <a:rPr lang="en-US" smtClean="0"/>
              <a:t>Initial hypothesis</a:t>
            </a:r>
            <a:endParaRPr lang="en-US" dirty="0"/>
          </a:p>
        </p:txBody>
      </p:sp>
      <p:sp>
        <p:nvSpPr>
          <p:cNvPr id="3" name="Content Placeholder 2"/>
          <p:cNvSpPr>
            <a:spLocks noGrp="1"/>
          </p:cNvSpPr>
          <p:nvPr>
            <p:ph sz="half" idx="2"/>
          </p:nvPr>
        </p:nvSpPr>
        <p:spPr/>
        <p:txBody>
          <a:bodyPr>
            <a:normAutofit lnSpcReduction="10000"/>
          </a:bodyPr>
          <a:lstStyle/>
          <a:p>
            <a:r>
              <a:rPr lang="en-US" smtClean="0"/>
              <a:t>Earthquakes took place on antithetic normal faults in the upper plate of subduction interface</a:t>
            </a:r>
          </a:p>
          <a:p>
            <a:endParaRPr lang="en-US" smtClean="0"/>
          </a:p>
          <a:p>
            <a:endParaRPr lang="en-US" smtClean="0"/>
          </a:p>
          <a:p>
            <a:endParaRPr lang="en-US" smtClean="0"/>
          </a:p>
          <a:p>
            <a:endParaRPr lang="en-US" smtClean="0"/>
          </a:p>
          <a:p>
            <a:r>
              <a:rPr lang="en-US" smtClean="0"/>
              <a:t>But cGPS site LEMU experiences opposite vertical motion due to first and second earthquakes</a:t>
            </a:r>
            <a:endParaRPr lang="en-US" dirty="0"/>
          </a:p>
        </p:txBody>
      </p:sp>
      <p:sp>
        <p:nvSpPr>
          <p:cNvPr id="6" name="Text Placeholder 5"/>
          <p:cNvSpPr>
            <a:spLocks noGrp="1"/>
          </p:cNvSpPr>
          <p:nvPr>
            <p:ph type="body" sz="quarter" idx="3"/>
          </p:nvPr>
        </p:nvSpPr>
        <p:spPr/>
        <p:txBody>
          <a:bodyPr/>
          <a:lstStyle/>
          <a:p>
            <a:r>
              <a:rPr lang="en-US" smtClean="0"/>
              <a:t>Final conclusion</a:t>
            </a:r>
            <a:endParaRPr lang="en-US" dirty="0"/>
          </a:p>
        </p:txBody>
      </p:sp>
      <p:sp>
        <p:nvSpPr>
          <p:cNvPr id="7" name="Content Placeholder 6"/>
          <p:cNvSpPr>
            <a:spLocks noGrp="1"/>
          </p:cNvSpPr>
          <p:nvPr>
            <p:ph sz="quarter" idx="4"/>
          </p:nvPr>
        </p:nvSpPr>
        <p:spPr/>
        <p:txBody>
          <a:bodyPr/>
          <a:lstStyle/>
          <a:p>
            <a:r>
              <a:rPr lang="en-US" smtClean="0"/>
              <a:t>LEMU is on the hanging wall of first earthquake and footwall of second</a:t>
            </a:r>
          </a:p>
          <a:p>
            <a:r>
              <a:rPr lang="en-US" smtClean="0"/>
              <a:t>Therefore faults must be synthetic normal faults</a:t>
            </a:r>
            <a:endParaRPr lang="en-US" dirty="0"/>
          </a:p>
        </p:txBody>
      </p:sp>
      <p:sp>
        <p:nvSpPr>
          <p:cNvPr id="4" name="Date Placeholder 3"/>
          <p:cNvSpPr>
            <a:spLocks noGrp="1"/>
          </p:cNvSpPr>
          <p:nvPr>
            <p:ph type="dt" sz="half" idx="10"/>
          </p:nvPr>
        </p:nvSpPr>
        <p:spPr/>
        <p:txBody>
          <a:bodyPr/>
          <a:lstStyle/>
          <a:p>
            <a:r>
              <a:rPr lang="en-GB" smtClean="0"/>
              <a:t>2017/11/29</a:t>
            </a:r>
            <a:endParaRPr lang="en-US"/>
          </a:p>
        </p:txBody>
      </p:sp>
      <p:sp>
        <p:nvSpPr>
          <p:cNvPr id="10" name="Footer Placeholder 9"/>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19</a:t>
            </a:fld>
            <a:endParaRPr lang="en-US"/>
          </a:p>
        </p:txBody>
      </p:sp>
      <p:cxnSp>
        <p:nvCxnSpPr>
          <p:cNvPr id="17" name="Straight Connector 16"/>
          <p:cNvCxnSpPr/>
          <p:nvPr/>
        </p:nvCxnSpPr>
        <p:spPr>
          <a:xfrm flipH="1">
            <a:off x="3261604" y="383413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2860215" y="4122994"/>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3396002" y="396905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2846411" y="413680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552198" y="3789577"/>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275325" y="371026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067109" y="380170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073458" y="403127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7526319" y="4705093"/>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7124930" y="4993952"/>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7660717" y="4840009"/>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7111126" y="5007758"/>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4816913" y="4660535"/>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7540040" y="4581222"/>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7331824" y="4672662"/>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7344523" y="4755893"/>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2986249" y="3437749"/>
            <a:ext cx="678190" cy="338554"/>
          </a:xfrm>
          <a:prstGeom prst="rect">
            <a:avLst/>
          </a:prstGeom>
          <a:noFill/>
        </p:spPr>
        <p:txBody>
          <a:bodyPr wrap="none" rtlCol="0">
            <a:spAutoFit/>
          </a:bodyPr>
          <a:lstStyle/>
          <a:p>
            <a:r>
              <a:rPr lang="en-US" sz="1600" dirty="0" smtClean="0"/>
              <a:t>LEMU</a:t>
            </a:r>
            <a:endParaRPr lang="en-US" sz="1600" dirty="0"/>
          </a:p>
        </p:txBody>
      </p:sp>
      <p:sp>
        <p:nvSpPr>
          <p:cNvPr id="65" name="TextBox 64"/>
          <p:cNvSpPr txBox="1"/>
          <p:nvPr/>
        </p:nvSpPr>
        <p:spPr>
          <a:xfrm>
            <a:off x="7253980" y="4310341"/>
            <a:ext cx="678190" cy="338554"/>
          </a:xfrm>
          <a:prstGeom prst="rect">
            <a:avLst/>
          </a:prstGeom>
          <a:noFill/>
        </p:spPr>
        <p:txBody>
          <a:bodyPr wrap="none" rtlCol="0">
            <a:spAutoFit/>
          </a:bodyPr>
          <a:lstStyle/>
          <a:p>
            <a:r>
              <a:rPr lang="en-US" sz="1600" dirty="0" smtClean="0"/>
              <a:t>LEMU</a:t>
            </a:r>
            <a:endParaRPr lang="en-US" sz="1600" dirty="0"/>
          </a:p>
        </p:txBody>
      </p:sp>
    </p:spTree>
    <p:extLst>
      <p:ext uri="{BB962C8B-B14F-4D97-AF65-F5344CB8AC3E}">
        <p14:creationId xmlns:p14="http://schemas.microsoft.com/office/powerpoint/2010/main" val="12111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good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2"/>
          <a:stretch>
            <a:fillRect/>
          </a:stretch>
        </p:blipFill>
        <p:spPr>
          <a:xfrm>
            <a:off x="662845" y="1825625"/>
            <a:ext cx="7818309" cy="4351338"/>
          </a:xfrm>
        </p:spPr>
      </p:pic>
      <p:sp>
        <p:nvSpPr>
          <p:cNvPr id="5" name="Date Placeholder 4"/>
          <p:cNvSpPr>
            <a:spLocks noGrp="1"/>
          </p:cNvSpPr>
          <p:nvPr>
            <p:ph type="dt" sz="half" idx="10"/>
          </p:nvPr>
        </p:nvSpPr>
        <p:spPr/>
        <p:txBody>
          <a:bodyPr/>
          <a:lstStyle/>
          <a:p>
            <a:r>
              <a:rPr lang="en-GB" smtClean="0"/>
              <a:t>2017/11/29</a:t>
            </a:r>
            <a:endParaRPr lang="en-US"/>
          </a:p>
        </p:txBody>
      </p:sp>
      <p:sp>
        <p:nvSpPr>
          <p:cNvPr id="6" name="Footer Placeholder 5"/>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7" name="Slide Number Placeholder 6"/>
          <p:cNvSpPr>
            <a:spLocks noGrp="1"/>
          </p:cNvSpPr>
          <p:nvPr>
            <p:ph type="sldNum" sz="quarter" idx="12"/>
          </p:nvPr>
        </p:nvSpPr>
        <p:spPr/>
        <p:txBody>
          <a:bodyPr/>
          <a:lstStyle/>
          <a:p>
            <a:fld id="{CF50B320-61B2-A44D-909C-58325075B411}" type="slidenum">
              <a:rPr lang="en-US" smtClean="0"/>
              <a:t>20</a:t>
            </a:fld>
            <a:endParaRPr lang="en-US"/>
          </a:p>
        </p:txBody>
      </p:sp>
    </p:spTree>
    <p:extLst>
      <p:ext uri="{BB962C8B-B14F-4D97-AF65-F5344CB8AC3E}">
        <p14:creationId xmlns:p14="http://schemas.microsoft.com/office/powerpoint/2010/main" val="22303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 satellite with some problems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8" name="Content Placeholder 7"/>
          <p:cNvPicPr>
            <a:picLocks noGrp="1" noChangeAspect="1"/>
          </p:cNvPicPr>
          <p:nvPr>
            <p:ph idx="1"/>
          </p:nvPr>
        </p:nvPicPr>
        <p:blipFill>
          <a:blip r:embed="rId2"/>
          <a:stretch>
            <a:fillRect/>
          </a:stretch>
        </p:blipFill>
        <p:spPr>
          <a:xfrm>
            <a:off x="662845" y="1825625"/>
            <a:ext cx="7818309" cy="4351338"/>
          </a:xfrm>
        </p:spPr>
      </p:pic>
      <p:sp>
        <p:nvSpPr>
          <p:cNvPr id="9" name="Date Placeholder 8"/>
          <p:cNvSpPr>
            <a:spLocks noGrp="1"/>
          </p:cNvSpPr>
          <p:nvPr>
            <p:ph type="dt" sz="half" idx="10"/>
          </p:nvPr>
        </p:nvSpPr>
        <p:spPr/>
        <p:txBody>
          <a:bodyPr/>
          <a:lstStyle/>
          <a:p>
            <a:r>
              <a:rPr lang="en-GB" smtClean="0"/>
              <a:t>2017/11/29</a:t>
            </a:r>
            <a:endParaRPr lang="en-US"/>
          </a:p>
        </p:txBody>
      </p:sp>
      <p:sp>
        <p:nvSpPr>
          <p:cNvPr id="10" name="Footer Placeholder 9"/>
          <p:cNvSpPr>
            <a:spLocks noGrp="1"/>
          </p:cNvSpPr>
          <p:nvPr>
            <p:ph type="ftr" sz="quarter" idx="11"/>
          </p:nvPr>
        </p:nvSpPr>
        <p:spPr/>
        <p:txBody>
          <a:bodyPr/>
          <a:lstStyle/>
          <a:p>
            <a:r>
              <a:rPr lang="en-US" smtClean="0"/>
              <a:t>Examples using track</a:t>
            </a:r>
            <a:endParaRPr lang="en-US"/>
          </a:p>
        </p:txBody>
      </p:sp>
      <p:sp>
        <p:nvSpPr>
          <p:cNvPr id="11" name="Slide Number Placeholder 10"/>
          <p:cNvSpPr>
            <a:spLocks noGrp="1"/>
          </p:cNvSpPr>
          <p:nvPr>
            <p:ph type="sldNum" sz="quarter" idx="12"/>
          </p:nvPr>
        </p:nvSpPr>
        <p:spPr/>
        <p:txBody>
          <a:bodyPr/>
          <a:lstStyle/>
          <a:p>
            <a:fld id="{CF50B320-61B2-A44D-909C-58325075B411}" type="slidenum">
              <a:rPr lang="en-US" smtClean="0"/>
              <a:t>21</a:t>
            </a:fld>
            <a:endParaRPr lang="en-US"/>
          </a:p>
        </p:txBody>
      </p:sp>
    </p:spTree>
    <p:extLst>
      <p:ext uri="{BB962C8B-B14F-4D97-AF65-F5344CB8AC3E}">
        <p14:creationId xmlns:p14="http://schemas.microsoft.com/office/powerpoint/2010/main" val="396730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problematic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6" name="Content Placeholder 5"/>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smtClean="0"/>
              <a:t>2017/11/29</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22</a:t>
            </a:fld>
            <a:endParaRPr lang="en-US"/>
          </a:p>
        </p:txBody>
      </p:sp>
    </p:spTree>
    <p:extLst>
      <p:ext uri="{BB962C8B-B14F-4D97-AF65-F5344CB8AC3E}">
        <p14:creationId xmlns:p14="http://schemas.microsoft.com/office/powerpoint/2010/main" val="601808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problematic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smtClean="0"/>
              <a:t>2017/11/29</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23</a:t>
            </a:fld>
            <a:endParaRPr lang="en-US"/>
          </a:p>
        </p:txBody>
      </p:sp>
      <p:sp>
        <p:nvSpPr>
          <p:cNvPr id="5" name="TextBox 4"/>
          <p:cNvSpPr txBox="1"/>
          <p:nvPr/>
        </p:nvSpPr>
        <p:spPr>
          <a:xfrm>
            <a:off x="3449672" y="5775464"/>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a:t>
            </a:r>
            <a:r>
              <a:rPr lang="ro-RO" dirty="0" smtClean="0">
                <a:latin typeface="Courier"/>
                <a:cs typeface="Courier"/>
              </a:rPr>
              <a:t>30</a:t>
            </a:r>
            <a:br>
              <a:rPr lang="ro-RO" dirty="0" smtClean="0">
                <a:latin typeface="Courier"/>
                <a:cs typeface="Courier"/>
              </a:rPr>
            </a:br>
            <a:r>
              <a:rPr lang="ro-RO" dirty="0">
                <a:latin typeface="Courier"/>
                <a:cs typeface="Courier"/>
              </a:rPr>
              <a:t> usr_addbf iloc 17 2010 03 11 14 51 </a:t>
            </a:r>
            <a:r>
              <a:rPr lang="ro-RO" dirty="0" smtClean="0">
                <a:latin typeface="Courier"/>
                <a:cs typeface="Courier"/>
              </a:rPr>
              <a:t>00</a:t>
            </a:r>
            <a:endParaRPr lang="ro-RO" dirty="0">
              <a:latin typeface="Courier"/>
              <a:cs typeface="Courier"/>
            </a:endParaRPr>
          </a:p>
        </p:txBody>
      </p:sp>
    </p:spTree>
    <p:extLst>
      <p:ext uri="{BB962C8B-B14F-4D97-AF65-F5344CB8AC3E}">
        <p14:creationId xmlns:p14="http://schemas.microsoft.com/office/powerpoint/2010/main" val="1529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 Episodic</a:t>
            </a:r>
            <a:br>
              <a:rPr lang="en-US" dirty="0" smtClean="0"/>
            </a:br>
            <a:r>
              <a:rPr lang="en-US" dirty="0" smtClean="0"/>
              <a:t>and continuous deformation</a:t>
            </a:r>
            <a:endParaRPr lang="en-US" dirty="0"/>
          </a:p>
        </p:txBody>
      </p:sp>
      <p:sp>
        <p:nvSpPr>
          <p:cNvPr id="5" name="Text Placeholder 4"/>
          <p:cNvSpPr>
            <a:spLocks noGrp="1"/>
          </p:cNvSpPr>
          <p:nvPr>
            <p:ph type="body" idx="1"/>
          </p:nvPr>
        </p:nvSpPr>
        <p:spPr/>
        <p:txBody>
          <a:bodyPr/>
          <a:lstStyle/>
          <a:p>
            <a:r>
              <a:rPr lang="en-US" smtClean="0"/>
              <a:t>GAMIT/GLOBK processing</a:t>
            </a:r>
            <a:endParaRPr lang="en-US" dirty="0"/>
          </a:p>
        </p:txBody>
      </p:sp>
      <p:sp>
        <p:nvSpPr>
          <p:cNvPr id="6" name="Content Placeholder 5"/>
          <p:cNvSpPr>
            <a:spLocks noGrp="1"/>
          </p:cNvSpPr>
          <p:nvPr>
            <p:ph sz="half" idx="2"/>
          </p:nvPr>
        </p:nvSpPr>
        <p:spPr/>
        <p:txBody>
          <a:bodyPr/>
          <a:lstStyle/>
          <a:p>
            <a:r>
              <a:rPr lang="en-US" smtClean="0"/>
              <a:t>Process network of available data at nearby sites</a:t>
            </a:r>
          </a:p>
          <a:p>
            <a:r>
              <a:rPr lang="en-US" smtClean="0"/>
              <a:t>Find candidate stable fixed site(s)</a:t>
            </a:r>
          </a:p>
          <a:p>
            <a:r>
              <a:rPr lang="en-US" smtClean="0"/>
              <a:t>Ensure accurate coordinate coordinates for fixed site(s)</a:t>
            </a:r>
            <a:endParaRPr lang="en-US" dirty="0"/>
          </a:p>
        </p:txBody>
      </p:sp>
      <p:sp>
        <p:nvSpPr>
          <p:cNvPr id="7" name="Text Placeholder 6"/>
          <p:cNvSpPr>
            <a:spLocks noGrp="1"/>
          </p:cNvSpPr>
          <p:nvPr>
            <p:ph type="body" sz="quarter" idx="3"/>
          </p:nvPr>
        </p:nvSpPr>
        <p:spPr/>
        <p:txBody>
          <a:bodyPr/>
          <a:lstStyle/>
          <a:p>
            <a:r>
              <a:rPr lang="en-US" dirty="0" smtClean="0">
                <a:latin typeface="Courier" charset="0"/>
                <a:ea typeface="Courier" charset="0"/>
                <a:cs typeface="Courier" charset="0"/>
              </a:rPr>
              <a:t>track</a:t>
            </a:r>
            <a:r>
              <a:rPr lang="en-US" dirty="0" smtClean="0"/>
              <a:t> processing</a:t>
            </a:r>
            <a:endParaRPr lang="en-US" dirty="0"/>
          </a:p>
        </p:txBody>
      </p:sp>
      <p:sp>
        <p:nvSpPr>
          <p:cNvPr id="8" name="Content Placeholder 7"/>
          <p:cNvSpPr>
            <a:spLocks noGrp="1"/>
          </p:cNvSpPr>
          <p:nvPr>
            <p:ph sz="quarter" idx="4"/>
          </p:nvPr>
        </p:nvSpPr>
        <p:spPr/>
        <p:txBody>
          <a:bodyPr/>
          <a:lstStyle/>
          <a:p>
            <a:r>
              <a:rPr lang="en-US" dirty="0" smtClean="0"/>
              <a:t>Use network of nearby, bedrock sites as base sites for kinematic processing of ice-flow</a:t>
            </a:r>
          </a:p>
          <a:p>
            <a:r>
              <a:rPr lang="en-US" dirty="0" smtClean="0"/>
              <a:t>One fixed site natural but multiple constrained sites may provide redundancy</a:t>
            </a:r>
          </a:p>
          <a:p>
            <a:r>
              <a:rPr lang="en-US" dirty="0" smtClean="0"/>
              <a:t>Ambiguities must still be resolved correctly</a:t>
            </a:r>
          </a:p>
        </p:txBody>
      </p:sp>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24</a:t>
            </a:fld>
            <a:endParaRPr lang="en-US"/>
          </a:p>
        </p:txBody>
      </p:sp>
    </p:spTree>
    <p:extLst>
      <p:ext uri="{BB962C8B-B14F-4D97-AF65-F5344CB8AC3E}">
        <p14:creationId xmlns:p14="http://schemas.microsoft.com/office/powerpoint/2010/main" val="628964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t>Building the static network</a:t>
            </a:r>
            <a:endParaRPr lang="en-US" dirty="0"/>
          </a:p>
        </p:txBody>
      </p:sp>
      <p:pic>
        <p:nvPicPr>
          <p:cNvPr id="13" name="Content Placeholder 12"/>
          <p:cNvPicPr>
            <a:picLocks noGrp="1" noChangeAspect="1"/>
          </p:cNvPicPr>
          <p:nvPr>
            <p:ph idx="1"/>
          </p:nvPr>
        </p:nvPicPr>
        <p:blipFill>
          <a:blip r:embed="rId2"/>
          <a:stretch>
            <a:fillRect/>
          </a:stretch>
        </p:blipFill>
        <p:spPr>
          <a:xfrm>
            <a:off x="969340" y="1825625"/>
            <a:ext cx="7205320" cy="4351338"/>
          </a:xfrm>
        </p:spPr>
      </p:pic>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25</a:t>
            </a:fld>
            <a:endParaRPr lang="en-US"/>
          </a:p>
        </p:txBody>
      </p:sp>
      <p:sp>
        <p:nvSpPr>
          <p:cNvPr id="2" name="TextBox 1"/>
          <p:cNvSpPr txBox="1"/>
          <p:nvPr/>
        </p:nvSpPr>
        <p:spPr>
          <a:xfrm>
            <a:off x="666433" y="1248096"/>
            <a:ext cx="7813294" cy="369332"/>
          </a:xfrm>
          <a:prstGeom prst="rect">
            <a:avLst/>
          </a:prstGeom>
          <a:noFill/>
        </p:spPr>
        <p:txBody>
          <a:bodyPr wrap="none" rtlCol="0">
            <a:spAutoFit/>
          </a:bodyPr>
          <a:lstStyle/>
          <a:p>
            <a:r>
              <a:rPr lang="en-US" dirty="0">
                <a:hlinkClick r:id="rId3"/>
              </a:rPr>
              <a:t>http://</a:t>
            </a:r>
            <a:r>
              <a:rPr lang="en-US" dirty="0" smtClean="0">
                <a:hlinkClick r:id="rId3"/>
              </a:rPr>
              <a:t>www.unavco.org/data/gps-gnss/data-access-methods/dai2/app/dai2.html</a:t>
            </a:r>
            <a:endParaRPr lang="en-US" dirty="0"/>
          </a:p>
        </p:txBody>
      </p:sp>
    </p:spTree>
    <p:extLst>
      <p:ext uri="{BB962C8B-B14F-4D97-AF65-F5344CB8AC3E}">
        <p14:creationId xmlns:p14="http://schemas.microsoft.com/office/powerpoint/2010/main" val="3507928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mtClean="0"/>
              <a:t>Ice flow or bedrock?</a:t>
            </a:r>
            <a:endParaRPr lang="en-US" dirty="0"/>
          </a:p>
        </p:txBody>
      </p:sp>
    </p:spTree>
    <p:extLst>
      <p:ext uri="{BB962C8B-B14F-4D97-AF65-F5344CB8AC3E}">
        <p14:creationId xmlns:p14="http://schemas.microsoft.com/office/powerpoint/2010/main" val="1427826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6" name="Content Placeholder 5" descr="RAMG.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RAMG.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705894"/>
            <a:ext cx="3886200" cy="2590800"/>
          </a:xfrm>
        </p:spPr>
      </p:pic>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27</a:t>
            </a:fld>
            <a:endParaRPr lang="en-US"/>
          </a:p>
        </p:txBody>
      </p:sp>
    </p:spTree>
    <p:extLst>
      <p:ext uri="{BB962C8B-B14F-4D97-AF65-F5344CB8AC3E}">
        <p14:creationId xmlns:p14="http://schemas.microsoft.com/office/powerpoint/2010/main" val="514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4" name="Content Placeholder 3" descr="BUMS.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6" name="Content Placeholder 5"/>
          <p:cNvPicPr>
            <a:picLocks noGrp="1" noChangeAspect="1"/>
          </p:cNvPicPr>
          <p:nvPr>
            <p:ph sz="half" idx="2"/>
          </p:nvPr>
        </p:nvPicPr>
        <p:blipFill>
          <a:blip r:embed="rId3"/>
          <a:stretch>
            <a:fillRect/>
          </a:stretch>
        </p:blipFill>
        <p:spPr>
          <a:xfrm>
            <a:off x="4629150" y="2646729"/>
            <a:ext cx="3886200" cy="2709129"/>
          </a:xfrm>
        </p:spPr>
      </p:pic>
      <p:sp>
        <p:nvSpPr>
          <p:cNvPr id="3" name="Date Placeholder 2"/>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28</a:t>
            </a:fld>
            <a:endParaRPr lang="en-US"/>
          </a:p>
        </p:txBody>
      </p:sp>
    </p:spTree>
    <p:extLst>
      <p:ext uri="{BB962C8B-B14F-4D97-AF65-F5344CB8AC3E}">
        <p14:creationId xmlns:p14="http://schemas.microsoft.com/office/powerpoint/2010/main" val="2428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pPr algn="ctr"/>
            <a:r>
              <a:rPr lang="en-US" dirty="0" smtClean="0"/>
              <a:t>Example 1: GPS seismology</a:t>
            </a:r>
            <a:endParaRPr lang="en-US" dirty="0"/>
          </a:p>
        </p:txBody>
      </p:sp>
      <p:sp>
        <p:nvSpPr>
          <p:cNvPr id="38918" name="Rectangle 5"/>
          <p:cNvSpPr>
            <a:spLocks noGrp="1" noChangeArrowheads="1"/>
          </p:cNvSpPr>
          <p:nvPr>
            <p:ph idx="1"/>
          </p:nvPr>
        </p:nvSpPr>
        <p:spPr/>
        <p:txBody>
          <a:bodyPr>
            <a:normAutofit/>
          </a:bodyPr>
          <a:lstStyle/>
          <a:p>
            <a:r>
              <a:rPr lang="en-US" smtClean="0"/>
              <a:t>April 4, 2010 El-Mayor Cucapah earthquake in Baja California: 5-Hz results.  Look later at long baseline processing for these sites.</a:t>
            </a:r>
          </a:p>
          <a:p>
            <a:r>
              <a:rPr lang="en-US" smtClean="0"/>
              <a:t>Track results are generated in two steps:</a:t>
            </a:r>
          </a:p>
          <a:p>
            <a:pPr lvl="1"/>
            <a:r>
              <a:rPr lang="en-US" smtClean="0"/>
              <a:t>First solution uses zero process noise except during time of earthquake (long baseline solution)</a:t>
            </a:r>
          </a:p>
          <a:p>
            <a:pPr lvl="1"/>
            <a:r>
              <a:rPr lang="en-US" smtClean="0"/>
              <a:t>Final results generated with fixed ambiguities from first solution read in (-a option).  </a:t>
            </a:r>
          </a:p>
          <a:p>
            <a:pPr lvl="1"/>
            <a:r>
              <a:rPr lang="en-US" smtClean="0"/>
              <a:t>Long baseline ambiguity resolution with stochastic site coordinates needs LC estimate which can noisy due to stochastics.</a:t>
            </a:r>
            <a:endParaRPr lang="en-US" dirty="0"/>
          </a:p>
        </p:txBody>
      </p:sp>
      <p:sp>
        <p:nvSpPr>
          <p:cNvPr id="2" name="Date Placeholder 1"/>
          <p:cNvSpPr>
            <a:spLocks noGrp="1"/>
          </p:cNvSpPr>
          <p:nvPr>
            <p:ph type="dt" sz="half" idx="10"/>
          </p:nvPr>
        </p:nvSpPr>
        <p:spPr/>
        <p:txBody>
          <a:bodyPr/>
          <a:lstStyle/>
          <a:p>
            <a:r>
              <a:rPr lang="en-GB" smtClean="0"/>
              <a:t>2017/11/29</a:t>
            </a:r>
            <a:endParaRPr lang="en-US"/>
          </a:p>
        </p:txBody>
      </p:sp>
      <p:sp>
        <p:nvSpPr>
          <p:cNvPr id="3" name="Footer Placeholder 2"/>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4" name="Slide Number Placeholder 3"/>
          <p:cNvSpPr>
            <a:spLocks noGrp="1"/>
          </p:cNvSpPr>
          <p:nvPr>
            <p:ph type="sldNum" sz="quarter" idx="12"/>
          </p:nvPr>
        </p:nvSpPr>
        <p:spPr/>
        <p:txBody>
          <a:bodyPr/>
          <a:lstStyle/>
          <a:p>
            <a:fld id="{CF50B320-61B2-A44D-909C-58325075B411}" type="slidenum">
              <a:rPr lang="en-US" smtClean="0"/>
              <a:t>2</a:t>
            </a:fld>
            <a:endParaRPr lang="en-US"/>
          </a:p>
        </p:txBody>
      </p:sp>
    </p:spTree>
    <p:extLst>
      <p:ext uri="{BB962C8B-B14F-4D97-AF65-F5344CB8AC3E}">
        <p14:creationId xmlns:p14="http://schemas.microsoft.com/office/powerpoint/2010/main" val="32604089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8" name="Content Placeholder 7" descr="UTHW.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8874" y="1825625"/>
            <a:ext cx="3232599" cy="4351338"/>
          </a:xfrm>
        </p:spPr>
      </p:pic>
      <p:pic>
        <p:nvPicPr>
          <p:cNvPr id="9" name="Content Placeholder 8" descr="UTHW.jpg"/>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4629150" y="2565437"/>
            <a:ext cx="3886200" cy="2871714"/>
          </a:xfrm>
        </p:spPr>
      </p:pic>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29</a:t>
            </a:fld>
            <a:endParaRPr lang="en-US"/>
          </a:p>
        </p:txBody>
      </p:sp>
    </p:spTree>
    <p:extLst>
      <p:ext uri="{BB962C8B-B14F-4D97-AF65-F5344CB8AC3E}">
        <p14:creationId xmlns:p14="http://schemas.microsoft.com/office/powerpoint/2010/main" val="6095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6" name="Content Placeholder 5" descr="FALL.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FALL.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0498" y="1825625"/>
            <a:ext cx="3263503" cy="4351338"/>
          </a:xfrm>
        </p:spPr>
      </p:pic>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30</a:t>
            </a:fld>
            <a:endParaRPr lang="en-US"/>
          </a:p>
        </p:txBody>
      </p:sp>
    </p:spTree>
    <p:extLst>
      <p:ext uri="{BB962C8B-B14F-4D97-AF65-F5344CB8AC3E}">
        <p14:creationId xmlns:p14="http://schemas.microsoft.com/office/powerpoint/2010/main" val="18748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4" name="Content Placeholder 3" descr="AMU2.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AMU2.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9339"/>
            <a:ext cx="3886200" cy="2583909"/>
          </a:xfrm>
        </p:spPr>
      </p:pic>
      <p:sp>
        <p:nvSpPr>
          <p:cNvPr id="3" name="Date Placeholder 2"/>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31</a:t>
            </a:fld>
            <a:endParaRPr lang="en-US"/>
          </a:p>
        </p:txBody>
      </p:sp>
      <p:pic>
        <p:nvPicPr>
          <p:cNvPr id="10" name="Picture 9"/>
          <p:cNvPicPr>
            <a:picLocks noChangeAspect="1"/>
          </p:cNvPicPr>
          <p:nvPr/>
        </p:nvPicPr>
        <p:blipFill>
          <a:blip r:embed="rId5"/>
          <a:stretch>
            <a:fillRect/>
          </a:stretch>
        </p:blipFill>
        <p:spPr>
          <a:xfrm>
            <a:off x="6645164" y="1600200"/>
            <a:ext cx="2041636" cy="1423256"/>
          </a:xfrm>
          <a:prstGeom prst="rect">
            <a:avLst/>
          </a:prstGeom>
        </p:spPr>
      </p:pic>
    </p:spTree>
    <p:extLst>
      <p:ext uri="{BB962C8B-B14F-4D97-AF65-F5344CB8AC3E}">
        <p14:creationId xmlns:p14="http://schemas.microsoft.com/office/powerpoint/2010/main" val="2229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Kinematic results using FALL, RAMG and BUMS as fixed sites*</a:t>
            </a:r>
            <a:endParaRPr lang="en-US" dirty="0"/>
          </a:p>
        </p:txBody>
      </p:sp>
      <p:pic>
        <p:nvPicPr>
          <p:cNvPr id="5" name="Content Placeholder 4" descr="WISSARD_GPS.NEU.LA14.LC.p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6101" y="1825625"/>
            <a:ext cx="3791297" cy="4351338"/>
          </a:xfrm>
        </p:spPr>
      </p:pic>
      <p:pic>
        <p:nvPicPr>
          <p:cNvPr id="6" name="Content Placeholder 5" descr="WISSARD_GPS.NEU.MG01.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77312" y="1825625"/>
            <a:ext cx="3789875" cy="4351338"/>
          </a:xfrm>
        </p:spPr>
      </p:pic>
      <p:sp>
        <p:nvSpPr>
          <p:cNvPr id="4" name="Date Placeholder 3"/>
          <p:cNvSpPr>
            <a:spLocks noGrp="1"/>
          </p:cNvSpPr>
          <p:nvPr>
            <p:ph type="dt" sz="half" idx="10"/>
          </p:nvPr>
        </p:nvSpPr>
        <p:spPr/>
        <p:txBody>
          <a:bodyPr/>
          <a:lstStyle/>
          <a:p>
            <a:r>
              <a:rPr lang="en-GB" smtClean="0"/>
              <a:t>2017/11/29</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32</a:t>
            </a:fld>
            <a:endParaRPr lang="en-US"/>
          </a:p>
        </p:txBody>
      </p:sp>
      <p:sp>
        <p:nvSpPr>
          <p:cNvPr id="3" name="TextBox 2"/>
          <p:cNvSpPr txBox="1"/>
          <p:nvPr/>
        </p:nvSpPr>
        <p:spPr>
          <a:xfrm>
            <a:off x="457200" y="6125640"/>
            <a:ext cx="8234383" cy="646331"/>
          </a:xfrm>
          <a:prstGeom prst="rect">
            <a:avLst/>
          </a:prstGeom>
          <a:noFill/>
        </p:spPr>
        <p:txBody>
          <a:bodyPr wrap="none" rtlCol="0">
            <a:spAutoFit/>
          </a:bodyPr>
          <a:lstStyle/>
          <a:p>
            <a:r>
              <a:rPr lang="en-US" dirty="0" smtClean="0"/>
              <a:t>* FALL is the declared fixed site (“F” </a:t>
            </a:r>
            <a:r>
              <a:rPr lang="en-US" smtClean="0"/>
              <a:t>flag under </a:t>
            </a:r>
            <a:r>
              <a:rPr lang="en-US" dirty="0" smtClean="0"/>
              <a:t>“</a:t>
            </a:r>
            <a:r>
              <a:rPr lang="en-US" dirty="0" err="1" smtClean="0"/>
              <a:t>obs_file</a:t>
            </a:r>
            <a:r>
              <a:rPr lang="en-US" dirty="0" smtClean="0"/>
              <a:t>” option); RAMG and BUMS</a:t>
            </a:r>
            <a:br>
              <a:rPr lang="en-US" dirty="0" smtClean="0"/>
            </a:br>
            <a:r>
              <a:rPr lang="en-US" dirty="0" smtClean="0"/>
              <a:t>are technically kinematic sites (“K” flag) but are constrained by zero process noise. </a:t>
            </a:r>
            <a:endParaRPr lang="en-US" dirty="0"/>
          </a:p>
        </p:txBody>
      </p:sp>
    </p:spTree>
    <p:extLst>
      <p:ext uri="{BB962C8B-B14F-4D97-AF65-F5344CB8AC3E}">
        <p14:creationId xmlns:p14="http://schemas.microsoft.com/office/powerpoint/2010/main" val="3090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Experiment-specific constraints</a:t>
            </a:r>
            <a:endParaRPr lang="en-US" dirty="0"/>
          </a:p>
        </p:txBody>
      </p:sp>
      <p:sp>
        <p:nvSpPr>
          <p:cNvPr id="5" name="Text Placeholder 4"/>
          <p:cNvSpPr>
            <a:spLocks noGrp="1"/>
          </p:cNvSpPr>
          <p:nvPr>
            <p:ph type="body" idx="1"/>
          </p:nvPr>
        </p:nvSpPr>
        <p:spPr/>
        <p:txBody>
          <a:bodyPr/>
          <a:lstStyle/>
          <a:p>
            <a:r>
              <a:rPr lang="en-US" smtClean="0"/>
              <a:t>Justification</a:t>
            </a:r>
            <a:endParaRPr lang="en-US" dirty="0"/>
          </a:p>
        </p:txBody>
      </p:sp>
      <p:sp>
        <p:nvSpPr>
          <p:cNvPr id="3" name="Content Placeholder 2"/>
          <p:cNvSpPr>
            <a:spLocks noGrp="1"/>
          </p:cNvSpPr>
          <p:nvPr>
            <p:ph sz="half" idx="2"/>
          </p:nvPr>
        </p:nvSpPr>
        <p:spPr/>
        <p:txBody>
          <a:bodyPr>
            <a:normAutofit lnSpcReduction="10000"/>
          </a:bodyPr>
          <a:lstStyle/>
          <a:p>
            <a:r>
              <a:rPr lang="en-US" dirty="0" smtClean="0"/>
              <a:t>We wish to apply our own temporal constraints (we have moving sites), so let’s be clear on units</a:t>
            </a:r>
          </a:p>
          <a:p>
            <a:r>
              <a:rPr lang="en-US" dirty="0" smtClean="0"/>
              <a:t>Atmosphere is more stable in Antarctica (cold, high pressure)</a:t>
            </a:r>
          </a:p>
          <a:p>
            <a:pPr lvl="1"/>
            <a:r>
              <a:rPr lang="en-US" dirty="0" smtClean="0"/>
              <a:t>Evident in daily GAMIT processing “o”-files</a:t>
            </a:r>
          </a:p>
          <a:p>
            <a:r>
              <a:rPr lang="en-US" dirty="0" smtClean="0"/>
              <a:t>Previous studies show maximum displacement rates of 0.5 m over 30 mins (but loosen temporal constraints for final solution with “</a:t>
            </a:r>
            <a:r>
              <a:rPr lang="en-US" dirty="0" err="1" smtClean="0"/>
              <a:t>ambin_file</a:t>
            </a:r>
            <a:r>
              <a:rPr lang="en-US" dirty="0" smtClean="0"/>
              <a:t>”)</a:t>
            </a:r>
          </a:p>
        </p:txBody>
      </p:sp>
      <p:sp>
        <p:nvSpPr>
          <p:cNvPr id="6" name="Text Placeholder 5"/>
          <p:cNvSpPr>
            <a:spLocks noGrp="1"/>
          </p:cNvSpPr>
          <p:nvPr>
            <p:ph type="body" sz="quarter" idx="3"/>
          </p:nvPr>
        </p:nvSpPr>
        <p:spPr/>
        <p:txBody>
          <a:bodyPr/>
          <a:lstStyle/>
          <a:p>
            <a:r>
              <a:rPr lang="en-US" dirty="0" smtClean="0"/>
              <a:t>Key </a:t>
            </a:r>
            <a:r>
              <a:rPr lang="en-US" dirty="0" smtClean="0">
                <a:latin typeface="Courier" charset="0"/>
                <a:ea typeface="Courier" charset="0"/>
                <a:cs typeface="Courier" charset="0"/>
              </a:rPr>
              <a:t>track</a:t>
            </a:r>
            <a:r>
              <a:rPr lang="en-US" dirty="0" smtClean="0"/>
              <a:t> commands</a:t>
            </a:r>
            <a:endParaRPr lang="en-US" dirty="0"/>
          </a:p>
        </p:txBody>
      </p:sp>
      <p:sp>
        <p:nvSpPr>
          <p:cNvPr id="7" name="Content Placeholder 6"/>
          <p:cNvSpPr>
            <a:spLocks noGrp="1"/>
          </p:cNvSpPr>
          <p:nvPr>
            <p:ph sz="quarter" idx="4"/>
          </p:nvPr>
        </p:nvSpPr>
        <p:spPr/>
        <p:txBody>
          <a:bodyPr>
            <a:normAutofit lnSpcReduction="10000"/>
          </a:bodyPr>
          <a:lstStyle/>
          <a:p>
            <a:pPr marL="0" indent="0">
              <a:buNone/>
            </a:pPr>
            <a:r>
              <a:rPr lang="en-US" sz="1600" smtClean="0">
                <a:latin typeface="Courier"/>
                <a:cs typeface="Courier"/>
              </a:rPr>
              <a:t> time_unit second</a:t>
            </a:r>
            <a:br>
              <a:rPr lang="en-US" sz="1600" smtClean="0">
                <a:latin typeface="Courier"/>
                <a:cs typeface="Courier"/>
              </a:rPr>
            </a:br>
            <a:r>
              <a:rPr lang="en-US" sz="1600" smtClean="0">
                <a:latin typeface="Courier"/>
                <a:cs typeface="Courier"/>
              </a:rPr>
              <a:t/>
            </a:r>
            <a:br>
              <a:rPr lang="en-US" sz="1600" smtClean="0">
                <a:latin typeface="Courier"/>
                <a:cs typeface="Courier"/>
              </a:rPr>
            </a:br>
            <a:r>
              <a:rPr lang="en-US" sz="1600" smtClean="0"/>
              <a:t/>
            </a:r>
            <a:br>
              <a:rPr lang="en-US" sz="1600" smtClean="0"/>
            </a:br>
            <a:endParaRPr lang="en-US" sz="1600" smtClean="0"/>
          </a:p>
          <a:p>
            <a:pPr marL="0" indent="0">
              <a:buNone/>
            </a:pPr>
            <a:endParaRPr lang="en-US" sz="1600" smtClean="0"/>
          </a:p>
          <a:p>
            <a:pPr marL="0" indent="0">
              <a:buNone/>
            </a:pPr>
            <a:r>
              <a:rPr lang="en-US" sz="1600" smtClean="0">
                <a:latin typeface="Courier"/>
                <a:cs typeface="Courier"/>
              </a:rPr>
              <a:t> atm_stats</a:t>
            </a:r>
            <a:br>
              <a:rPr lang="en-US" sz="1600" smtClean="0">
                <a:latin typeface="Courier"/>
                <a:cs typeface="Courier"/>
              </a:rPr>
            </a:br>
            <a:r>
              <a:rPr lang="en-US" sz="1600" smtClean="0">
                <a:latin typeface="Courier"/>
                <a:cs typeface="Courier"/>
              </a:rPr>
              <a:t>  FALL  0.1  0.0001  0</a:t>
            </a:r>
            <a:br>
              <a:rPr lang="en-US" sz="1600" smtClean="0">
                <a:latin typeface="Courier"/>
                <a:cs typeface="Courier"/>
              </a:rPr>
            </a:br>
            <a:r>
              <a:rPr lang="en-US" sz="1600" smtClean="0">
                <a:latin typeface="Courier"/>
                <a:cs typeface="Courier"/>
              </a:rPr>
              <a:t>  RAMG  0.1  0.0001  0</a:t>
            </a:r>
            <a:br>
              <a:rPr lang="en-US" sz="1600" smtClean="0">
                <a:latin typeface="Courier"/>
                <a:cs typeface="Courier"/>
              </a:rPr>
            </a:br>
            <a:r>
              <a:rPr lang="en-US" sz="1600" smtClean="0">
                <a:latin typeface="Courier"/>
                <a:cs typeface="Courier"/>
              </a:rPr>
              <a:t>   :     :      :    :</a:t>
            </a:r>
          </a:p>
          <a:p>
            <a:pPr marL="0" indent="0">
              <a:buNone/>
            </a:pPr>
            <a:endParaRPr lang="en-US" sz="1600" smtClean="0">
              <a:latin typeface="Courier"/>
              <a:cs typeface="Courier"/>
            </a:endParaRPr>
          </a:p>
          <a:p>
            <a:pPr marL="0" indent="0">
              <a:buNone/>
            </a:pPr>
            <a:r>
              <a:rPr lang="en-US" sz="1600" smtClean="0">
                <a:latin typeface="Courier"/>
                <a:cs typeface="Courier"/>
              </a:rPr>
              <a:t> site_stats</a:t>
            </a:r>
            <a:br>
              <a:rPr lang="en-US" sz="1600" smtClean="0">
                <a:latin typeface="Courier"/>
                <a:cs typeface="Courier"/>
              </a:rPr>
            </a:br>
            <a:r>
              <a:rPr lang="en-US" sz="1600" smtClean="0">
                <a:latin typeface="Courier"/>
                <a:cs typeface="Courier"/>
              </a:rPr>
              <a:t>  FALL  10 10 10  0 0 0</a:t>
            </a:r>
            <a:br>
              <a:rPr lang="en-US" sz="1600" smtClean="0">
                <a:latin typeface="Courier"/>
                <a:cs typeface="Courier"/>
              </a:rPr>
            </a:br>
            <a:r>
              <a:rPr lang="en-US" sz="1600" smtClean="0">
                <a:latin typeface="Courier"/>
                <a:cs typeface="Courier"/>
              </a:rPr>
              <a:t>  RAMG  10 10 10  0 0 0</a:t>
            </a:r>
            <a:br>
              <a:rPr lang="en-US" sz="1600" smtClean="0">
                <a:latin typeface="Courier"/>
                <a:cs typeface="Courier"/>
              </a:rPr>
            </a:br>
            <a:r>
              <a:rPr lang="en-US" sz="1600" smtClean="0">
                <a:latin typeface="Courier"/>
                <a:cs typeface="Courier"/>
              </a:rPr>
              <a:t>   :     :  :  :  : : :</a:t>
            </a:r>
            <a:br>
              <a:rPr lang="en-US" sz="1600" smtClean="0">
                <a:latin typeface="Courier"/>
                <a:cs typeface="Courier"/>
              </a:rPr>
            </a:br>
            <a:r>
              <a:rPr lang="en-US" sz="1600" smtClean="0">
                <a:latin typeface="Courier"/>
                <a:cs typeface="Courier"/>
              </a:rPr>
              <a:t>  LA14  10 10 10  0.1 0.1 0.1</a:t>
            </a:r>
            <a:br>
              <a:rPr lang="en-US" sz="1600" smtClean="0">
                <a:latin typeface="Courier"/>
                <a:cs typeface="Courier"/>
              </a:rPr>
            </a:br>
            <a:r>
              <a:rPr lang="en-US" sz="1600" smtClean="0">
                <a:latin typeface="Courier"/>
                <a:cs typeface="Courier"/>
              </a:rPr>
              <a:t>  MG01  10 10 10  0.1 0.1 0.1</a:t>
            </a:r>
            <a:endParaRPr lang="en-US" sz="1600" dirty="0" smtClean="0">
              <a:latin typeface="Courier"/>
              <a:cs typeface="Courier"/>
            </a:endParaRPr>
          </a:p>
        </p:txBody>
      </p:sp>
      <p:sp>
        <p:nvSpPr>
          <p:cNvPr id="4" name="Date Placeholder 3"/>
          <p:cNvSpPr>
            <a:spLocks noGrp="1"/>
          </p:cNvSpPr>
          <p:nvPr>
            <p:ph type="dt" sz="half" idx="10"/>
          </p:nvPr>
        </p:nvSpPr>
        <p:spPr/>
        <p:txBody>
          <a:bodyPr/>
          <a:lstStyle/>
          <a:p>
            <a:r>
              <a:rPr lang="en-GB" smtClean="0"/>
              <a:t>2017/11/29</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33</a:t>
            </a:fld>
            <a:endParaRPr lang="en-US"/>
          </a:p>
        </p:txBody>
      </p:sp>
    </p:spTree>
    <p:extLst>
      <p:ext uri="{BB962C8B-B14F-4D97-AF65-F5344CB8AC3E}">
        <p14:creationId xmlns:p14="http://schemas.microsoft.com/office/powerpoint/2010/main" val="16780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5: Short-static occupations</a:t>
            </a:r>
            <a:endParaRPr lang="en-US" dirty="0"/>
          </a:p>
        </p:txBody>
      </p:sp>
      <p:sp>
        <p:nvSpPr>
          <p:cNvPr id="6" name="Content Placeholder 5"/>
          <p:cNvSpPr>
            <a:spLocks noGrp="1"/>
          </p:cNvSpPr>
          <p:nvPr>
            <p:ph sz="half" idx="1"/>
          </p:nvPr>
        </p:nvSpPr>
        <p:spPr/>
        <p:txBody>
          <a:bodyPr>
            <a:normAutofit/>
          </a:bodyPr>
          <a:lstStyle/>
          <a:p>
            <a:r>
              <a:rPr lang="en-US" dirty="0" smtClean="0"/>
              <a:t>Short spans of data (e.g. 30 minutes) may be processed with GAMIT</a:t>
            </a:r>
          </a:p>
          <a:p>
            <a:r>
              <a:rPr lang="en-US" dirty="0" smtClean="0"/>
              <a:t>Risk of all data being removed during cleaning (AUTCLN) if not high quality</a:t>
            </a:r>
          </a:p>
          <a:p>
            <a:r>
              <a:rPr lang="en-US" dirty="0" smtClean="0">
                <a:latin typeface="Courier" charset="0"/>
                <a:ea typeface="Courier" charset="0"/>
                <a:cs typeface="Courier" charset="0"/>
              </a:rPr>
              <a:t>track</a:t>
            </a:r>
            <a:r>
              <a:rPr lang="en-US" dirty="0" smtClean="0"/>
              <a:t> may be used in “short-static” approach with fixed, continuously recording and well positioned base site</a:t>
            </a:r>
            <a:endParaRPr lang="en-US" dirty="0"/>
          </a:p>
        </p:txBody>
      </p:sp>
      <p:sp>
        <p:nvSpPr>
          <p:cNvPr id="3" name="Date Placeholder 2"/>
          <p:cNvSpPr>
            <a:spLocks noGrp="1"/>
          </p:cNvSpPr>
          <p:nvPr>
            <p:ph type="dt" sz="half" idx="10"/>
          </p:nvPr>
        </p:nvSpPr>
        <p:spPr/>
        <p:txBody>
          <a:bodyPr/>
          <a:lstStyle/>
          <a:p>
            <a:r>
              <a:rPr lang="en-GB" smtClean="0"/>
              <a:t>2017/11/29</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34</a:t>
            </a:fld>
            <a:endParaRPr lang="en-US"/>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smtClean="0"/>
              <a:t>Long session base site with accurate a priori coordinate calculated using GAMIT</a:t>
            </a:r>
            <a:endParaRPr lang="en-US" dirty="0"/>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5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5: Short-static occupations</a:t>
            </a:r>
            <a:endParaRPr lang="en-US" dirty="0"/>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
        <p:nvSpPr>
          <p:cNvPr id="2" name="Date Placeholder 1"/>
          <p:cNvSpPr>
            <a:spLocks noGrp="1"/>
          </p:cNvSpPr>
          <p:nvPr>
            <p:ph type="dt" sz="half" idx="10"/>
          </p:nvPr>
        </p:nvSpPr>
        <p:spPr/>
        <p:txBody>
          <a:bodyPr/>
          <a:lstStyle/>
          <a:p>
            <a:r>
              <a:rPr lang="en-GB" smtClean="0"/>
              <a:t>2017/11/29</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20" name="Slide Number Placeholder 19"/>
          <p:cNvSpPr>
            <a:spLocks noGrp="1"/>
          </p:cNvSpPr>
          <p:nvPr>
            <p:ph type="sldNum" sz="quarter" idx="12"/>
          </p:nvPr>
        </p:nvSpPr>
        <p:spPr/>
        <p:txBody>
          <a:bodyPr/>
          <a:lstStyle/>
          <a:p>
            <a:fld id="{CF50B320-61B2-A44D-909C-58325075B411}" type="slidenum">
              <a:rPr lang="en-US" smtClean="0"/>
              <a:t>35</a:t>
            </a:fld>
            <a:endParaRPr lang="en-US"/>
          </a:p>
        </p:txBody>
      </p:sp>
      <p:sp>
        <p:nvSpPr>
          <p:cNvPr id="3" name="Rectangle 2"/>
          <p:cNvSpPr/>
          <p:nvPr/>
        </p:nvSpPr>
        <p:spPr>
          <a:xfrm>
            <a:off x="1021561"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22106" y="405945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3042"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7539"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3892"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3892" y="405945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15740"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45898"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45898" y="405945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713" y="405945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7713"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2454"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36893"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39440"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52723" y="405945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56222"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672575"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672575" y="405945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652723" y="3617103"/>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52723" y="394725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36371" y="363090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2017/11/29</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36</a:t>
            </a:fld>
            <a:endParaRPr lang="en-US"/>
          </a:p>
        </p:txBody>
      </p:sp>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4462272" y="0"/>
            <a:ext cx="4681728" cy="600164"/>
          </a:xfrm>
          <a:prstGeom prst="rect">
            <a:avLst/>
          </a:prstGeom>
          <a:noFill/>
        </p:spPr>
        <p:txBody>
          <a:bodyPr wrap="square" rtlCol="0">
            <a:spAutoFit/>
          </a:bodyPr>
          <a:lstStyle/>
          <a:p>
            <a:r>
              <a:rPr lang="en-US" sz="3300" dirty="0" smtClean="0">
                <a:solidFill>
                  <a:schemeClr val="bg1"/>
                </a:solidFill>
                <a:effectLst>
                  <a:outerShdw blurRad="50800" dist="38100" dir="2700000" algn="tl" rotWithShape="0">
                    <a:prstClr val="black">
                      <a:alpha val="40000"/>
                    </a:prstClr>
                  </a:outerShdw>
                </a:effectLst>
                <a:latin typeface="+mj-lt"/>
              </a:rPr>
              <a:t>Sometimes, this happens…</a:t>
            </a:r>
            <a:endParaRPr lang="en-US" sz="3300" dirty="0">
              <a:solidFill>
                <a:schemeClr val="bg1"/>
              </a:solidFill>
              <a:effectLst>
                <a:outerShdw blurRad="50800" dist="38100" dir="2700000" algn="tl" rotWithShape="0">
                  <a:prstClr val="black">
                    <a:alpha val="40000"/>
                  </a:prstClr>
                </a:outerShdw>
              </a:effectLst>
              <a:latin typeface="+mj-lt"/>
            </a:endParaRP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smtClean="0">
                  <a:solidFill>
                    <a:schemeClr val="bg1"/>
                  </a:solidFill>
                </a:rPr>
                <a:t>1.2810 m</a:t>
              </a:r>
              <a:endParaRPr lang="en-US" dirty="0">
                <a:solidFill>
                  <a:schemeClr val="bg1"/>
                </a:solidFill>
              </a:endParaRP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66075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i="1" dirty="0" smtClean="0">
                  <a:solidFill>
                    <a:schemeClr val="bg1"/>
                  </a:solidFill>
                  <a:latin typeface="Lucida Calligraphy"/>
                  <a:cs typeface="Lucida Calligraphy"/>
                </a:rPr>
                <a:t>N</a:t>
              </a:r>
              <a:endParaRPr lang="en-US" sz="3600" i="1" dirty="0">
                <a:solidFill>
                  <a:schemeClr val="bg1"/>
                </a:solidFill>
                <a:latin typeface="Lucida Calligraphy"/>
                <a:cs typeface="Lucida Calligraphy"/>
              </a:endParaRP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smtClean="0">
                <a:solidFill>
                  <a:schemeClr val="bg1"/>
                </a:solidFill>
              </a:rPr>
              <a:t>Photographs courtesy of Gareth Funning (University of California, Riverside)</a:t>
            </a:r>
            <a:endParaRPr lang="en-US" sz="1600" dirty="0">
              <a:solidFill>
                <a:schemeClr val="bg1"/>
              </a:solidFill>
            </a:endParaRPr>
          </a:p>
        </p:txBody>
      </p:sp>
    </p:spTree>
    <p:extLst>
      <p:ext uri="{BB962C8B-B14F-4D97-AF65-F5344CB8AC3E}">
        <p14:creationId xmlns:p14="http://schemas.microsoft.com/office/powerpoint/2010/main" val="4539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6: Deciphering interference</a:t>
            </a:r>
            <a:endParaRPr lang="en-US" dirty="0"/>
          </a:p>
        </p:txBody>
      </p:sp>
      <p:sp>
        <p:nvSpPr>
          <p:cNvPr id="3" name="Content Placeholder 2"/>
          <p:cNvSpPr>
            <a:spLocks noGrp="1"/>
          </p:cNvSpPr>
          <p:nvPr>
            <p:ph sz="half" idx="1"/>
          </p:nvPr>
        </p:nvSpPr>
        <p:spPr/>
        <p:txBody>
          <a:bodyPr/>
          <a:lstStyle/>
          <a:p>
            <a:r>
              <a:rPr lang="en-US" dirty="0" smtClean="0"/>
              <a:t>First, run </a:t>
            </a:r>
            <a:r>
              <a:rPr lang="en-US" dirty="0" smtClean="0">
                <a:latin typeface="Courier" charset="0"/>
                <a:ea typeface="Courier" charset="0"/>
                <a:cs typeface="Courier" charset="0"/>
              </a:rPr>
              <a:t>track</a:t>
            </a:r>
            <a:r>
              <a:rPr lang="en-US" dirty="0" smtClean="0"/>
              <a:t> </a:t>
            </a:r>
            <a:r>
              <a:rPr lang="en-US" dirty="0"/>
              <a:t>w</a:t>
            </a:r>
            <a:r>
              <a:rPr lang="en-US" dirty="0" smtClean="0"/>
              <a:t>ith loose constraints to identify probable epoch of disturbance</a:t>
            </a:r>
          </a:p>
          <a:p>
            <a:r>
              <a:rPr lang="en-US" dirty="0" smtClean="0"/>
              <a:t>Update a priori position and re-run track for solution</a:t>
            </a:r>
          </a:p>
          <a:p>
            <a:r>
              <a:rPr lang="en-US" dirty="0" smtClean="0"/>
              <a:t>Re-run </a:t>
            </a:r>
            <a:r>
              <a:rPr lang="en-US" dirty="0" err="1" smtClean="0">
                <a:latin typeface="Courier" charset="0"/>
                <a:ea typeface="Courier" charset="0"/>
                <a:cs typeface="Courier" charset="0"/>
              </a:rPr>
              <a:t>teqc</a:t>
            </a:r>
            <a:r>
              <a:rPr lang="en-US" dirty="0" smtClean="0"/>
              <a:t> with “</a:t>
            </a:r>
            <a:r>
              <a:rPr lang="en-US" dirty="0" smtClean="0">
                <a:latin typeface="Courier" charset="0"/>
                <a:ea typeface="Courier" charset="0"/>
                <a:cs typeface="Courier" charset="0"/>
              </a:rPr>
              <a:t>-e</a:t>
            </a:r>
            <a:r>
              <a:rPr lang="en-US" dirty="0" smtClean="0"/>
              <a:t>” option to truncate RINEX file at epoch of disturbance so as not to propagate bad data</a:t>
            </a:r>
            <a:endParaRPr lang="en-US" dirty="0"/>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83497" y="1603325"/>
            <a:ext cx="3972656" cy="4489200"/>
          </a:xfrm>
        </p:spPr>
      </p:pic>
      <p:sp>
        <p:nvSpPr>
          <p:cNvPr id="5" name="Date Placeholder 4"/>
          <p:cNvSpPr>
            <a:spLocks noGrp="1"/>
          </p:cNvSpPr>
          <p:nvPr>
            <p:ph type="dt" sz="half" idx="10"/>
          </p:nvPr>
        </p:nvSpPr>
        <p:spPr/>
        <p:txBody>
          <a:bodyPr/>
          <a:lstStyle/>
          <a:p>
            <a:r>
              <a:rPr lang="en-GB" smtClean="0"/>
              <a:t>2017/11/29</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37</a:t>
            </a:fld>
            <a:endParaRPr lang="en-US"/>
          </a:p>
        </p:txBody>
      </p:sp>
      <p:grpSp>
        <p:nvGrpSpPr>
          <p:cNvPr id="8" name="Group 7"/>
          <p:cNvGrpSpPr/>
          <p:nvPr/>
        </p:nvGrpSpPr>
        <p:grpSpPr>
          <a:xfrm>
            <a:off x="5276137" y="4588015"/>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19:36</a:t>
              </a:r>
              <a:endParaRPr lang="en-US" dirty="0"/>
            </a:p>
            <a:p>
              <a:pPr algn="ctr"/>
              <a:r>
                <a:rPr lang="en-US" dirty="0"/>
                <a:t>l</a:t>
              </a:r>
              <a:r>
                <a:rPr lang="en-US" dirty="0" smtClean="0"/>
                <a:t>ocal time</a:t>
              </a:r>
              <a:endParaRPr lang="en-US" dirty="0"/>
            </a:p>
          </p:txBody>
        </p:sp>
      </p:grpSp>
      <p:sp>
        <p:nvSpPr>
          <p:cNvPr id="4" name="TextBox 3"/>
          <p:cNvSpPr txBox="1"/>
          <p:nvPr/>
        </p:nvSpPr>
        <p:spPr>
          <a:xfrm>
            <a:off x="4824081" y="1291037"/>
            <a:ext cx="725454" cy="369332"/>
          </a:xfrm>
          <a:prstGeom prst="rect">
            <a:avLst/>
          </a:prstGeom>
          <a:solidFill>
            <a:schemeClr val="bg1"/>
          </a:solidFill>
          <a:ln>
            <a:solidFill>
              <a:schemeClr val="tx1"/>
            </a:solidFill>
          </a:ln>
        </p:spPr>
        <p:txBody>
          <a:bodyPr wrap="none" rtlCol="0">
            <a:spAutoFit/>
          </a:bodyPr>
          <a:lstStyle/>
          <a:p>
            <a:r>
              <a:rPr lang="en-US" dirty="0" smtClean="0"/>
              <a:t>Setup</a:t>
            </a:r>
            <a:endParaRPr lang="en-US" dirty="0"/>
          </a:p>
        </p:txBody>
      </p:sp>
      <p:cxnSp>
        <p:nvCxnSpPr>
          <p:cNvPr id="11" name="Straight Arrow Connector 10"/>
          <p:cNvCxnSpPr/>
          <p:nvPr/>
        </p:nvCxnSpPr>
        <p:spPr>
          <a:xfrm flipV="1">
            <a:off x="5173027" y="1660370"/>
            <a:ext cx="0" cy="2519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20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6: A complex example</a:t>
            </a:r>
            <a:endParaRPr lang="en-US" dirty="0"/>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543969"/>
            <a:ext cx="3886200" cy="2914650"/>
          </a:xfrm>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84705" y="1612900"/>
            <a:ext cx="3971380" cy="4489387"/>
          </a:xfrm>
        </p:spPr>
      </p:pic>
      <p:sp>
        <p:nvSpPr>
          <p:cNvPr id="3" name="Date Placeholder 2"/>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38</a:t>
            </a:fld>
            <a:endParaRPr lang="en-US"/>
          </a:p>
        </p:txBody>
      </p:sp>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20:34</a:t>
              </a:r>
              <a:endParaRPr lang="en-US" dirty="0"/>
            </a:p>
            <a:p>
              <a:pPr algn="ctr"/>
              <a:r>
                <a:rPr lang="en-US" dirty="0"/>
                <a:t>l</a:t>
              </a:r>
              <a:r>
                <a:rPr lang="en-US" dirty="0" smtClean="0"/>
                <a:t>ocal time</a:t>
              </a:r>
              <a:endParaRPr lang="en-US" dirty="0"/>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smtClean="0">
                  <a:solidFill>
                    <a:schemeClr val="bg1"/>
                  </a:solidFill>
                </a:rPr>
                <a:t>1.0450 m</a:t>
              </a:r>
              <a:endParaRPr lang="en-US" dirty="0">
                <a:solidFill>
                  <a:schemeClr val="bg1"/>
                </a:solidFill>
              </a:endParaRPr>
            </a:p>
          </p:txBody>
        </p:sp>
      </p:grpSp>
      <p:grpSp>
        <p:nvGrpSpPr>
          <p:cNvPr id="22" name="Group 21"/>
          <p:cNvGrpSpPr/>
          <p:nvPr/>
        </p:nvGrpSpPr>
        <p:grpSpPr>
          <a:xfrm>
            <a:off x="6485609"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07:21</a:t>
              </a:r>
              <a:endParaRPr lang="en-US" dirty="0"/>
            </a:p>
            <a:p>
              <a:pPr algn="ctr"/>
              <a:r>
                <a:rPr lang="en-US" dirty="0"/>
                <a:t>l</a:t>
              </a:r>
              <a:r>
                <a:rPr lang="en-US" dirty="0" smtClean="0"/>
                <a:t>ocal time</a:t>
              </a:r>
              <a:endParaRPr lang="en-US" dirty="0"/>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8000"/>
                </a:solidFill>
              </a:rPr>
              <a:t>~ 9 </a:t>
            </a:r>
            <a:r>
              <a:rPr lang="en-US" dirty="0" err="1" smtClean="0">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6600"/>
                </a:solidFill>
              </a:rPr>
              <a:t>???</a:t>
            </a:r>
            <a:endParaRPr lang="en-US" dirty="0">
              <a:solidFill>
                <a:srgbClr val="FF6600"/>
              </a:solidFill>
            </a:endParaRPr>
          </a:p>
        </p:txBody>
      </p:sp>
    </p:spTree>
    <p:extLst>
      <p:ext uri="{BB962C8B-B14F-4D97-AF65-F5344CB8AC3E}">
        <p14:creationId xmlns:p14="http://schemas.microsoft.com/office/powerpoint/2010/main" val="288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smtClean="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a:bodyPr>
          <a:lstStyle/>
          <a:p>
            <a:pPr marL="177800" indent="-177800">
              <a:spcBef>
                <a:spcPts val="0"/>
              </a:spcBef>
            </a:pPr>
            <a:r>
              <a:rPr lang="en-US" dirty="0" smtClean="0"/>
              <a:t>Offsets based on 2-days before and after earthquake.</a:t>
            </a:r>
          </a:p>
          <a:p>
            <a:pPr marL="177800" indent="-177800">
              <a:spcBef>
                <a:spcPts val="0"/>
              </a:spcBef>
            </a:pPr>
            <a:r>
              <a:rPr lang="en-US" dirty="0" smtClean="0"/>
              <a:t>Two days used is reduce leakage of </a:t>
            </a:r>
            <a:r>
              <a:rPr lang="en-US" dirty="0" err="1" smtClean="0"/>
              <a:t>postseismic</a:t>
            </a:r>
            <a:r>
              <a:rPr lang="en-US" dirty="0" smtClean="0"/>
              <a:t> motions.</a:t>
            </a:r>
          </a:p>
          <a:p>
            <a:pPr marL="177800" indent="-177800">
              <a:spcBef>
                <a:spcPts val="0"/>
              </a:spcBef>
            </a:pPr>
            <a:r>
              <a:rPr lang="en-US" dirty="0" smtClean="0"/>
              <a:t>Red Star is epicenter; blue circle is 60 km (15-20 seconds surface wave speed)</a:t>
            </a:r>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a:t>
            </a:fld>
            <a:endParaRPr lang="en-US"/>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Tree>
    <p:extLst>
      <p:ext uri="{BB962C8B-B14F-4D97-AF65-F5344CB8AC3E}">
        <p14:creationId xmlns:p14="http://schemas.microsoft.com/office/powerpoint/2010/main" val="91526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References</a:t>
            </a:r>
            <a:endParaRPr lang="en-US" dirty="0"/>
          </a:p>
        </p:txBody>
      </p:sp>
      <p:sp>
        <p:nvSpPr>
          <p:cNvPr id="7" name="Content Placeholder 6"/>
          <p:cNvSpPr>
            <a:spLocks noGrp="1"/>
          </p:cNvSpPr>
          <p:nvPr>
            <p:ph idx="1"/>
          </p:nvPr>
        </p:nvSpPr>
        <p:spPr/>
        <p:txBody>
          <a:bodyPr>
            <a:normAutofit/>
          </a:bodyPr>
          <a:lstStyle/>
          <a:p>
            <a:r>
              <a:rPr lang="en-US" sz="2000" smtClean="0"/>
              <a:t>England, P. C., R. T. Walker, B. Fu and M. A. Floyd (2013), A bound on the viscosity of the Tibetan crust from the horizontality of palaeolake shorelines, </a:t>
            </a:r>
            <a:r>
              <a:rPr lang="en-US" sz="2000" i="1" smtClean="0"/>
              <a:t>Earth Planet. Sci. Lett.</a:t>
            </a:r>
            <a:r>
              <a:rPr lang="en-US" sz="2000" smtClean="0"/>
              <a:t>, </a:t>
            </a:r>
            <a:r>
              <a:rPr lang="en-US" sz="2000" i="1" smtClean="0"/>
              <a:t>375</a:t>
            </a:r>
            <a:r>
              <a:rPr lang="en-US" sz="2000" smtClean="0"/>
              <a:t>, 44–56, </a:t>
            </a:r>
            <a:r>
              <a:rPr lang="en-US" sz="2000" smtClean="0">
                <a:hlinkClick r:id="rId2"/>
              </a:rPr>
              <a:t>doi:</a:t>
            </a:r>
            <a:r>
              <a:rPr lang="hr-HR" sz="2000" smtClean="0">
                <a:hlinkClick r:id="rId2"/>
              </a:rPr>
              <a:t>10.1016/j.epsl.2013.05.001</a:t>
            </a:r>
            <a:r>
              <a:rPr lang="hr-HR" sz="2000" smtClean="0"/>
              <a:t>.</a:t>
            </a:r>
          </a:p>
          <a:p>
            <a:r>
              <a:rPr lang="hr-HR" sz="2000" smtClean="0"/>
              <a:t>Ryder, I., </a:t>
            </a:r>
            <a:r>
              <a:rPr lang="en-US" sz="2000" smtClean="0"/>
              <a:t>A. Rietbrock, K. Kelson, R. Bürgmann, M. Floyd, A. Socquet, C. Vigny and D. Carrizo (2012), Large extensional aftershocks in the continental forearc triggered by the 2010 Maule earthquake, Chile, </a:t>
            </a:r>
            <a:r>
              <a:rPr lang="en-US" sz="2000" i="1" smtClean="0"/>
              <a:t>Geophys. J. Int.</a:t>
            </a:r>
            <a:r>
              <a:rPr lang="en-US" sz="2000" smtClean="0"/>
              <a:t>, </a:t>
            </a:r>
            <a:r>
              <a:rPr lang="en-US" sz="2000" i="1" smtClean="0"/>
              <a:t>188</a:t>
            </a:r>
            <a:r>
              <a:rPr lang="en-US" sz="2000" smtClean="0"/>
              <a:t>, 879–890, </a:t>
            </a:r>
            <a:r>
              <a:rPr lang="hr-HR" sz="2000" smtClean="0">
                <a:hlinkClick r:id="rId3"/>
              </a:rPr>
              <a:t>doi:10.1111/j.1365-246X.2011.05321.x</a:t>
            </a:r>
            <a:r>
              <a:rPr lang="hr-HR" sz="2000" smtClean="0"/>
              <a:t>.</a:t>
            </a:r>
            <a:endParaRPr lang="en-US" sz="2000" smtClean="0"/>
          </a:p>
          <a:p>
            <a:endParaRPr lang="en-US" sz="2000" dirty="0"/>
          </a:p>
        </p:txBody>
      </p:sp>
      <p:sp>
        <p:nvSpPr>
          <p:cNvPr id="2" name="Date Placeholder 1"/>
          <p:cNvSpPr>
            <a:spLocks noGrp="1"/>
          </p:cNvSpPr>
          <p:nvPr>
            <p:ph type="dt" sz="half" idx="10"/>
          </p:nvPr>
        </p:nvSpPr>
        <p:spPr/>
        <p:txBody>
          <a:bodyPr/>
          <a:lstStyle/>
          <a:p>
            <a:r>
              <a:rPr lang="en-GB" smtClean="0"/>
              <a:t>2017/11/29</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39</a:t>
            </a:fld>
            <a:endParaRPr lang="en-US"/>
          </a:p>
        </p:txBody>
      </p:sp>
    </p:spTree>
    <p:extLst>
      <p:ext uri="{BB962C8B-B14F-4D97-AF65-F5344CB8AC3E}">
        <p14:creationId xmlns:p14="http://schemas.microsoft.com/office/powerpoint/2010/main" val="256978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smtClean="0"/>
              <a:t>Zoom around border</a:t>
            </a:r>
            <a:endParaRPr lang="en-US" sz="3200" dirty="0"/>
          </a:p>
        </p:txBody>
      </p:sp>
      <p:sp>
        <p:nvSpPr>
          <p:cNvPr id="3" name="Content Placeholder 2"/>
          <p:cNvSpPr>
            <a:spLocks noGrp="1"/>
          </p:cNvSpPr>
          <p:nvPr>
            <p:ph idx="1"/>
          </p:nvPr>
        </p:nvSpPr>
        <p:spPr>
          <a:xfrm>
            <a:off x="7092696" y="2209800"/>
            <a:ext cx="2112962" cy="4081463"/>
          </a:xfrm>
        </p:spPr>
        <p:txBody>
          <a:bodyPr>
            <a:normAutofit/>
          </a:bodyPr>
          <a:lstStyle/>
          <a:p>
            <a:pPr>
              <a:spcBef>
                <a:spcPts val="0"/>
              </a:spcBef>
            </a:pPr>
            <a:r>
              <a:rPr lang="en-US" dirty="0" smtClean="0"/>
              <a:t>Sites near the epicenter. </a:t>
            </a:r>
          </a:p>
          <a:p>
            <a:pPr>
              <a:spcBef>
                <a:spcPts val="0"/>
              </a:spcBef>
            </a:pPr>
            <a:r>
              <a:rPr lang="en-US" dirty="0" smtClean="0"/>
              <a:t>Blue circle is 60 km radius</a:t>
            </a:r>
          </a:p>
          <a:p>
            <a:pPr>
              <a:spcBef>
                <a:spcPts val="0"/>
              </a:spcBef>
            </a:pPr>
            <a:r>
              <a:rPr lang="en-US" dirty="0" smtClean="0"/>
              <a:t>Displacements</a:t>
            </a:r>
            <a:br>
              <a:rPr lang="en-US" dirty="0" smtClean="0"/>
            </a:br>
            <a:r>
              <a:rPr lang="en-US" dirty="0" smtClean="0"/>
              <a:t>P494 200 mm</a:t>
            </a:r>
            <a:br>
              <a:rPr lang="en-US" dirty="0" smtClean="0"/>
            </a:br>
            <a:r>
              <a:rPr lang="en-US" dirty="0" smtClean="0"/>
              <a:t>P496 182 mm</a:t>
            </a:r>
            <a:br>
              <a:rPr lang="en-US" dirty="0" smtClean="0"/>
            </a:br>
            <a:r>
              <a:rPr lang="en-US" dirty="0" smtClean="0"/>
              <a:t>P497   97 mm</a:t>
            </a:r>
            <a:br>
              <a:rPr lang="en-US" dirty="0" smtClean="0"/>
            </a:br>
            <a:r>
              <a:rPr lang="en-US" dirty="0" smtClean="0"/>
              <a:t>…</a:t>
            </a:r>
            <a:br>
              <a:rPr lang="en-US" dirty="0" smtClean="0"/>
            </a:br>
            <a:r>
              <a:rPr lang="en-US" dirty="0" smtClean="0"/>
              <a:t>P491     9 mm</a:t>
            </a:r>
            <a:endParaRPr lang="en-US" dirty="0"/>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4</a:t>
            </a:fld>
            <a:endParaRPr lang="en-US"/>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Tree>
    <p:extLst>
      <p:ext uri="{BB962C8B-B14F-4D97-AF65-F5344CB8AC3E}">
        <p14:creationId xmlns:p14="http://schemas.microsoft.com/office/powerpoint/2010/main" val="722323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smtClean="0"/>
              <a:t>High-rate GPS site download</a:t>
            </a:r>
            <a:endParaRPr lang="en-US" sz="3200" dirty="0"/>
          </a:p>
        </p:txBody>
      </p:sp>
      <p:sp>
        <p:nvSpPr>
          <p:cNvPr id="3" name="Content Placeholder 2"/>
          <p:cNvSpPr>
            <a:spLocks noGrp="1"/>
          </p:cNvSpPr>
          <p:nvPr>
            <p:ph idx="1"/>
          </p:nvPr>
        </p:nvSpPr>
        <p:spPr>
          <a:xfrm>
            <a:off x="6679184" y="2324100"/>
            <a:ext cx="2311400" cy="3802063"/>
          </a:xfrm>
        </p:spPr>
        <p:txBody>
          <a:bodyPr>
            <a:normAutofit/>
          </a:bodyPr>
          <a:lstStyle/>
          <a:p>
            <a:r>
              <a:rPr lang="en-US" dirty="0" smtClean="0"/>
              <a:t>High rate data from these sites downloaded after event.</a:t>
            </a:r>
          </a:p>
          <a:p>
            <a:r>
              <a:rPr lang="en-US" dirty="0" smtClean="0"/>
              <a:t>Most sites are 5-Hz; more distant sites are 1-Hz.</a:t>
            </a:r>
            <a:endParaRPr lang="en-US" dirty="0"/>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smtClean="0">
                <a:solidFill>
                  <a:srgbClr val="000000"/>
                </a:solidFill>
              </a:rPr>
              <a:t>Reference site for high rate positioning</a:t>
            </a:r>
            <a:endParaRPr lang="en-US" sz="1600" dirty="0">
              <a:solidFill>
                <a:srgbClr val="000000"/>
              </a:solidFill>
            </a:endParaRP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smtClean="0">
                <a:solidFill>
                  <a:srgbClr val="000000"/>
                </a:solidFill>
              </a:rPr>
              <a:t>1Hz reference site</a:t>
            </a:r>
            <a:endParaRPr lang="en-US" dirty="0">
              <a:solidFill>
                <a:srgbClr val="000000"/>
              </a:solidFill>
            </a:endParaRP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949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a:bodyPr>
          <a:lstStyle/>
          <a:p>
            <a:r>
              <a:rPr lang="en-US" sz="3200" smtClean="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a:bodyPr>
          <a:lstStyle/>
          <a:p>
            <a:pPr marL="114300" indent="-114300">
              <a:spcBef>
                <a:spcPts val="0"/>
              </a:spcBef>
            </a:pPr>
            <a:r>
              <a:rPr lang="en-US" dirty="0" smtClean="0"/>
              <a:t>Sites shown have 5-Hz data for 3-days before and after the earthquake</a:t>
            </a:r>
          </a:p>
          <a:p>
            <a:pPr marL="114300" indent="-114300">
              <a:spcBef>
                <a:spcPts val="0"/>
              </a:spcBef>
            </a:pPr>
            <a:r>
              <a:rPr lang="en-US" dirty="0" smtClean="0"/>
              <a:t>Examine sequence of sites along US/Mexico border and North</a:t>
            </a:r>
            <a:endParaRPr lang="en-US" dirty="0"/>
          </a:p>
        </p:txBody>
      </p:sp>
      <p:sp>
        <p:nvSpPr>
          <p:cNvPr id="4" name="Date Placeholder 3"/>
          <p:cNvSpPr>
            <a:spLocks noGrp="1"/>
          </p:cNvSpPr>
          <p:nvPr>
            <p:ph type="dt" sz="half" idx="10"/>
          </p:nvPr>
        </p:nvSpPr>
        <p:spPr/>
        <p:txBody>
          <a:bodyPr/>
          <a:lstStyle/>
          <a:p>
            <a:r>
              <a:rPr lang="en-GB" smtClean="0"/>
              <a:t>2017/11/29</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819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P496</a:t>
            </a:r>
            <a:endParaRPr lang="en-US" dirty="0"/>
          </a:p>
        </p:txBody>
      </p:sp>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a:xfrm>
            <a:off x="3028950" y="6356351"/>
            <a:ext cx="3086100" cy="365125"/>
          </a:xfrm>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7</a:t>
            </a:fld>
            <a:endParaRPr lang="en-US"/>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Tree>
    <p:extLst>
      <p:ext uri="{BB962C8B-B14F-4D97-AF65-F5344CB8AC3E}">
        <p14:creationId xmlns:p14="http://schemas.microsoft.com/office/powerpoint/2010/main" val="735389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P494</a:t>
            </a:r>
            <a:endParaRPr lang="en-US" dirty="0"/>
          </a:p>
        </p:txBody>
      </p:sp>
      <p:sp>
        <p:nvSpPr>
          <p:cNvPr id="3" name="Date Placeholder 2"/>
          <p:cNvSpPr>
            <a:spLocks noGrp="1"/>
          </p:cNvSpPr>
          <p:nvPr>
            <p:ph type="dt" sz="half" idx="10"/>
          </p:nvPr>
        </p:nvSpPr>
        <p:spPr/>
        <p:txBody>
          <a:bodyPr/>
          <a:lstStyle/>
          <a:p>
            <a:r>
              <a:rPr lang="en-GB" smtClean="0"/>
              <a:t>2017/11/29</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8</a:t>
            </a:fld>
            <a:endParaRPr lang="en-US"/>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Tree>
    <p:extLst>
      <p:ext uri="{BB962C8B-B14F-4D97-AF65-F5344CB8AC3E}">
        <p14:creationId xmlns:p14="http://schemas.microsoft.com/office/powerpoint/2010/main" val="3274025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5059</TotalTime>
  <Words>2734</Words>
  <Application>Microsoft Macintosh PowerPoint</Application>
  <PresentationFormat>On-screen Show (4:3)</PresentationFormat>
  <Paragraphs>364</Paragraphs>
  <Slides>40</Slides>
  <Notes>17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Calibri</vt:lpstr>
      <vt:lpstr>Calibri Light</vt:lpstr>
      <vt:lpstr>Courier</vt:lpstr>
      <vt:lpstr>Courier New</vt:lpstr>
      <vt:lpstr>Lucida Calligraphy</vt:lpstr>
      <vt:lpstr>Arial</vt:lpstr>
      <vt:lpstr>Office Theme</vt:lpstr>
      <vt:lpstr>Examples using track</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Rapid deformation (from Ryder et al., 2012)</vt:lpstr>
      <vt:lpstr>Example 3: Preliminary run Constrained first runs for ambiguities</vt:lpstr>
      <vt:lpstr>Example 3: Final run Let the data freely define the noise</vt:lpstr>
      <vt:lpstr>Example 3: track alters perspective</vt:lpstr>
      <vt:lpstr>A good satellite in cview</vt:lpstr>
      <vt:lpstr>A satellite with some problems cview</vt:lpstr>
      <vt:lpstr>A problematic satellite in cview</vt:lpstr>
      <vt:lpstr>A problematic satellite in cview</vt:lpstr>
      <vt:lpstr>Example 4: Episodic and continuous deformation</vt:lpstr>
      <vt:lpstr>Building the static network</vt:lpstr>
      <vt:lpstr>Ice flow or bedrock?</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5: Short-static occupations</vt:lpstr>
      <vt:lpstr>Example 5: Short-static occupations</vt:lpstr>
      <vt:lpstr>PowerPoint Presentation</vt:lpstr>
      <vt:lpstr>Example 6: Deciphering interference</vt:lpstr>
      <vt:lpstr>Example 6: A complex example</vt:lpstr>
      <vt:lpstr>References</vt:lpstr>
    </vt:vector>
  </TitlesOfParts>
  <Manager/>
  <Company>MIT</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using track</dc:title>
  <dc:subject/>
  <dc:creator>M. Floyd</dc:creator>
  <cp:keywords/>
  <dc:description/>
  <cp:lastModifiedBy>Michael Floyd</cp:lastModifiedBy>
  <cp:revision>146</cp:revision>
  <cp:lastPrinted>2017-05-01T12:16:53Z</cp:lastPrinted>
  <dcterms:created xsi:type="dcterms:W3CDTF">2014-11-03T22:09:23Z</dcterms:created>
  <dcterms:modified xsi:type="dcterms:W3CDTF">2017-11-21T02:12:58Z</dcterms:modified>
  <cp:category/>
</cp:coreProperties>
</file>