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72" r:id="rId1"/>
  </p:sldMasterIdLst>
  <p:notesMasterIdLst>
    <p:notesMasterId r:id="rId17"/>
  </p:notesMasterIdLst>
  <p:handoutMasterIdLst>
    <p:handoutMasterId r:id="rId18"/>
  </p:handoutMasterIdLst>
  <p:sldIdLst>
    <p:sldId id="257" r:id="rId2"/>
    <p:sldId id="264" r:id="rId3"/>
    <p:sldId id="258" r:id="rId4"/>
    <p:sldId id="269" r:id="rId5"/>
    <p:sldId id="259" r:id="rId6"/>
    <p:sldId id="260" r:id="rId7"/>
    <p:sldId id="270" r:id="rId8"/>
    <p:sldId id="272" r:id="rId9"/>
    <p:sldId id="261" r:id="rId10"/>
    <p:sldId id="268" r:id="rId11"/>
    <p:sldId id="262" r:id="rId12"/>
    <p:sldId id="267" r:id="rId13"/>
    <p:sldId id="263" r:id="rId14"/>
    <p:sldId id="266" r:id="rId15"/>
    <p:sldId id="271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69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549"/>
    <p:restoredTop sz="93990"/>
  </p:normalViewPr>
  <p:slideViewPr>
    <p:cSldViewPr snapToGrid="0" snapToObjects="1">
      <p:cViewPr varScale="1">
        <p:scale>
          <a:sx n="101" d="100"/>
          <a:sy n="101" d="100"/>
        </p:scale>
        <p:origin x="1680" y="184"/>
      </p:cViewPr>
      <p:guideLst>
        <p:guide orient="horz" pos="1769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GB"/>
              <a:t>2018/02/26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Raw data to processing input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7B34D0-9577-8540-8EC7-BAB01EB8B5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401696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GB"/>
              <a:t>2018/02/26</a:t>
            </a:r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Raw data to processing input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B9D5F5-139B-D144-B2B6-1101F5782E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1091989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B9D5F5-139B-D144-B2B6-1101F5782E38}" type="slidenum">
              <a:rPr lang="en-US" smtClean="0"/>
              <a:t>0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GB"/>
              <a:t>2018/02/26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Raw data to processing input</a:t>
            </a:r>
          </a:p>
        </p:txBody>
      </p:sp>
    </p:spTree>
    <p:extLst>
      <p:ext uri="{BB962C8B-B14F-4D97-AF65-F5344CB8AC3E}">
        <p14:creationId xmlns:p14="http://schemas.microsoft.com/office/powerpoint/2010/main" val="40381637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/>
              <a:t>2018/02/26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Raw data to processing input</a:t>
            </a:r>
          </a:p>
        </p:txBody>
      </p:sp>
    </p:spTree>
    <p:extLst>
      <p:ext uri="{BB962C8B-B14F-4D97-AF65-F5344CB8AC3E}">
        <p14:creationId xmlns:p14="http://schemas.microsoft.com/office/powerpoint/2010/main" val="11633352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dirty="0">
                <a:solidFill>
                  <a:prstClr val="black"/>
                </a:solidFill>
              </a:rPr>
              <a:t>Different manufacturers have proprietary formats of raw data.</a:t>
            </a:r>
            <a:r>
              <a:rPr lang="en-US" baseline="0" dirty="0">
                <a:solidFill>
                  <a:prstClr val="black"/>
                </a:solidFill>
              </a:rPr>
              <a:t> </a:t>
            </a:r>
            <a:r>
              <a:rPr lang="en-US" dirty="0">
                <a:solidFill>
                  <a:prstClr val="black"/>
                </a:solidFill>
              </a:rPr>
              <a:t>These formats may even differ from receiver model to receiver model within a manufacturer as technology develops.</a:t>
            </a:r>
            <a:r>
              <a:rPr lang="en-US" baseline="0" dirty="0">
                <a:solidFill>
                  <a:prstClr val="black"/>
                </a:solidFill>
              </a:rPr>
              <a:t> </a:t>
            </a:r>
            <a:r>
              <a:rPr lang="en-US" dirty="0">
                <a:solidFill>
                  <a:prstClr val="black"/>
                </a:solidFill>
              </a:rPr>
              <a:t>We require a standardized format with which to exchange GPS data.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B9D5F5-139B-D144-B2B6-1101F5782E38}" type="slidenum">
              <a:rPr lang="en-US" smtClean="0"/>
              <a:t>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GB"/>
              <a:t>2018/02/26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Raw data to processing input</a:t>
            </a:r>
          </a:p>
        </p:txBody>
      </p:sp>
    </p:spTree>
    <p:extLst>
      <p:ext uri="{BB962C8B-B14F-4D97-AF65-F5344CB8AC3E}">
        <p14:creationId xmlns:p14="http://schemas.microsoft.com/office/powerpoint/2010/main" val="29254438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/>
              <a:t>2018/02/26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Raw data to processing input</a:t>
            </a:r>
          </a:p>
        </p:txBody>
      </p:sp>
    </p:spTree>
    <p:extLst>
      <p:ext uri="{BB962C8B-B14F-4D97-AF65-F5344CB8AC3E}">
        <p14:creationId xmlns:p14="http://schemas.microsoft.com/office/powerpoint/2010/main" val="7496531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/>
              <a:t>2018/02/26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Raw data to processing input</a:t>
            </a:r>
          </a:p>
        </p:txBody>
      </p:sp>
    </p:spTree>
    <p:extLst>
      <p:ext uri="{BB962C8B-B14F-4D97-AF65-F5344CB8AC3E}">
        <p14:creationId xmlns:p14="http://schemas.microsoft.com/office/powerpoint/2010/main" val="19190341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r>
              <a:rPr lang="en-US" altLang="en-US" dirty="0"/>
              <a:t>Phase (“L”) records in cycles.</a:t>
            </a:r>
            <a:r>
              <a:rPr lang="en-US" altLang="en-US" baseline="0" dirty="0"/>
              <a:t> </a:t>
            </a:r>
            <a:r>
              <a:rPr lang="en-US" altLang="en-US" baseline="0" dirty="0" err="1"/>
              <a:t>Pseudorange</a:t>
            </a:r>
            <a:r>
              <a:rPr lang="en-US" altLang="en-US" baseline="0" dirty="0"/>
              <a:t> (“C”/“P”) records in m. </a:t>
            </a:r>
            <a:r>
              <a:rPr lang="en-US" altLang="en-US" dirty="0"/>
              <a:t>Data records may wrap onto secondary lines, so beware when reading</a:t>
            </a:r>
            <a:r>
              <a:rPr lang="en-US" altLang="en-US" baseline="0" dirty="0"/>
              <a:t> columns. Other common data types are signal-to-noise ratio (“S”) and Doppler shift (“D”) on different frequencies. Nowadays, L5 phase/C5 </a:t>
            </a:r>
            <a:r>
              <a:rPr lang="en-US" altLang="en-US" baseline="0" dirty="0" err="1"/>
              <a:t>pseudorange</a:t>
            </a:r>
            <a:r>
              <a:rPr lang="en-US" altLang="en-US" baseline="0" dirty="0"/>
              <a:t> observations becoming more common. L2C and, ultimately, L1C may also be acquired, but may have an impact on simultaneous recording of legacy C/A signal and is currently not recommended (e.g. do not use “+C2” or “-</a:t>
            </a:r>
            <a:r>
              <a:rPr lang="en-US" altLang="en-US" baseline="0" dirty="0" err="1"/>
              <a:t>O.obs</a:t>
            </a:r>
            <a:r>
              <a:rPr lang="en-US" altLang="en-US" baseline="0" dirty="0"/>
              <a:t> C2…” </a:t>
            </a:r>
            <a:r>
              <a:rPr lang="en-US" altLang="en-US" baseline="0" dirty="0" err="1"/>
              <a:t>teqc</a:t>
            </a:r>
            <a:r>
              <a:rPr lang="en-US" altLang="en-US" baseline="0" dirty="0"/>
              <a:t> options).</a:t>
            </a:r>
            <a:endParaRPr lang="en-US" alt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/>
              <a:t>2018/02/26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Raw data to processing input</a:t>
            </a:r>
          </a:p>
        </p:txBody>
      </p:sp>
    </p:spTree>
    <p:extLst>
      <p:ext uri="{BB962C8B-B14F-4D97-AF65-F5344CB8AC3E}">
        <p14:creationId xmlns:p14="http://schemas.microsoft.com/office/powerpoint/2010/main" val="9423682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/>
              <a:t>2018/02/26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Raw data to processing input</a:t>
            </a:r>
          </a:p>
        </p:txBody>
      </p:sp>
    </p:spTree>
    <p:extLst>
      <p:ext uri="{BB962C8B-B14F-4D97-AF65-F5344CB8AC3E}">
        <p14:creationId xmlns:p14="http://schemas.microsoft.com/office/powerpoint/2010/main" val="19190341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r>
              <a:rPr lang="en-US" altLang="en-US" dirty="0"/>
              <a:t>Phase (“L”) records in cycles.</a:t>
            </a:r>
            <a:r>
              <a:rPr lang="en-US" altLang="en-US" baseline="0" dirty="0"/>
              <a:t> </a:t>
            </a:r>
            <a:r>
              <a:rPr lang="en-US" altLang="en-US" baseline="0" dirty="0" err="1"/>
              <a:t>Pseudorange</a:t>
            </a:r>
            <a:r>
              <a:rPr lang="en-US" altLang="en-US" baseline="0" dirty="0"/>
              <a:t> (“C”/“P”) records in m. </a:t>
            </a:r>
            <a:r>
              <a:rPr lang="en-US" altLang="en-US" dirty="0"/>
              <a:t>Data records may wrap onto secondary lines, so beware when reading</a:t>
            </a:r>
            <a:r>
              <a:rPr lang="en-US" altLang="en-US" baseline="0" dirty="0"/>
              <a:t> columns. Other common data types are signal-to-noise ratio (“S”) and Doppler shift (“D”) on different frequencies. Nowadays, L5 phase/C5 </a:t>
            </a:r>
            <a:r>
              <a:rPr lang="en-US" altLang="en-US" baseline="0" dirty="0" err="1"/>
              <a:t>pseudorange</a:t>
            </a:r>
            <a:r>
              <a:rPr lang="en-US" altLang="en-US" baseline="0" dirty="0"/>
              <a:t> observations becoming more common. L2C and, ultimately, L1C may also be acquired, and RINEX 3 resolves the issue to having multiple signals on the same frequency by introducing more complex observation codes.</a:t>
            </a:r>
            <a:endParaRPr lang="en-US" alt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/>
              <a:t>2018/02/26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Raw data to processing input</a:t>
            </a:r>
          </a:p>
        </p:txBody>
      </p:sp>
    </p:spTree>
    <p:extLst>
      <p:ext uri="{BB962C8B-B14F-4D97-AF65-F5344CB8AC3E}">
        <p14:creationId xmlns:p14="http://schemas.microsoft.com/office/powerpoint/2010/main" val="5089888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/>
              <a:t>2018/02/26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Raw data to processing input</a:t>
            </a:r>
          </a:p>
        </p:txBody>
      </p:sp>
    </p:spTree>
    <p:extLst>
      <p:ext uri="{BB962C8B-B14F-4D97-AF65-F5344CB8AC3E}">
        <p14:creationId xmlns:p14="http://schemas.microsoft.com/office/powerpoint/2010/main" val="22895954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/>
              <a:t>2018/02/26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Raw data to processing input</a:t>
            </a:r>
          </a:p>
        </p:txBody>
      </p:sp>
    </p:spTree>
    <p:extLst>
      <p:ext uri="{BB962C8B-B14F-4D97-AF65-F5344CB8AC3E}">
        <p14:creationId xmlns:p14="http://schemas.microsoft.com/office/powerpoint/2010/main" val="21842440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2018/02/26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Raw data to processing input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2018/02/26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Raw data to processing input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2018/02/26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Raw data to processing input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2018/02/26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Raw data to processing input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2018/02/26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Raw data to processing input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2018/02/26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Raw data to processing input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2018/02/26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Raw data to processing input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2018/02/26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Raw data to processing input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2018/02/26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Raw data to processing input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2018/02/26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Raw data to processing input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2018/02/26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Raw data to processing input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2018/02/26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Raw data to processing input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AA1FA8-B090-4D48-B0EE-5DA1BF2BA7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3834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GNSS data from receiver</a:t>
            </a:r>
            <a:br>
              <a:rPr lang="en-US" dirty="0"/>
            </a:br>
            <a:r>
              <a:rPr lang="en-US" dirty="0"/>
              <a:t>to processing input</a:t>
            </a:r>
          </a:p>
        </p:txBody>
      </p:sp>
      <p:sp>
        <p:nvSpPr>
          <p:cNvPr id="16" name="Subtitle 15">
            <a:extLst>
              <a:ext uri="{FF2B5EF4-FFF2-40B4-BE49-F238E27FC236}">
                <a16:creationId xmlns:a16="http://schemas.microsoft.com/office/drawing/2014/main" id="{8C27DB7F-18F0-5140-B73A-91917BC978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983038"/>
            <a:ext cx="6858000" cy="1655762"/>
          </a:xfrm>
        </p:spPr>
        <p:txBody>
          <a:bodyPr>
            <a:noAutofit/>
          </a:bodyPr>
          <a:lstStyle/>
          <a:p>
            <a:pPr lvl="0" defTabSz="914400">
              <a:spcBef>
                <a:spcPts val="1000"/>
              </a:spcBef>
              <a:defRPr/>
            </a:pPr>
            <a:r>
              <a:rPr lang="en-US" sz="2800" dirty="0">
                <a:solidFill>
                  <a:srgbClr val="A5A5A5"/>
                </a:solidFill>
              </a:rPr>
              <a:t>M. A. Floyd</a:t>
            </a:r>
            <a:br>
              <a:rPr lang="en-US" sz="2000" dirty="0">
                <a:solidFill>
                  <a:srgbClr val="A5A5A5"/>
                </a:solidFill>
              </a:rPr>
            </a:br>
            <a:r>
              <a:rPr lang="en-US" i="1" dirty="0">
                <a:solidFill>
                  <a:srgbClr val="A5A5A5"/>
                </a:solidFill>
              </a:rPr>
              <a:t>Massachusetts Institute of Technology, Cambridge, MA, USA</a:t>
            </a:r>
            <a:endParaRPr lang="en-US" sz="2000" i="1" dirty="0">
              <a:solidFill>
                <a:srgbClr val="A5A5A5"/>
              </a:solidFill>
            </a:endParaRPr>
          </a:p>
          <a:p>
            <a:pPr lvl="0" defTabSz="914400">
              <a:spcBef>
                <a:spcPts val="1000"/>
              </a:spcBef>
              <a:defRPr/>
            </a:pPr>
            <a:r>
              <a:rPr lang="en-US" dirty="0">
                <a:solidFill>
                  <a:srgbClr val="A5A5A5"/>
                </a:solidFill>
              </a:rPr>
              <a:t>GPS Data Processing and Analysis with GAMIT/GLOBK and </a:t>
            </a:r>
            <a:r>
              <a:rPr lang="en-US" dirty="0">
                <a:solidFill>
                  <a:srgbClr val="A5A5A5"/>
                </a:solidFill>
                <a:latin typeface="Courier" charset="0"/>
                <a:ea typeface="Courier" charset="0"/>
                <a:cs typeface="Courier" charset="0"/>
              </a:rPr>
              <a:t>track</a:t>
            </a:r>
            <a:br>
              <a:rPr lang="en-US" dirty="0">
                <a:solidFill>
                  <a:srgbClr val="A5A5A5"/>
                </a:solidFill>
              </a:rPr>
            </a:br>
            <a:r>
              <a:rPr lang="en-US" dirty="0">
                <a:solidFill>
                  <a:srgbClr val="A5A5A5"/>
                </a:solidFill>
              </a:rPr>
              <a:t>GNS Science, Lower Hutt, New Zealand</a:t>
            </a:r>
            <a:br>
              <a:rPr lang="en-US" dirty="0">
                <a:solidFill>
                  <a:srgbClr val="A5A5A5"/>
                </a:solidFill>
              </a:rPr>
            </a:br>
            <a:r>
              <a:rPr lang="en-US" dirty="0">
                <a:solidFill>
                  <a:srgbClr val="A5A5A5"/>
                </a:solidFill>
              </a:rPr>
              <a:t>26 February–2 March 2018</a:t>
            </a:r>
          </a:p>
          <a:p>
            <a:pPr lvl="0" defTabSz="914400">
              <a:spcBef>
                <a:spcPts val="1000"/>
              </a:spcBef>
              <a:defRPr/>
            </a:pPr>
            <a:r>
              <a:rPr lang="en-US" dirty="0">
                <a:solidFill>
                  <a:srgbClr val="A5A5A5"/>
                </a:solidFill>
              </a:rPr>
              <a:t>http://</a:t>
            </a:r>
            <a:r>
              <a:rPr lang="en-US" dirty="0" err="1">
                <a:solidFill>
                  <a:srgbClr val="A5A5A5"/>
                </a:solidFill>
              </a:rPr>
              <a:t>geoweb.mit.edu</a:t>
            </a:r>
            <a:r>
              <a:rPr lang="en-US" dirty="0">
                <a:solidFill>
                  <a:srgbClr val="A5A5A5"/>
                </a:solidFill>
              </a:rPr>
              <a:t>/~</a:t>
            </a:r>
            <a:r>
              <a:rPr lang="en-US" dirty="0" err="1">
                <a:solidFill>
                  <a:srgbClr val="A5A5A5"/>
                </a:solidFill>
              </a:rPr>
              <a:t>floyd</a:t>
            </a:r>
            <a:r>
              <a:rPr lang="en-US" dirty="0">
                <a:solidFill>
                  <a:srgbClr val="A5A5A5"/>
                </a:solidFill>
              </a:rPr>
              <a:t>/courses/gg/201802_GNS/</a:t>
            </a:r>
          </a:p>
          <a:p>
            <a:pPr lvl="0" defTabSz="914400">
              <a:spcBef>
                <a:spcPts val="1000"/>
              </a:spcBef>
              <a:defRPr/>
            </a:pPr>
            <a:r>
              <a:rPr lang="en-US" sz="1200" dirty="0">
                <a:solidFill>
                  <a:srgbClr val="A5A5A5"/>
                </a:solidFill>
              </a:rPr>
              <a:t>Material from R. W. King, T. A. Herring, M. A. Floyd (MIT) and S. C. </a:t>
            </a:r>
            <a:r>
              <a:rPr lang="en-US" sz="1200" dirty="0" err="1">
                <a:solidFill>
                  <a:srgbClr val="A5A5A5"/>
                </a:solidFill>
              </a:rPr>
              <a:t>McClusky</a:t>
            </a:r>
            <a:r>
              <a:rPr lang="en-US" sz="1200" dirty="0">
                <a:solidFill>
                  <a:srgbClr val="A5A5A5"/>
                </a:solidFill>
              </a:rPr>
              <a:t> (now at ANU)</a:t>
            </a:r>
            <a:endParaRPr lang="en-US" sz="2000" dirty="0">
              <a:solidFill>
                <a:srgbClr val="A5A5A5"/>
              </a:solidFill>
            </a:endParaRPr>
          </a:p>
        </p:txBody>
      </p:sp>
      <p:pic>
        <p:nvPicPr>
          <p:cNvPr id="17" name="Picture 16" descr="https://pbs.twimg.com/profile_images/709146762791882753/CtLZRSY7_400x400.jpg">
            <a:extLst>
              <a:ext uri="{FF2B5EF4-FFF2-40B4-BE49-F238E27FC236}">
                <a16:creationId xmlns:a16="http://schemas.microsoft.com/office/drawing/2014/main" id="{AB2375A5-D64A-F64E-B16C-2AE5F7413E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1272" y="333289"/>
            <a:ext cx="1078992" cy="1078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B828169C-5E94-DC45-B783-E03183BC55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5584" y="587785"/>
            <a:ext cx="1080000" cy="57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84014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runpkr00</a:t>
            </a:r>
            <a:r>
              <a:rPr lang="en-US" dirty="0"/>
              <a:t> (Trimble raw to </a:t>
            </a:r>
            <a:r>
              <a:rPr lang="en-US" dirty="0" err="1"/>
              <a:t>dat</a:t>
            </a:r>
            <a:r>
              <a:rPr lang="en-US" dirty="0"/>
              <a:t>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Proprietary software from Trimble</a:t>
            </a:r>
          </a:p>
          <a:p>
            <a:r>
              <a:rPr lang="en-US" dirty="0"/>
              <a:t>Maintained by UNAVCO nowadays</a:t>
            </a:r>
          </a:p>
          <a:p>
            <a:pPr lvl="1"/>
            <a:r>
              <a:rPr lang="en-US" dirty="0"/>
              <a:t>http://facility.unavco.org/kb/questions/744/</a:t>
            </a:r>
            <a:endParaRPr lang="en-US" dirty="0">
              <a:latin typeface="Courier"/>
              <a:cs typeface="Courier"/>
            </a:endParaRPr>
          </a:p>
          <a:p>
            <a:r>
              <a:rPr lang="en-US" dirty="0"/>
              <a:t>Converts raw data from Trimble receiver to </a:t>
            </a:r>
            <a:r>
              <a:rPr lang="en-US" dirty="0" err="1">
                <a:latin typeface="Courier" charset="0"/>
                <a:ea typeface="Courier" charset="0"/>
                <a:cs typeface="Courier" charset="0"/>
              </a:rPr>
              <a:t>teqc</a:t>
            </a:r>
            <a:r>
              <a:rPr lang="en-US" dirty="0"/>
              <a:t>-compatible input “</a:t>
            </a:r>
            <a:r>
              <a:rPr lang="en-US" dirty="0" err="1"/>
              <a:t>dat</a:t>
            </a:r>
            <a:r>
              <a:rPr lang="en-US" dirty="0"/>
              <a:t>”-file, e.g.</a:t>
            </a:r>
            <a:br>
              <a:rPr lang="en-US" dirty="0"/>
            </a:br>
            <a:r>
              <a:rPr lang="en-US" dirty="0">
                <a:latin typeface="Courier"/>
                <a:cs typeface="Courier"/>
              </a:rPr>
              <a:t>runpkr00 -g -</a:t>
            </a:r>
            <a:r>
              <a:rPr lang="en-US" dirty="0" err="1">
                <a:latin typeface="Courier"/>
                <a:cs typeface="Courier"/>
              </a:rPr>
              <a:t>adeimv</a:t>
            </a:r>
            <a:r>
              <a:rPr lang="en-US" dirty="0">
                <a:latin typeface="Courier"/>
                <a:cs typeface="Courier"/>
              </a:rPr>
              <a:t> &lt;raw file&gt; [</a:t>
            </a:r>
            <a:r>
              <a:rPr lang="en-US" dirty="0" err="1">
                <a:latin typeface="Courier"/>
                <a:cs typeface="Courier"/>
              </a:rPr>
              <a:t>dat</a:t>
            </a:r>
            <a:r>
              <a:rPr lang="en-US" dirty="0">
                <a:latin typeface="Courier"/>
                <a:cs typeface="Courier"/>
              </a:rPr>
              <a:t>-file root]</a:t>
            </a:r>
            <a:endParaRPr lang="en-US" dirty="0"/>
          </a:p>
          <a:p>
            <a:r>
              <a:rPr lang="en-US" dirty="0"/>
              <a:t>Always use “</a:t>
            </a:r>
            <a:r>
              <a:rPr lang="en-US" dirty="0">
                <a:latin typeface="Courier" charset="0"/>
                <a:ea typeface="Courier" charset="0"/>
                <a:cs typeface="Courier" charset="0"/>
              </a:rPr>
              <a:t>-g</a:t>
            </a:r>
            <a:r>
              <a:rPr lang="en-US" dirty="0"/>
              <a:t>” option and separately from other options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2018/02/26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Raw data to processing input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1114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GB" dirty="0"/>
              <a:t>Pre-processing data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GB" altLang="en-US" sz="2400" dirty="0"/>
              <a:t>Some level of data quality control may be performed prior to any data processing</a:t>
            </a:r>
          </a:p>
          <a:p>
            <a:pPr eaLnBrk="1" hangingPunct="1"/>
            <a:r>
              <a:rPr lang="en-GB" altLang="en-US" sz="2400" dirty="0"/>
              <a:t>Utilities are available to perform simple but valuable tests</a:t>
            </a:r>
          </a:p>
          <a:p>
            <a:pPr lvl="1" eaLnBrk="1" hangingPunct="1"/>
            <a:r>
              <a:rPr lang="en-GB" altLang="en-US" sz="2000" dirty="0"/>
              <a:t>The most common example is TEQC (pronounced “</a:t>
            </a:r>
            <a:r>
              <a:rPr lang="en-GB" altLang="en-US" sz="2000" dirty="0" err="1"/>
              <a:t>tek</a:t>
            </a:r>
            <a:r>
              <a:rPr lang="en-GB" altLang="en-US" sz="2000" dirty="0"/>
              <a:t>”)</a:t>
            </a:r>
          </a:p>
          <a:p>
            <a:pPr lvl="2" eaLnBrk="1" hangingPunct="1"/>
            <a:r>
              <a:rPr lang="en-GB" altLang="en-US" sz="1800" b="1" dirty="0"/>
              <a:t>T</a:t>
            </a:r>
            <a:r>
              <a:rPr lang="en-GB" altLang="en-US" sz="1800" dirty="0"/>
              <a:t>ranslate, </a:t>
            </a:r>
            <a:r>
              <a:rPr lang="en-GB" altLang="en-US" sz="1800" b="1" dirty="0"/>
              <a:t>E</a:t>
            </a:r>
            <a:r>
              <a:rPr lang="en-GB" altLang="en-US" sz="1800" dirty="0"/>
              <a:t>dit, </a:t>
            </a:r>
            <a:r>
              <a:rPr lang="en-GB" altLang="en-US" sz="1800" b="1" dirty="0"/>
              <a:t>Q</a:t>
            </a:r>
            <a:r>
              <a:rPr lang="en-GB" altLang="en-US" sz="1800" dirty="0"/>
              <a:t>uality </a:t>
            </a:r>
            <a:r>
              <a:rPr lang="en-GB" altLang="en-US" sz="1800" b="1" dirty="0"/>
              <a:t>C</a:t>
            </a:r>
            <a:r>
              <a:rPr lang="en-GB" altLang="en-US" sz="1800" dirty="0"/>
              <a:t>heck</a:t>
            </a:r>
          </a:p>
          <a:p>
            <a:pPr lvl="2" eaLnBrk="1" hangingPunct="1"/>
            <a:r>
              <a:rPr lang="en-GB" altLang="en-US" sz="1800" dirty="0"/>
              <a:t>Translates common  binary formats to RINEX format</a:t>
            </a:r>
          </a:p>
          <a:p>
            <a:pPr lvl="2" eaLnBrk="1" hangingPunct="1"/>
            <a:r>
              <a:rPr lang="en-GB" altLang="en-US" sz="1800" dirty="0"/>
              <a:t>Header editing, windowing, splicing of RINEX data</a:t>
            </a:r>
          </a:p>
          <a:p>
            <a:pPr lvl="2" eaLnBrk="1" hangingPunct="1"/>
            <a:r>
              <a:rPr lang="en-GB" altLang="en-US" sz="1800" dirty="0"/>
              <a:t>Quality check in “</a:t>
            </a:r>
            <a:r>
              <a:rPr lang="en-GB" altLang="en-US" sz="1800" dirty="0" err="1"/>
              <a:t>lite</a:t>
            </a:r>
            <a:r>
              <a:rPr lang="en-GB" altLang="en-US" sz="1800" dirty="0"/>
              <a:t>” mode (no navigation file) or “full” mode (navigation file available)</a:t>
            </a:r>
          </a:p>
          <a:p>
            <a:pPr lvl="2" eaLnBrk="1" hangingPunct="1"/>
            <a:r>
              <a:rPr lang="en-GB" altLang="en-US" sz="1800" dirty="0"/>
              <a:t>Download for free from http://www.unavco.org/facility/software/teqc/teqc.html#executables </a:t>
            </a:r>
          </a:p>
          <a:p>
            <a:pPr lvl="1" eaLnBrk="1" hangingPunct="1">
              <a:buFontTx/>
              <a:buNone/>
            </a:pPr>
            <a:endParaRPr lang="en-GB" altLang="en-US" sz="1600" dirty="0"/>
          </a:p>
          <a:p>
            <a:pPr lvl="1" eaLnBrk="1" hangingPunct="1">
              <a:buFontTx/>
              <a:buNone/>
            </a:pPr>
            <a:endParaRPr lang="en-GB" altLang="en-US" sz="16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2018/02/26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Raw data to processing input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4677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Using </a:t>
            </a:r>
            <a:r>
              <a:rPr lang="en-US" dirty="0" err="1">
                <a:latin typeface="Courier New" charset="0"/>
                <a:ea typeface="Courier New" charset="0"/>
                <a:cs typeface="Courier New" charset="0"/>
              </a:rPr>
              <a:t>teqc</a:t>
            </a:r>
            <a:endParaRPr lang="en-US" dirty="0">
              <a:latin typeface="Courier New" charset="0"/>
              <a:ea typeface="Courier New" charset="0"/>
              <a:cs typeface="Courier New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Be sure to use correct raw format</a:t>
            </a:r>
            <a:br>
              <a:rPr lang="en-US" dirty="0"/>
            </a:br>
            <a:r>
              <a:rPr lang="en-US" sz="1500" dirty="0" err="1">
                <a:latin typeface="Courier"/>
                <a:cs typeface="Courier"/>
              </a:rPr>
              <a:t>teqc</a:t>
            </a:r>
            <a:r>
              <a:rPr lang="en-US" sz="1500" dirty="0">
                <a:latin typeface="Courier"/>
                <a:cs typeface="Courier"/>
              </a:rPr>
              <a:t> -</a:t>
            </a:r>
            <a:r>
              <a:rPr lang="en-US" sz="1500" dirty="0" err="1">
                <a:latin typeface="Courier"/>
                <a:cs typeface="Courier"/>
              </a:rPr>
              <a:t>tr</a:t>
            </a:r>
            <a:r>
              <a:rPr lang="en-US" sz="1500" dirty="0">
                <a:latin typeface="Courier"/>
                <a:cs typeface="Courier"/>
              </a:rPr>
              <a:t> d &lt;Trimble .</a:t>
            </a:r>
            <a:r>
              <a:rPr lang="en-US" sz="1500" dirty="0" err="1">
                <a:latin typeface="Courier"/>
                <a:cs typeface="Courier"/>
              </a:rPr>
              <a:t>dat</a:t>
            </a:r>
            <a:r>
              <a:rPr lang="en-US" sz="1500" dirty="0">
                <a:latin typeface="Courier"/>
                <a:cs typeface="Courier"/>
              </a:rPr>
              <a:t> file&gt;</a:t>
            </a:r>
            <a:br>
              <a:rPr lang="en-US" sz="1500" dirty="0">
                <a:latin typeface="Courier"/>
                <a:cs typeface="Courier"/>
              </a:rPr>
            </a:br>
            <a:r>
              <a:rPr lang="en-US" sz="1500" dirty="0" err="1">
                <a:latin typeface="Courier"/>
                <a:cs typeface="Courier"/>
              </a:rPr>
              <a:t>teqc</a:t>
            </a:r>
            <a:r>
              <a:rPr lang="en-US" sz="1500" dirty="0">
                <a:latin typeface="Courier"/>
                <a:cs typeface="Courier"/>
              </a:rPr>
              <a:t> -ash d &lt;</a:t>
            </a:r>
            <a:r>
              <a:rPr lang="en-US" sz="1500" dirty="0" err="1">
                <a:latin typeface="Courier"/>
                <a:cs typeface="Courier"/>
              </a:rPr>
              <a:t>Ashtech</a:t>
            </a:r>
            <a:r>
              <a:rPr lang="en-US" sz="1500" dirty="0">
                <a:latin typeface="Courier"/>
                <a:cs typeface="Courier"/>
              </a:rPr>
              <a:t> B-file, etc.&gt;</a:t>
            </a:r>
          </a:p>
          <a:p>
            <a:r>
              <a:rPr lang="en-US" dirty="0"/>
              <a:t>Ability to control observations using “</a:t>
            </a:r>
            <a:r>
              <a:rPr lang="en-US" dirty="0">
                <a:latin typeface="Courier" charset="0"/>
                <a:ea typeface="Courier" charset="0"/>
                <a:cs typeface="Courier" charset="0"/>
              </a:rPr>
              <a:t>-</a:t>
            </a:r>
            <a:r>
              <a:rPr lang="en-US" dirty="0" err="1">
                <a:latin typeface="Courier" charset="0"/>
                <a:ea typeface="Courier" charset="0"/>
                <a:cs typeface="Courier" charset="0"/>
              </a:rPr>
              <a:t>O.obs</a:t>
            </a:r>
            <a:r>
              <a:rPr lang="en-US" dirty="0"/>
              <a:t>” option</a:t>
            </a:r>
            <a:br>
              <a:rPr lang="en-US" dirty="0"/>
            </a:br>
            <a:r>
              <a:rPr lang="en-US" sz="1500" dirty="0" err="1">
                <a:latin typeface="Courier"/>
                <a:cs typeface="Courier"/>
              </a:rPr>
              <a:t>teqc</a:t>
            </a:r>
            <a:r>
              <a:rPr lang="en-US" sz="1500" dirty="0">
                <a:latin typeface="Courier"/>
                <a:cs typeface="Courier"/>
              </a:rPr>
              <a:t> -</a:t>
            </a:r>
            <a:r>
              <a:rPr lang="en-US" sz="1500" dirty="0" err="1">
                <a:latin typeface="Courier"/>
                <a:cs typeface="Courier"/>
              </a:rPr>
              <a:t>O.obs</a:t>
            </a:r>
            <a:r>
              <a:rPr lang="en-US" sz="1500" dirty="0">
                <a:latin typeface="Courier"/>
                <a:cs typeface="Courier"/>
              </a:rPr>
              <a:t> L1L2C1P2 -</a:t>
            </a:r>
            <a:r>
              <a:rPr lang="en-US" sz="1500" dirty="0" err="1">
                <a:latin typeface="Courier"/>
                <a:cs typeface="Courier"/>
              </a:rPr>
              <a:t>tr</a:t>
            </a:r>
            <a:r>
              <a:rPr lang="en-US" sz="1500" dirty="0">
                <a:latin typeface="Courier"/>
                <a:cs typeface="Courier"/>
              </a:rPr>
              <a:t> d &lt;Trimble .</a:t>
            </a:r>
            <a:r>
              <a:rPr lang="en-US" sz="1500" dirty="0" err="1">
                <a:latin typeface="Courier"/>
                <a:cs typeface="Courier"/>
              </a:rPr>
              <a:t>dat</a:t>
            </a:r>
            <a:r>
              <a:rPr lang="en-US" sz="1500" dirty="0">
                <a:latin typeface="Courier"/>
                <a:cs typeface="Courier"/>
              </a:rPr>
              <a:t> file&gt;</a:t>
            </a:r>
          </a:p>
          <a:p>
            <a:r>
              <a:rPr lang="en-US" dirty="0"/>
              <a:t>Ability to control header information with other “</a:t>
            </a:r>
            <a:r>
              <a:rPr lang="en-US" dirty="0">
                <a:latin typeface="Courier" charset="0"/>
                <a:ea typeface="Courier" charset="0"/>
                <a:cs typeface="Courier" charset="0"/>
              </a:rPr>
              <a:t>-</a:t>
            </a:r>
            <a:r>
              <a:rPr lang="en-US" dirty="0" err="1">
                <a:latin typeface="Courier" charset="0"/>
                <a:ea typeface="Courier" charset="0"/>
                <a:cs typeface="Courier" charset="0"/>
              </a:rPr>
              <a:t>O.xxx</a:t>
            </a:r>
            <a:r>
              <a:rPr lang="en-US" dirty="0"/>
              <a:t>” options</a:t>
            </a:r>
            <a:br>
              <a:rPr lang="en-US" dirty="0"/>
            </a:br>
            <a:r>
              <a:rPr lang="en-US" sz="1500" dirty="0" err="1">
                <a:latin typeface="Courier"/>
                <a:cs typeface="Courier"/>
              </a:rPr>
              <a:t>teqc</a:t>
            </a:r>
            <a:r>
              <a:rPr lang="en-US" sz="1500" dirty="0">
                <a:latin typeface="Courier"/>
                <a:cs typeface="Courier"/>
              </a:rPr>
              <a:t> -</a:t>
            </a:r>
            <a:r>
              <a:rPr lang="en-US" sz="1500" dirty="0" err="1">
                <a:latin typeface="Courier"/>
                <a:cs typeface="Courier"/>
              </a:rPr>
              <a:t>O.o</a:t>
            </a:r>
            <a:r>
              <a:rPr lang="en-US" sz="1500" dirty="0">
                <a:latin typeface="Courier"/>
                <a:cs typeface="Courier"/>
              </a:rPr>
              <a:t> “M. Floyd” -</a:t>
            </a:r>
            <a:r>
              <a:rPr lang="en-US" sz="1500" dirty="0" err="1">
                <a:latin typeface="Courier"/>
                <a:cs typeface="Courier"/>
              </a:rPr>
              <a:t>O.obs</a:t>
            </a:r>
            <a:r>
              <a:rPr lang="en-US" sz="1500" dirty="0">
                <a:latin typeface="Courier"/>
                <a:cs typeface="Courier"/>
              </a:rPr>
              <a:t> L1L2C1P2 -</a:t>
            </a:r>
            <a:r>
              <a:rPr lang="en-US" sz="1500" dirty="0" err="1">
                <a:latin typeface="Courier"/>
                <a:cs typeface="Courier"/>
              </a:rPr>
              <a:t>tr</a:t>
            </a:r>
            <a:r>
              <a:rPr lang="en-US" sz="1500" dirty="0">
                <a:latin typeface="Courier"/>
                <a:cs typeface="Courier"/>
              </a:rPr>
              <a:t> d &lt;Trimble .</a:t>
            </a:r>
            <a:r>
              <a:rPr lang="en-US" sz="1500" dirty="0" err="1">
                <a:latin typeface="Courier"/>
                <a:cs typeface="Courier"/>
              </a:rPr>
              <a:t>dat</a:t>
            </a:r>
            <a:r>
              <a:rPr lang="en-US" sz="1500" dirty="0">
                <a:latin typeface="Courier"/>
                <a:cs typeface="Courier"/>
              </a:rPr>
              <a:t> file&gt;</a:t>
            </a:r>
          </a:p>
          <a:p>
            <a:r>
              <a:rPr lang="en-US" dirty="0"/>
              <a:t>May create and use a </a:t>
            </a:r>
            <a:r>
              <a:rPr lang="en-US" dirty="0" err="1">
                <a:latin typeface="Courier" charset="0"/>
                <a:ea typeface="Courier" charset="0"/>
                <a:cs typeface="Courier" charset="0"/>
              </a:rPr>
              <a:t>teqc</a:t>
            </a:r>
            <a:r>
              <a:rPr lang="en-US" dirty="0"/>
              <a:t> configuration file for consistent information</a:t>
            </a:r>
            <a:br>
              <a:rPr lang="en-US" dirty="0"/>
            </a:br>
            <a:r>
              <a:rPr lang="en-US" sz="1500" dirty="0" err="1">
                <a:latin typeface="Courier"/>
                <a:cs typeface="Courier"/>
              </a:rPr>
              <a:t>teqc</a:t>
            </a:r>
            <a:r>
              <a:rPr lang="en-US" sz="1500" dirty="0">
                <a:latin typeface="Courier"/>
                <a:cs typeface="Courier"/>
              </a:rPr>
              <a:t> -</a:t>
            </a:r>
            <a:r>
              <a:rPr lang="en-US" sz="1500" dirty="0" err="1">
                <a:latin typeface="Courier"/>
                <a:cs typeface="Courier"/>
              </a:rPr>
              <a:t>config</a:t>
            </a:r>
            <a:r>
              <a:rPr lang="en-US" sz="1500" dirty="0">
                <a:latin typeface="Courier"/>
                <a:cs typeface="Courier"/>
              </a:rPr>
              <a:t> </a:t>
            </a:r>
            <a:r>
              <a:rPr lang="en-US" sz="1500" dirty="0" err="1">
                <a:latin typeface="Courier"/>
                <a:cs typeface="Courier"/>
              </a:rPr>
              <a:t>teqc.cfg</a:t>
            </a:r>
            <a:r>
              <a:rPr lang="en-US" sz="1500" dirty="0">
                <a:latin typeface="Courier"/>
                <a:cs typeface="Courier"/>
              </a:rPr>
              <a:t> -</a:t>
            </a:r>
            <a:r>
              <a:rPr lang="en-US" sz="1500" dirty="0" err="1">
                <a:latin typeface="Courier"/>
                <a:cs typeface="Courier"/>
              </a:rPr>
              <a:t>tr</a:t>
            </a:r>
            <a:r>
              <a:rPr lang="en-US" sz="1500" dirty="0">
                <a:latin typeface="Courier"/>
                <a:cs typeface="Courier"/>
              </a:rPr>
              <a:t> d &lt;Trimble .</a:t>
            </a:r>
            <a:r>
              <a:rPr lang="en-US" sz="1500" dirty="0" err="1">
                <a:latin typeface="Courier"/>
                <a:cs typeface="Courier"/>
              </a:rPr>
              <a:t>dat</a:t>
            </a:r>
            <a:r>
              <a:rPr lang="en-US" sz="1500" dirty="0">
                <a:latin typeface="Courier"/>
                <a:cs typeface="Courier"/>
              </a:rPr>
              <a:t> file&gt;</a:t>
            </a:r>
          </a:p>
          <a:p>
            <a:r>
              <a:rPr lang="en-US" dirty="0"/>
              <a:t>Use a script or command line loop to create RINEX files in batch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2018/02/26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Raw data to processing input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304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GB" dirty="0"/>
              <a:t>Using </a:t>
            </a:r>
            <a:r>
              <a:rPr lang="en-GB" dirty="0" err="1">
                <a:latin typeface="Courier New" charset="0"/>
                <a:ea typeface="Courier New" charset="0"/>
                <a:cs typeface="Courier New" charset="0"/>
              </a:rPr>
              <a:t>teqc</a:t>
            </a:r>
            <a:endParaRPr lang="en-GB" dirty="0">
              <a:latin typeface="Courier New" charset="0"/>
              <a:ea typeface="Courier New" charset="0"/>
              <a:cs typeface="Courier New" charset="0"/>
            </a:endParaRPr>
          </a:p>
        </p:txBody>
      </p:sp>
      <p:sp>
        <p:nvSpPr>
          <p:cNvPr id="102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GB" altLang="en-US" dirty="0"/>
              <a:t>Quality Control (QC)</a:t>
            </a:r>
          </a:p>
          <a:p>
            <a:pPr lvl="1" eaLnBrk="1" hangingPunct="1">
              <a:lnSpc>
                <a:spcPct val="90000"/>
              </a:lnSpc>
            </a:pPr>
            <a:r>
              <a:rPr lang="en-GB" altLang="en-US" dirty="0"/>
              <a:t>In “</a:t>
            </a:r>
            <a:r>
              <a:rPr lang="en-GB" altLang="en-US" dirty="0" err="1"/>
              <a:t>lite</a:t>
            </a:r>
            <a:r>
              <a:rPr lang="en-GB" altLang="en-US" dirty="0"/>
              <a:t>” mode, </a:t>
            </a:r>
            <a:r>
              <a:rPr lang="en-GB" altLang="en-US" dirty="0" err="1">
                <a:latin typeface="Courier" charset="0"/>
                <a:ea typeface="Courier" charset="0"/>
                <a:cs typeface="Courier" charset="0"/>
              </a:rPr>
              <a:t>teqc</a:t>
            </a:r>
            <a:r>
              <a:rPr lang="en-GB" altLang="en-US" dirty="0"/>
              <a:t> doesn’t know anything about the satellite positions</a:t>
            </a:r>
            <a:br>
              <a:rPr lang="en-GB" altLang="en-US" dirty="0"/>
            </a:br>
            <a:r>
              <a:rPr lang="en-GB" altLang="en-US" dirty="0" err="1">
                <a:latin typeface="Courier" charset="0"/>
                <a:ea typeface="Courier" charset="0"/>
                <a:cs typeface="Courier" charset="0"/>
              </a:rPr>
              <a:t>teqc</a:t>
            </a:r>
            <a:r>
              <a:rPr lang="en-GB" altLang="en-US" dirty="0">
                <a:latin typeface="Courier" charset="0"/>
                <a:ea typeface="Courier" charset="0"/>
                <a:cs typeface="Courier" charset="0"/>
              </a:rPr>
              <a:t> +qc site1891.02o &gt; </a:t>
            </a:r>
            <a:r>
              <a:rPr lang="en-GB" altLang="en-US" dirty="0" err="1">
                <a:latin typeface="Courier" charset="0"/>
                <a:ea typeface="Courier" charset="0"/>
                <a:cs typeface="Courier" charset="0"/>
              </a:rPr>
              <a:t>teqc.log</a:t>
            </a:r>
            <a:endParaRPr lang="en-GB" altLang="en-US" dirty="0">
              <a:latin typeface="Courier" charset="0"/>
              <a:ea typeface="Courier" charset="0"/>
              <a:cs typeface="Courier" charset="0"/>
            </a:endParaRPr>
          </a:p>
          <a:p>
            <a:pPr lvl="2" eaLnBrk="1" hangingPunct="1">
              <a:lnSpc>
                <a:spcPct val="90000"/>
              </a:lnSpc>
            </a:pPr>
            <a:r>
              <a:rPr lang="en-GB" altLang="en-US" dirty="0"/>
              <a:t>7 files generated; use the </a:t>
            </a:r>
            <a:r>
              <a:rPr lang="en-GB" altLang="en-US" dirty="0">
                <a:latin typeface="Courier" charset="0"/>
                <a:ea typeface="Courier" charset="0"/>
                <a:cs typeface="Courier" charset="0"/>
              </a:rPr>
              <a:t>-plots</a:t>
            </a:r>
            <a:r>
              <a:rPr lang="en-GB" altLang="en-US" dirty="0"/>
              <a:t> option to prevent all but the summary (‘S’) file being generated</a:t>
            </a:r>
            <a:endParaRPr lang="en-GB" altLang="en-US" sz="1400" dirty="0">
              <a:latin typeface="Courier New" pitchFamily="49" charset="0"/>
              <a:cs typeface="Courier New" pitchFamily="49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GB" altLang="en-US" dirty="0"/>
              <a:t>In “full” mode, additional information is available based on the satellite positions</a:t>
            </a:r>
            <a:br>
              <a:rPr lang="en-GB" altLang="en-US" dirty="0"/>
            </a:br>
            <a:r>
              <a:rPr lang="en-GB" altLang="en-US" dirty="0" err="1">
                <a:latin typeface="Courier" charset="0"/>
                <a:ea typeface="Courier" charset="0"/>
                <a:cs typeface="Courier" charset="0"/>
              </a:rPr>
              <a:t>teqc</a:t>
            </a:r>
            <a:r>
              <a:rPr lang="en-GB" altLang="en-US" dirty="0">
                <a:latin typeface="Courier" charset="0"/>
                <a:ea typeface="Courier" charset="0"/>
                <a:cs typeface="Courier" charset="0"/>
              </a:rPr>
              <a:t> +qc –</a:t>
            </a:r>
            <a:r>
              <a:rPr lang="en-GB" altLang="en-US" dirty="0" err="1">
                <a:latin typeface="Courier" charset="0"/>
                <a:ea typeface="Courier" charset="0"/>
                <a:cs typeface="Courier" charset="0"/>
              </a:rPr>
              <a:t>nav</a:t>
            </a:r>
            <a:r>
              <a:rPr lang="en-GB" altLang="en-US" dirty="0">
                <a:latin typeface="Courier" charset="0"/>
                <a:ea typeface="Courier" charset="0"/>
                <a:cs typeface="Courier" charset="0"/>
              </a:rPr>
              <a:t> site1891.02n site1891.02o &gt; </a:t>
            </a:r>
            <a:r>
              <a:rPr lang="en-GB" altLang="en-US" dirty="0" err="1">
                <a:latin typeface="Courier" charset="0"/>
                <a:ea typeface="Courier" charset="0"/>
                <a:cs typeface="Courier" charset="0"/>
              </a:rPr>
              <a:t>teqc.log</a:t>
            </a:r>
            <a:endParaRPr lang="en-GB" altLang="en-US" sz="1400" dirty="0">
              <a:latin typeface="Courier" charset="0"/>
              <a:ea typeface="Courier" charset="0"/>
              <a:cs typeface="Courier" charset="0"/>
            </a:endParaRPr>
          </a:p>
          <a:p>
            <a:pPr lvl="2" eaLnBrk="1" hangingPunct="1">
              <a:lnSpc>
                <a:spcPct val="90000"/>
              </a:lnSpc>
            </a:pPr>
            <a:r>
              <a:rPr lang="en-GB" altLang="en-US" dirty="0"/>
              <a:t>9 files generated (elevation and azimuth of satellites)</a:t>
            </a:r>
            <a:endParaRPr lang="en-GB" altLang="en-US" sz="1400" dirty="0">
              <a:latin typeface="Courier New" pitchFamily="49" charset="0"/>
              <a:cs typeface="Courier New" pitchFamily="49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GB" altLang="en-US" dirty="0"/>
              <a:t>Full solution if navigation file matches observation file, e.g. site1891.02o and site1891.02n</a:t>
            </a:r>
            <a:br>
              <a:rPr lang="en-GB" altLang="en-US" sz="1600" dirty="0">
                <a:latin typeface="Courier New" pitchFamily="49" charset="0"/>
                <a:cs typeface="Courier New" pitchFamily="49" charset="0"/>
              </a:rPr>
            </a:br>
            <a:r>
              <a:rPr lang="en-GB" altLang="en-US" dirty="0" err="1">
                <a:latin typeface="Courier" charset="0"/>
                <a:ea typeface="Courier" charset="0"/>
                <a:cs typeface="Courier" charset="0"/>
              </a:rPr>
              <a:t>teqc</a:t>
            </a:r>
            <a:r>
              <a:rPr lang="en-GB" altLang="en-US" dirty="0">
                <a:latin typeface="Courier" charset="0"/>
                <a:ea typeface="Courier" charset="0"/>
                <a:cs typeface="Courier" charset="0"/>
              </a:rPr>
              <a:t> +qc site1891.02o &gt; </a:t>
            </a:r>
            <a:r>
              <a:rPr lang="en-GB" altLang="en-US" dirty="0" err="1">
                <a:latin typeface="Courier" charset="0"/>
                <a:ea typeface="Courier" charset="0"/>
                <a:cs typeface="Courier" charset="0"/>
              </a:rPr>
              <a:t>teqc.log</a:t>
            </a:r>
            <a:endParaRPr lang="en-GB" altLang="en-US" dirty="0">
              <a:latin typeface="Courier" charset="0"/>
              <a:ea typeface="Courier" charset="0"/>
              <a:cs typeface="Courier" charset="0"/>
            </a:endParaRPr>
          </a:p>
          <a:p>
            <a:pPr lvl="2" eaLnBrk="1" hangingPunct="1">
              <a:lnSpc>
                <a:spcPct val="90000"/>
              </a:lnSpc>
            </a:pPr>
            <a:endParaRPr lang="en-GB" altLang="en-US" sz="1400" dirty="0">
              <a:latin typeface="Courier New" pitchFamily="49" charset="0"/>
              <a:cs typeface="Courier New" pitchFamily="49" charset="0"/>
            </a:endParaRPr>
          </a:p>
          <a:p>
            <a:pPr lvl="1" eaLnBrk="1" hangingPunct="1">
              <a:lnSpc>
                <a:spcPct val="90000"/>
              </a:lnSpc>
            </a:pPr>
            <a:endParaRPr lang="en-GB" alt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2018/02/26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Raw data to processing input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4576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Approximate position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Accurate a priori coordinates necessary for good GNSS processing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Run </a:t>
            </a:r>
            <a:r>
              <a:rPr lang="en-US" dirty="0" err="1">
                <a:latin typeface="Courier" charset="0"/>
                <a:ea typeface="Courier" charset="0"/>
                <a:cs typeface="Courier" charset="0"/>
              </a:rPr>
              <a:t>teqc</a:t>
            </a:r>
            <a:r>
              <a:rPr lang="en-US" dirty="0"/>
              <a:t> to create RINEX observation and (broadcast) navigation files, e.g.</a:t>
            </a:r>
            <a:br>
              <a:rPr lang="en-US" dirty="0"/>
            </a:br>
            <a:r>
              <a:rPr lang="en-US" sz="1600" dirty="0" err="1">
                <a:latin typeface="Courier" charset="0"/>
                <a:ea typeface="Courier" charset="0"/>
                <a:cs typeface="Courier" charset="0"/>
              </a:rPr>
              <a:t>teqc</a:t>
            </a:r>
            <a:r>
              <a:rPr lang="en-US" sz="1600" dirty="0">
                <a:latin typeface="Courier" charset="0"/>
                <a:ea typeface="Courier" charset="0"/>
                <a:cs typeface="Courier" charset="0"/>
              </a:rPr>
              <a:t> +</a:t>
            </a:r>
            <a:r>
              <a:rPr lang="en-US" sz="1600" dirty="0" err="1">
                <a:latin typeface="Courier" charset="0"/>
                <a:ea typeface="Courier" charset="0"/>
                <a:cs typeface="Courier" charset="0"/>
              </a:rPr>
              <a:t>nav</a:t>
            </a:r>
            <a:r>
              <a:rPr lang="en-US" sz="1600" dirty="0">
                <a:latin typeface="Courier" charset="0"/>
                <a:ea typeface="Courier" charset="0"/>
                <a:cs typeface="Courier" charset="0"/>
              </a:rPr>
              <a:t> abcd3650.14n +</a:t>
            </a:r>
            <a:r>
              <a:rPr lang="en-US" sz="1600" dirty="0" err="1">
                <a:latin typeface="Courier" charset="0"/>
                <a:ea typeface="Courier" charset="0"/>
                <a:cs typeface="Courier" charset="0"/>
              </a:rPr>
              <a:t>obs</a:t>
            </a:r>
            <a:r>
              <a:rPr lang="en-US" sz="1600" dirty="0">
                <a:latin typeface="Courier" charset="0"/>
                <a:ea typeface="Courier" charset="0"/>
                <a:cs typeface="Courier" charset="0"/>
              </a:rPr>
              <a:t> abcd3650.14o -</a:t>
            </a:r>
            <a:r>
              <a:rPr lang="en-US" sz="1600" dirty="0" err="1">
                <a:latin typeface="Courier" charset="0"/>
                <a:ea typeface="Courier" charset="0"/>
                <a:cs typeface="Courier" charset="0"/>
              </a:rPr>
              <a:t>tr</a:t>
            </a:r>
            <a:r>
              <a:rPr lang="en-US" sz="1600" dirty="0">
                <a:latin typeface="Courier" charset="0"/>
                <a:ea typeface="Courier" charset="0"/>
                <a:cs typeface="Courier" charset="0"/>
              </a:rPr>
              <a:t> d 12343650.dat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Run </a:t>
            </a:r>
            <a:r>
              <a:rPr lang="en-US" dirty="0" err="1"/>
              <a:t>teqc</a:t>
            </a:r>
            <a:r>
              <a:rPr lang="en-US" dirty="0"/>
              <a:t> in qc-mode on observation file with navigation file to get </a:t>
            </a:r>
            <a:r>
              <a:rPr lang="en-US" dirty="0" err="1"/>
              <a:t>pseudorange</a:t>
            </a:r>
            <a:r>
              <a:rPr lang="en-US" dirty="0"/>
              <a:t>-derived estimate of approximate coordinate, e.g.</a:t>
            </a:r>
            <a:br>
              <a:rPr lang="en-US" dirty="0"/>
            </a:br>
            <a:r>
              <a:rPr lang="en-US" sz="1600" dirty="0" err="1">
                <a:latin typeface="Courier" charset="0"/>
                <a:ea typeface="Courier" charset="0"/>
                <a:cs typeface="Courier" charset="0"/>
              </a:rPr>
              <a:t>teqc</a:t>
            </a:r>
            <a:r>
              <a:rPr lang="en-US" sz="1600" dirty="0">
                <a:latin typeface="Courier" charset="0"/>
                <a:ea typeface="Courier" charset="0"/>
                <a:cs typeface="Courier" charset="0"/>
              </a:rPr>
              <a:t> +qc -</a:t>
            </a:r>
            <a:r>
              <a:rPr lang="en-US" sz="1600" dirty="0" err="1">
                <a:latin typeface="Courier" charset="0"/>
                <a:ea typeface="Courier" charset="0"/>
                <a:cs typeface="Courier" charset="0"/>
              </a:rPr>
              <a:t>nav</a:t>
            </a:r>
            <a:r>
              <a:rPr lang="en-US" sz="1600" dirty="0">
                <a:latin typeface="Courier" charset="0"/>
                <a:ea typeface="Courier" charset="0"/>
                <a:cs typeface="Courier" charset="0"/>
              </a:rPr>
              <a:t> abcd3650.14n abcd3650.14o</a:t>
            </a:r>
          </a:p>
          <a:p>
            <a:pPr marL="0" indent="0">
              <a:buNone/>
            </a:pPr>
            <a:r>
              <a:rPr lang="en-US" dirty="0"/>
              <a:t>May also be done using GAMIT/GLOBK’s </a:t>
            </a:r>
            <a:r>
              <a:rPr lang="en-US" dirty="0">
                <a:latin typeface="Courier" charset="0"/>
                <a:ea typeface="Courier" charset="0"/>
                <a:cs typeface="Courier" charset="0"/>
              </a:rPr>
              <a:t>sh_rx2apr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2018/02/26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Raw data to processing input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5832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Links to software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Courier" charset="0"/>
                <a:ea typeface="Courier" charset="0"/>
                <a:cs typeface="Courier" charset="0"/>
              </a:rPr>
              <a:t>runpkr00</a:t>
            </a:r>
            <a:br>
              <a:rPr lang="en-US" dirty="0"/>
            </a:br>
            <a:r>
              <a:rPr lang="en-US" sz="1700" dirty="0"/>
              <a:t>http://</a:t>
            </a:r>
            <a:r>
              <a:rPr lang="en-US" sz="1700" dirty="0" err="1"/>
              <a:t>kb.unavco.org</a:t>
            </a:r>
            <a:r>
              <a:rPr lang="en-US" sz="1700" dirty="0"/>
              <a:t>/kb/article/trimble-runpkr00-v5-40-latest-version-mac-osx-10-7-windows-xp-7-linux-solaris-744.html</a:t>
            </a:r>
          </a:p>
          <a:p>
            <a:r>
              <a:rPr lang="en-US" dirty="0"/>
              <a:t>RINEX Converter</a:t>
            </a:r>
            <a:br>
              <a:rPr lang="en-US" dirty="0"/>
            </a:br>
            <a:r>
              <a:rPr lang="en-US" sz="1700" dirty="0"/>
              <a:t>ftp://</a:t>
            </a:r>
            <a:r>
              <a:rPr lang="en-US" sz="1700" dirty="0" err="1"/>
              <a:t>ftp.ashtech.com</a:t>
            </a:r>
            <a:r>
              <a:rPr lang="en-US" sz="1700" dirty="0"/>
              <a:t>/Spectra-precision/Utility%20Software/RINEX%20Converter/</a:t>
            </a:r>
          </a:p>
          <a:p>
            <a:r>
              <a:rPr lang="en-US" dirty="0"/>
              <a:t>TEQC</a:t>
            </a:r>
            <a:br>
              <a:rPr lang="en-US" dirty="0"/>
            </a:br>
            <a:r>
              <a:rPr lang="en-US" sz="1700" dirty="0"/>
              <a:t>https://</a:t>
            </a:r>
            <a:r>
              <a:rPr lang="en-US" sz="1700" dirty="0" err="1"/>
              <a:t>www.unavco.org</a:t>
            </a:r>
            <a:r>
              <a:rPr lang="en-US" sz="1700" dirty="0"/>
              <a:t>/software/data-processing/</a:t>
            </a:r>
            <a:r>
              <a:rPr lang="en-US" sz="1700" dirty="0" err="1"/>
              <a:t>teqc</a:t>
            </a:r>
            <a:r>
              <a:rPr lang="en-US" sz="1700" dirty="0"/>
              <a:t>/</a:t>
            </a:r>
            <a:r>
              <a:rPr lang="en-US" sz="1700" dirty="0" err="1"/>
              <a:t>teqc.html</a:t>
            </a:r>
            <a:endParaRPr lang="en-US" sz="1700" dirty="0"/>
          </a:p>
          <a:p>
            <a:r>
              <a:rPr lang="en-US" dirty="0" err="1"/>
              <a:t>ConvertToRINEX</a:t>
            </a:r>
            <a:br>
              <a:rPr lang="en-US" dirty="0"/>
            </a:br>
            <a:r>
              <a:rPr lang="en-US" sz="1700" dirty="0"/>
              <a:t>http://</a:t>
            </a:r>
            <a:r>
              <a:rPr lang="en-US" sz="1700" dirty="0" err="1"/>
              <a:t>www.trimble.com</a:t>
            </a:r>
            <a:r>
              <a:rPr lang="en-US" sz="1700" dirty="0"/>
              <a:t>/</a:t>
            </a:r>
            <a:r>
              <a:rPr lang="en-US" sz="1700" dirty="0" err="1"/>
              <a:t>support_trl.aspx?Nav</a:t>
            </a:r>
            <a:r>
              <a:rPr lang="en-US" sz="1700" dirty="0"/>
              <a:t>=Collection-40773&amp;pt=Trimble RINEX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2018/02/26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Raw data to processing input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2502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Raw data formats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2018/02/26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Raw data to processing input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1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18449" y="2353622"/>
            <a:ext cx="10516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Receiver: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18449" y="3222390"/>
            <a:ext cx="1344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Raw format:</a:t>
            </a:r>
          </a:p>
        </p:txBody>
      </p:sp>
      <p:sp>
        <p:nvSpPr>
          <p:cNvPr id="11" name="Alternate Process 10"/>
          <p:cNvSpPr/>
          <p:nvPr/>
        </p:nvSpPr>
        <p:spPr>
          <a:xfrm>
            <a:off x="3852333" y="1332971"/>
            <a:ext cx="1453444" cy="557918"/>
          </a:xfrm>
          <a:prstGeom prst="flowChartAlternateProcess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GPS antenna</a:t>
            </a:r>
          </a:p>
        </p:txBody>
      </p:sp>
      <p:sp>
        <p:nvSpPr>
          <p:cNvPr id="13" name="Alternate Process 12"/>
          <p:cNvSpPr/>
          <p:nvPr/>
        </p:nvSpPr>
        <p:spPr>
          <a:xfrm>
            <a:off x="3852334" y="5782179"/>
            <a:ext cx="1453444" cy="557918"/>
          </a:xfrm>
          <a:prstGeom prst="flowChartAlternateProcess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RINEX file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18449" y="4094937"/>
            <a:ext cx="16310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Pre-processing:</a:t>
            </a:r>
          </a:p>
        </p:txBody>
      </p:sp>
      <p:cxnSp>
        <p:nvCxnSpPr>
          <p:cNvPr id="20" name="Elbow Connector 19"/>
          <p:cNvCxnSpPr>
            <a:stCxn id="11" idx="2"/>
            <a:endCxn id="35" idx="0"/>
          </p:cNvCxnSpPr>
          <p:nvPr/>
        </p:nvCxnSpPr>
        <p:spPr>
          <a:xfrm rot="5400000">
            <a:off x="3441603" y="1159837"/>
            <a:ext cx="406401" cy="1868505"/>
          </a:xfrm>
          <a:prstGeom prst="bentConnector3">
            <a:avLst/>
          </a:prstGeom>
          <a:ln w="12700" cmpd="sng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Elbow Connector 21"/>
          <p:cNvCxnSpPr>
            <a:stCxn id="11" idx="2"/>
            <a:endCxn id="37" idx="0"/>
          </p:cNvCxnSpPr>
          <p:nvPr/>
        </p:nvCxnSpPr>
        <p:spPr>
          <a:xfrm rot="5400000">
            <a:off x="4273383" y="1991617"/>
            <a:ext cx="406401" cy="204944"/>
          </a:xfrm>
          <a:prstGeom prst="bentConnector3">
            <a:avLst/>
          </a:prstGeom>
          <a:ln w="12700" cmpd="sng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Elbow Connector 24"/>
          <p:cNvCxnSpPr>
            <a:stCxn id="11" idx="2"/>
            <a:endCxn id="38" idx="0"/>
          </p:cNvCxnSpPr>
          <p:nvPr/>
        </p:nvCxnSpPr>
        <p:spPr>
          <a:xfrm rot="16200000" flipH="1">
            <a:off x="5147684" y="1322260"/>
            <a:ext cx="403578" cy="1540836"/>
          </a:xfrm>
          <a:prstGeom prst="bentConnector3">
            <a:avLst>
              <a:gd name="adj1" fmla="val 50000"/>
            </a:avLst>
          </a:prstGeom>
          <a:ln w="12700" cmpd="sng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Elbow Connector 27"/>
          <p:cNvCxnSpPr>
            <a:stCxn id="11" idx="2"/>
            <a:endCxn id="39" idx="0"/>
          </p:cNvCxnSpPr>
          <p:nvPr/>
        </p:nvCxnSpPr>
        <p:spPr>
          <a:xfrm rot="16200000" flipH="1">
            <a:off x="5985885" y="484059"/>
            <a:ext cx="403578" cy="3217238"/>
          </a:xfrm>
          <a:prstGeom prst="bentConnector3">
            <a:avLst>
              <a:gd name="adj1" fmla="val 50000"/>
            </a:avLst>
          </a:prstGeom>
          <a:ln w="12700" cmpd="sng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Process 34"/>
          <p:cNvSpPr/>
          <p:nvPr/>
        </p:nvSpPr>
        <p:spPr>
          <a:xfrm>
            <a:off x="2116550" y="2297290"/>
            <a:ext cx="1188000" cy="467999"/>
          </a:xfrm>
          <a:prstGeom prst="flowChart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/>
              <a:t>Ashtech</a:t>
            </a:r>
            <a:endParaRPr lang="en-US" dirty="0"/>
          </a:p>
        </p:txBody>
      </p:sp>
      <p:sp>
        <p:nvSpPr>
          <p:cNvPr id="37" name="Process 36"/>
          <p:cNvSpPr/>
          <p:nvPr/>
        </p:nvSpPr>
        <p:spPr>
          <a:xfrm>
            <a:off x="3780111" y="2297290"/>
            <a:ext cx="1188000" cy="467999"/>
          </a:xfrm>
          <a:prstGeom prst="flowChart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Leica</a:t>
            </a:r>
          </a:p>
        </p:txBody>
      </p:sp>
      <p:sp>
        <p:nvSpPr>
          <p:cNvPr id="38" name="Process 37"/>
          <p:cNvSpPr/>
          <p:nvPr/>
        </p:nvSpPr>
        <p:spPr>
          <a:xfrm>
            <a:off x="5525891" y="2294467"/>
            <a:ext cx="1188000" cy="467999"/>
          </a:xfrm>
          <a:prstGeom prst="flowChart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/>
              <a:t>Septentrio</a:t>
            </a:r>
            <a:endParaRPr lang="en-US" dirty="0"/>
          </a:p>
        </p:txBody>
      </p:sp>
      <p:sp>
        <p:nvSpPr>
          <p:cNvPr id="39" name="Process 38"/>
          <p:cNvSpPr/>
          <p:nvPr/>
        </p:nvSpPr>
        <p:spPr>
          <a:xfrm>
            <a:off x="7202293" y="2294467"/>
            <a:ext cx="1188000" cy="467999"/>
          </a:xfrm>
          <a:prstGeom prst="flowChart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Trimble</a:t>
            </a:r>
          </a:p>
        </p:txBody>
      </p:sp>
      <p:sp>
        <p:nvSpPr>
          <p:cNvPr id="40" name="Data 39"/>
          <p:cNvSpPr/>
          <p:nvPr/>
        </p:nvSpPr>
        <p:spPr>
          <a:xfrm>
            <a:off x="1648404" y="3165410"/>
            <a:ext cx="1159706" cy="468646"/>
          </a:xfrm>
          <a:prstGeom prst="flowChartInputOutpu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B-file</a:t>
            </a:r>
          </a:p>
        </p:txBody>
      </p:sp>
      <p:sp>
        <p:nvSpPr>
          <p:cNvPr id="44" name="Data 43"/>
          <p:cNvSpPr/>
          <p:nvPr/>
        </p:nvSpPr>
        <p:spPr>
          <a:xfrm>
            <a:off x="2664405" y="3165410"/>
            <a:ext cx="1159706" cy="468646"/>
          </a:xfrm>
          <a:prstGeom prst="flowChartInputOutpu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R-file</a:t>
            </a:r>
          </a:p>
        </p:txBody>
      </p:sp>
      <p:sp>
        <p:nvSpPr>
          <p:cNvPr id="45" name="Data 44"/>
          <p:cNvSpPr/>
          <p:nvPr/>
        </p:nvSpPr>
        <p:spPr>
          <a:xfrm>
            <a:off x="4687056" y="3165411"/>
            <a:ext cx="1159706" cy="468646"/>
          </a:xfrm>
          <a:prstGeom prst="flowChartInputOutpu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.R00</a:t>
            </a:r>
          </a:p>
        </p:txBody>
      </p:sp>
      <p:sp>
        <p:nvSpPr>
          <p:cNvPr id="48" name="Data 47"/>
          <p:cNvSpPr/>
          <p:nvPr/>
        </p:nvSpPr>
        <p:spPr>
          <a:xfrm>
            <a:off x="7714002" y="3165411"/>
            <a:ext cx="1159706" cy="468646"/>
          </a:xfrm>
          <a:prstGeom prst="flowChartInputOutpu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.T02</a:t>
            </a:r>
          </a:p>
        </p:txBody>
      </p:sp>
      <p:sp>
        <p:nvSpPr>
          <p:cNvPr id="49" name="Data 48"/>
          <p:cNvSpPr/>
          <p:nvPr/>
        </p:nvSpPr>
        <p:spPr>
          <a:xfrm>
            <a:off x="6707784" y="3165411"/>
            <a:ext cx="1159706" cy="468646"/>
          </a:xfrm>
          <a:prstGeom prst="flowChartInputOutpu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.T01</a:t>
            </a:r>
          </a:p>
        </p:txBody>
      </p:sp>
      <p:sp>
        <p:nvSpPr>
          <p:cNvPr id="50" name="Data 49"/>
          <p:cNvSpPr/>
          <p:nvPr/>
        </p:nvSpPr>
        <p:spPr>
          <a:xfrm>
            <a:off x="5698934" y="3165411"/>
            <a:ext cx="1159706" cy="468646"/>
          </a:xfrm>
          <a:prstGeom prst="flowChartInputOutpu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.T00</a:t>
            </a:r>
          </a:p>
        </p:txBody>
      </p:sp>
      <p:cxnSp>
        <p:nvCxnSpPr>
          <p:cNvPr id="52" name="Elbow Connector 51"/>
          <p:cNvCxnSpPr>
            <a:stCxn id="39" idx="2"/>
            <a:endCxn id="45" idx="0"/>
          </p:cNvCxnSpPr>
          <p:nvPr/>
        </p:nvCxnSpPr>
        <p:spPr>
          <a:xfrm rot="5400000">
            <a:off x="6388115" y="1757232"/>
            <a:ext cx="402945" cy="2413413"/>
          </a:xfrm>
          <a:prstGeom prst="bentConnector3">
            <a:avLst>
              <a:gd name="adj1" fmla="val 50000"/>
            </a:avLst>
          </a:prstGeom>
          <a:ln w="12700" cmpd="sng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" name="Elbow Connector 53"/>
          <p:cNvCxnSpPr>
            <a:stCxn id="39" idx="2"/>
            <a:endCxn id="50" idx="0"/>
          </p:cNvCxnSpPr>
          <p:nvPr/>
        </p:nvCxnSpPr>
        <p:spPr>
          <a:xfrm rot="5400000">
            <a:off x="6894054" y="2263171"/>
            <a:ext cx="402945" cy="1401535"/>
          </a:xfrm>
          <a:prstGeom prst="bentConnector3">
            <a:avLst>
              <a:gd name="adj1" fmla="val 50000"/>
            </a:avLst>
          </a:prstGeom>
          <a:ln w="12700" cmpd="sng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7" name="Elbow Connector 56"/>
          <p:cNvCxnSpPr>
            <a:stCxn id="39" idx="2"/>
            <a:endCxn id="49" idx="0"/>
          </p:cNvCxnSpPr>
          <p:nvPr/>
        </p:nvCxnSpPr>
        <p:spPr>
          <a:xfrm rot="5400000">
            <a:off x="7398479" y="2767596"/>
            <a:ext cx="402945" cy="392685"/>
          </a:xfrm>
          <a:prstGeom prst="bentConnector3">
            <a:avLst>
              <a:gd name="adj1" fmla="val 50000"/>
            </a:avLst>
          </a:prstGeom>
          <a:ln w="12700" cmpd="sng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0" name="Elbow Connector 59"/>
          <p:cNvCxnSpPr>
            <a:stCxn id="39" idx="2"/>
            <a:endCxn id="48" idx="0"/>
          </p:cNvCxnSpPr>
          <p:nvPr/>
        </p:nvCxnSpPr>
        <p:spPr>
          <a:xfrm rot="16200000" flipH="1">
            <a:off x="7901587" y="2657171"/>
            <a:ext cx="402945" cy="613533"/>
          </a:xfrm>
          <a:prstGeom prst="bentConnector3">
            <a:avLst>
              <a:gd name="adj1" fmla="val 50000"/>
            </a:avLst>
          </a:prstGeom>
          <a:ln w="12700" cmpd="sng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>
            <a:off x="218449" y="4967649"/>
            <a:ext cx="1296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Translation:</a:t>
            </a:r>
          </a:p>
        </p:txBody>
      </p:sp>
      <p:sp>
        <p:nvSpPr>
          <p:cNvPr id="77" name="Process 76"/>
          <p:cNvSpPr/>
          <p:nvPr/>
        </p:nvSpPr>
        <p:spPr>
          <a:xfrm>
            <a:off x="6379235" y="4038603"/>
            <a:ext cx="1300178" cy="467999"/>
          </a:xfrm>
          <a:prstGeom prst="flowChart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Courier"/>
                <a:cs typeface="Courier"/>
              </a:rPr>
              <a:t>runpkr00</a:t>
            </a:r>
          </a:p>
        </p:txBody>
      </p:sp>
      <p:cxnSp>
        <p:nvCxnSpPr>
          <p:cNvPr id="79" name="Elbow Connector 78"/>
          <p:cNvCxnSpPr>
            <a:stCxn id="50" idx="3"/>
            <a:endCxn id="77" idx="0"/>
          </p:cNvCxnSpPr>
          <p:nvPr/>
        </p:nvCxnSpPr>
        <p:spPr>
          <a:xfrm rot="16200000" flipH="1">
            <a:off x="6393797" y="3403076"/>
            <a:ext cx="404546" cy="866508"/>
          </a:xfrm>
          <a:prstGeom prst="bentConnector3">
            <a:avLst>
              <a:gd name="adj1" fmla="val 30132"/>
            </a:avLst>
          </a:prstGeom>
          <a:ln w="12700" cmpd="sng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1" name="Elbow Connector 80"/>
          <p:cNvCxnSpPr>
            <a:stCxn id="49" idx="3"/>
            <a:endCxn id="77" idx="0"/>
          </p:cNvCxnSpPr>
          <p:nvPr/>
        </p:nvCxnSpPr>
        <p:spPr>
          <a:xfrm rot="5400000">
            <a:off x="6898222" y="3765159"/>
            <a:ext cx="404546" cy="142342"/>
          </a:xfrm>
          <a:prstGeom prst="bentConnector3">
            <a:avLst>
              <a:gd name="adj1" fmla="val 30580"/>
            </a:avLst>
          </a:prstGeom>
          <a:ln w="12700" cmpd="sng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4" name="Elbow Connector 83"/>
          <p:cNvCxnSpPr>
            <a:stCxn id="48" idx="3"/>
            <a:endCxn id="77" idx="0"/>
          </p:cNvCxnSpPr>
          <p:nvPr/>
        </p:nvCxnSpPr>
        <p:spPr>
          <a:xfrm rot="5400000">
            <a:off x="7401331" y="3262050"/>
            <a:ext cx="404546" cy="1148560"/>
          </a:xfrm>
          <a:prstGeom prst="bentConnector3">
            <a:avLst>
              <a:gd name="adj1" fmla="val 30132"/>
            </a:avLst>
          </a:prstGeom>
          <a:ln w="12700" cmpd="sng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4" name="Process 93"/>
          <p:cNvSpPr/>
          <p:nvPr/>
        </p:nvSpPr>
        <p:spPr>
          <a:xfrm>
            <a:off x="4121855" y="4910670"/>
            <a:ext cx="914400" cy="468646"/>
          </a:xfrm>
          <a:prstGeom prst="flowChart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cs typeface="Courier"/>
              </a:rPr>
              <a:t>TEQC</a:t>
            </a:r>
          </a:p>
        </p:txBody>
      </p:sp>
      <p:cxnSp>
        <p:nvCxnSpPr>
          <p:cNvPr id="96" name="Elbow Connector 95"/>
          <p:cNvCxnSpPr>
            <a:stCxn id="61" idx="4"/>
            <a:endCxn id="94" idx="0"/>
          </p:cNvCxnSpPr>
          <p:nvPr/>
        </p:nvCxnSpPr>
        <p:spPr>
          <a:xfrm rot="5400000">
            <a:off x="4913699" y="4172605"/>
            <a:ext cx="403421" cy="1072708"/>
          </a:xfrm>
          <a:prstGeom prst="bentConnector3">
            <a:avLst/>
          </a:prstGeom>
          <a:ln w="12700" cmpd="sng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2" name="Elbow Connector 101"/>
          <p:cNvCxnSpPr>
            <a:stCxn id="37" idx="2"/>
            <a:endCxn id="94" idx="0"/>
          </p:cNvCxnSpPr>
          <p:nvPr/>
        </p:nvCxnSpPr>
        <p:spPr>
          <a:xfrm rot="16200000" flipH="1">
            <a:off x="3403893" y="3735507"/>
            <a:ext cx="2145381" cy="204944"/>
          </a:xfrm>
          <a:prstGeom prst="bentConnector3">
            <a:avLst/>
          </a:prstGeom>
          <a:ln w="12700" cmpd="sng">
            <a:prstDash val="dash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4" name="Elbow Connector 103"/>
          <p:cNvCxnSpPr>
            <a:stCxn id="35" idx="2"/>
            <a:endCxn id="44" idx="1"/>
          </p:cNvCxnSpPr>
          <p:nvPr/>
        </p:nvCxnSpPr>
        <p:spPr>
          <a:xfrm rot="16200000" flipH="1">
            <a:off x="2777344" y="2698495"/>
            <a:ext cx="400121" cy="533708"/>
          </a:xfrm>
          <a:prstGeom prst="bentConnector3">
            <a:avLst/>
          </a:prstGeom>
          <a:ln w="12700" cmpd="sng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7" name="Elbow Connector 106"/>
          <p:cNvCxnSpPr>
            <a:stCxn id="35" idx="2"/>
            <a:endCxn id="40" idx="0"/>
          </p:cNvCxnSpPr>
          <p:nvPr/>
        </p:nvCxnSpPr>
        <p:spPr>
          <a:xfrm rot="5400000">
            <a:off x="2327329" y="2782188"/>
            <a:ext cx="400121" cy="366322"/>
          </a:xfrm>
          <a:prstGeom prst="bentConnector3">
            <a:avLst>
              <a:gd name="adj1" fmla="val 50000"/>
            </a:avLst>
          </a:prstGeom>
          <a:ln w="12700" cmpd="sng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4" name="Elbow Connector 113"/>
          <p:cNvCxnSpPr>
            <a:stCxn id="38" idx="2"/>
            <a:endCxn id="94" idx="0"/>
          </p:cNvCxnSpPr>
          <p:nvPr/>
        </p:nvCxnSpPr>
        <p:spPr>
          <a:xfrm rot="5400000">
            <a:off x="4275371" y="3066150"/>
            <a:ext cx="2148204" cy="1540836"/>
          </a:xfrm>
          <a:prstGeom prst="bentConnector3">
            <a:avLst>
              <a:gd name="adj1" fmla="val 4880"/>
            </a:avLst>
          </a:prstGeom>
          <a:ln w="12700" cmpd="sng">
            <a:prstDash val="dash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8" name="Elbow Connector 117"/>
          <p:cNvCxnSpPr>
            <a:stCxn id="44" idx="4"/>
            <a:endCxn id="94" idx="0"/>
          </p:cNvCxnSpPr>
          <p:nvPr/>
        </p:nvCxnSpPr>
        <p:spPr>
          <a:xfrm rot="16200000" flipH="1">
            <a:off x="3273349" y="3604964"/>
            <a:ext cx="1276614" cy="1334797"/>
          </a:xfrm>
          <a:prstGeom prst="bentConnector3">
            <a:avLst>
              <a:gd name="adj1" fmla="val 40052"/>
            </a:avLst>
          </a:prstGeom>
          <a:ln w="12700" cmpd="sng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1" name="Elbow Connector 120"/>
          <p:cNvCxnSpPr>
            <a:stCxn id="40" idx="4"/>
            <a:endCxn id="94" idx="0"/>
          </p:cNvCxnSpPr>
          <p:nvPr/>
        </p:nvCxnSpPr>
        <p:spPr>
          <a:xfrm rot="16200000" flipH="1">
            <a:off x="2765349" y="3096964"/>
            <a:ext cx="1276614" cy="2350798"/>
          </a:xfrm>
          <a:prstGeom prst="bentConnector3">
            <a:avLst>
              <a:gd name="adj1" fmla="val 40052"/>
            </a:avLst>
          </a:prstGeom>
          <a:ln w="12700" cmpd="sng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4" name="Process 123"/>
          <p:cNvSpPr/>
          <p:nvPr/>
        </p:nvSpPr>
        <p:spPr>
          <a:xfrm>
            <a:off x="1696950" y="4910670"/>
            <a:ext cx="1859051" cy="468646"/>
          </a:xfrm>
          <a:prstGeom prst="flowChart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cs typeface="Courier"/>
              </a:rPr>
              <a:t>RINEX Converter*</a:t>
            </a:r>
          </a:p>
        </p:txBody>
      </p:sp>
      <p:cxnSp>
        <p:nvCxnSpPr>
          <p:cNvPr id="125" name="Elbow Connector 124"/>
          <p:cNvCxnSpPr>
            <a:stCxn id="44" idx="3"/>
            <a:endCxn id="124" idx="0"/>
          </p:cNvCxnSpPr>
          <p:nvPr/>
        </p:nvCxnSpPr>
        <p:spPr>
          <a:xfrm rot="5400000">
            <a:off x="2239075" y="4021458"/>
            <a:ext cx="1276614" cy="501811"/>
          </a:xfrm>
          <a:prstGeom prst="bentConnector3">
            <a:avLst>
              <a:gd name="adj1" fmla="val 50000"/>
            </a:avLst>
          </a:prstGeom>
          <a:ln w="12700" cmpd="sng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8" name="Elbow Connector 127"/>
          <p:cNvCxnSpPr>
            <a:stCxn id="40" idx="3"/>
            <a:endCxn id="124" idx="0"/>
          </p:cNvCxnSpPr>
          <p:nvPr/>
        </p:nvCxnSpPr>
        <p:spPr>
          <a:xfrm rot="16200000" flipH="1">
            <a:off x="1731074" y="4015268"/>
            <a:ext cx="1276614" cy="514190"/>
          </a:xfrm>
          <a:prstGeom prst="bentConnector3">
            <a:avLst>
              <a:gd name="adj1" fmla="val 50000"/>
            </a:avLst>
          </a:prstGeom>
          <a:ln w="12700" cmpd="sng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4" name="Elbow Connector 133"/>
          <p:cNvCxnSpPr>
            <a:stCxn id="94" idx="2"/>
            <a:endCxn id="13" idx="0"/>
          </p:cNvCxnSpPr>
          <p:nvPr/>
        </p:nvCxnSpPr>
        <p:spPr>
          <a:xfrm rot="16200000" flipH="1">
            <a:off x="4377624" y="5580746"/>
            <a:ext cx="402863" cy="1"/>
          </a:xfrm>
          <a:prstGeom prst="bentConnector3">
            <a:avLst>
              <a:gd name="adj1" fmla="val 50000"/>
            </a:avLst>
          </a:prstGeom>
          <a:ln w="12700" cmpd="sng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7" name="Elbow Connector 136"/>
          <p:cNvCxnSpPr>
            <a:stCxn id="124" idx="2"/>
            <a:endCxn id="13" idx="0"/>
          </p:cNvCxnSpPr>
          <p:nvPr/>
        </p:nvCxnSpPr>
        <p:spPr>
          <a:xfrm rot="16200000" flipH="1">
            <a:off x="3401335" y="4604457"/>
            <a:ext cx="402863" cy="1952580"/>
          </a:xfrm>
          <a:prstGeom prst="bentConnector3">
            <a:avLst>
              <a:gd name="adj1" fmla="val 50000"/>
            </a:avLst>
          </a:prstGeom>
          <a:ln w="12700" cmpd="sng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Elbow Connector 14"/>
          <p:cNvCxnSpPr>
            <a:stCxn id="45" idx="3"/>
            <a:endCxn id="94" idx="0"/>
          </p:cNvCxnSpPr>
          <p:nvPr/>
        </p:nvCxnSpPr>
        <p:spPr>
          <a:xfrm rot="5400000">
            <a:off x="4226691" y="3986422"/>
            <a:ext cx="1276613" cy="571883"/>
          </a:xfrm>
          <a:prstGeom prst="bentConnector3">
            <a:avLst>
              <a:gd name="adj1" fmla="val 40147"/>
            </a:avLst>
          </a:prstGeom>
          <a:ln w="12700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7790747" y="2095420"/>
            <a:ext cx="896054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1808948" y="2095420"/>
            <a:ext cx="896054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Process 50"/>
          <p:cNvSpPr/>
          <p:nvPr/>
        </p:nvSpPr>
        <p:spPr>
          <a:xfrm>
            <a:off x="6908302" y="4910669"/>
            <a:ext cx="1899097" cy="468646"/>
          </a:xfrm>
          <a:prstGeom prst="flowChart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cs typeface="Courier"/>
              </a:rPr>
              <a:t>ConvertToRINEX*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7018227" y="5970765"/>
            <a:ext cx="1685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* Windows only</a:t>
            </a:r>
          </a:p>
        </p:txBody>
      </p:sp>
      <p:cxnSp>
        <p:nvCxnSpPr>
          <p:cNvPr id="68" name="Elbow Connector 67"/>
          <p:cNvCxnSpPr>
            <a:stCxn id="51" idx="2"/>
            <a:endCxn id="13" idx="0"/>
          </p:cNvCxnSpPr>
          <p:nvPr/>
        </p:nvCxnSpPr>
        <p:spPr>
          <a:xfrm rot="5400000">
            <a:off x="6017022" y="3941350"/>
            <a:ext cx="402864" cy="3278795"/>
          </a:xfrm>
          <a:prstGeom prst="bentConnector3">
            <a:avLst>
              <a:gd name="adj1" fmla="val 50000"/>
            </a:avLst>
          </a:prstGeom>
          <a:ln w="12700" cmpd="sng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1" name="Elbow Connector 70"/>
          <p:cNvCxnSpPr>
            <a:stCxn id="50" idx="4"/>
            <a:endCxn id="51" idx="0"/>
          </p:cNvCxnSpPr>
          <p:nvPr/>
        </p:nvCxnSpPr>
        <p:spPr>
          <a:xfrm rot="16200000" flipH="1">
            <a:off x="6430013" y="3482831"/>
            <a:ext cx="1276612" cy="1579064"/>
          </a:xfrm>
          <a:prstGeom prst="bentConnector3">
            <a:avLst>
              <a:gd name="adj1" fmla="val 18521"/>
            </a:avLst>
          </a:prstGeom>
          <a:ln w="12700" cmpd="sng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2" name="Elbow Connector 71"/>
          <p:cNvCxnSpPr>
            <a:stCxn id="49" idx="4"/>
            <a:endCxn id="51" idx="0"/>
          </p:cNvCxnSpPr>
          <p:nvPr/>
        </p:nvCxnSpPr>
        <p:spPr>
          <a:xfrm rot="16200000" flipH="1">
            <a:off x="6934438" y="3987256"/>
            <a:ext cx="1276612" cy="570214"/>
          </a:xfrm>
          <a:prstGeom prst="bentConnector3">
            <a:avLst>
              <a:gd name="adj1" fmla="val 18521"/>
            </a:avLst>
          </a:prstGeom>
          <a:ln w="12700" cmpd="sng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3" name="Elbow Connector 72"/>
          <p:cNvCxnSpPr>
            <a:stCxn id="48" idx="4"/>
            <a:endCxn id="51" idx="0"/>
          </p:cNvCxnSpPr>
          <p:nvPr/>
        </p:nvCxnSpPr>
        <p:spPr>
          <a:xfrm rot="5400000">
            <a:off x="7437547" y="4054361"/>
            <a:ext cx="1276612" cy="436004"/>
          </a:xfrm>
          <a:prstGeom prst="bentConnector3">
            <a:avLst>
              <a:gd name="adj1" fmla="val 18521"/>
            </a:avLst>
          </a:prstGeom>
          <a:ln w="12700" cmpd="sng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1" name="Data 60"/>
          <p:cNvSpPr/>
          <p:nvPr/>
        </p:nvSpPr>
        <p:spPr>
          <a:xfrm>
            <a:off x="5106879" y="4038603"/>
            <a:ext cx="1089768" cy="468646"/>
          </a:xfrm>
          <a:prstGeom prst="flowChartInputOutpu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.DAT</a:t>
            </a:r>
          </a:p>
        </p:txBody>
      </p:sp>
      <p:cxnSp>
        <p:nvCxnSpPr>
          <p:cNvPr id="74" name="Elbow Connector 73"/>
          <p:cNvCxnSpPr>
            <a:stCxn id="77" idx="1"/>
            <a:endCxn id="61" idx="5"/>
          </p:cNvCxnSpPr>
          <p:nvPr/>
        </p:nvCxnSpPr>
        <p:spPr>
          <a:xfrm rot="10800000" flipV="1">
            <a:off x="6087671" y="4272602"/>
            <a:ext cx="291565" cy="323"/>
          </a:xfrm>
          <a:prstGeom prst="bentConnector3">
            <a:avLst>
              <a:gd name="adj1" fmla="val 50000"/>
            </a:avLst>
          </a:prstGeom>
          <a:ln w="12700" cmpd="sng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7135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500"/>
                            </p:stCondLst>
                            <p:childTnLst>
                              <p:par>
                                <p:cTn id="10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500"/>
                            </p:stCondLst>
                            <p:childTnLst>
                              <p:par>
                                <p:cTn id="10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500"/>
                            </p:stCondLst>
                            <p:childTnLst>
                              <p:par>
                                <p:cTn id="13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500"/>
                            </p:stCondLst>
                            <p:childTnLst>
                              <p:par>
                                <p:cTn id="13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1000"/>
                            </p:stCondLst>
                            <p:childTnLst>
                              <p:par>
                                <p:cTn id="1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4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0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3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500"/>
                            </p:stCondLst>
                            <p:childTnLst>
                              <p:par>
                                <p:cTn id="16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500"/>
                            </p:stCondLst>
                            <p:childTnLst>
                              <p:par>
                                <p:cTn id="16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6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 animBg="1"/>
      <p:bldP spid="13" grpId="0" animBg="1"/>
      <p:bldP spid="14" grpId="0"/>
      <p:bldP spid="35" grpId="0" animBg="1"/>
      <p:bldP spid="37" grpId="0" animBg="1"/>
      <p:bldP spid="38" grpId="0" animBg="1"/>
      <p:bldP spid="39" grpId="0" animBg="1"/>
      <p:bldP spid="40" grpId="0" animBg="1"/>
      <p:bldP spid="44" grpId="0" animBg="1"/>
      <p:bldP spid="45" grpId="0" animBg="1"/>
      <p:bldP spid="48" grpId="0" animBg="1"/>
      <p:bldP spid="49" grpId="0" animBg="1"/>
      <p:bldP spid="50" grpId="0" animBg="1"/>
      <p:bldP spid="76" grpId="0"/>
      <p:bldP spid="77" grpId="0" animBg="1"/>
      <p:bldP spid="94" grpId="0" animBg="1"/>
      <p:bldP spid="124" grpId="0" animBg="1"/>
      <p:bldP spid="51" grpId="0" animBg="1"/>
      <p:bldP spid="32" grpId="0"/>
      <p:bldP spid="6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altLang="en-US" dirty="0"/>
              <a:t>Motivation for Receiver </a:t>
            </a:r>
            <a:r>
              <a:rPr lang="en-GB" altLang="en-US" dirty="0" err="1"/>
              <a:t>INdependent</a:t>
            </a:r>
            <a:r>
              <a:rPr lang="en-GB" altLang="en-US" dirty="0"/>
              <a:t> </a:t>
            </a:r>
            <a:r>
              <a:rPr lang="en-GB" altLang="en-US" dirty="0" err="1"/>
              <a:t>EXchange</a:t>
            </a:r>
            <a:r>
              <a:rPr lang="en-GB" altLang="en-US" dirty="0"/>
              <a:t> (RINEX) format</a:t>
            </a:r>
          </a:p>
        </p:txBody>
      </p:sp>
      <p:sp>
        <p:nvSpPr>
          <p:cNvPr id="22532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altLang="en-US" dirty="0"/>
              <a:t>All manufacturers have developed their own proprietary file formats for data storage specific to their receivers and processing software</a:t>
            </a:r>
          </a:p>
          <a:p>
            <a:pPr lvl="1"/>
            <a:r>
              <a:rPr lang="en-GB" altLang="en-US" dirty="0"/>
              <a:t>Problems occur when processing data from another manufacturer’s receiver</a:t>
            </a:r>
          </a:p>
          <a:p>
            <a:r>
              <a:rPr lang="en-GB" altLang="en-US" dirty="0"/>
              <a:t>RINEX developed by the Astronomical Institute of the University of Berne to allow easy and universal exchange of raw GPS data</a:t>
            </a:r>
          </a:p>
          <a:p>
            <a:pPr lvl="1"/>
            <a:r>
              <a:rPr lang="en-GB" altLang="en-US" dirty="0"/>
              <a:t>Principal driver was the large European GPS campaign EUREF 89 - involved more than 60 GPS receivers of 4 different manufacturers. 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2018/02/26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Raw data to processing input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978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RINEX formats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RINEX 2</a:t>
            </a:r>
          </a:p>
          <a:p>
            <a:pPr lvl="1"/>
            <a:r>
              <a:rPr lang="en-US" dirty="0"/>
              <a:t>Short file names (explained in following slides)</a:t>
            </a:r>
          </a:p>
          <a:p>
            <a:r>
              <a:rPr lang="en-US" dirty="0"/>
              <a:t>RINEX 3</a:t>
            </a:r>
          </a:p>
          <a:p>
            <a:pPr lvl="1"/>
            <a:r>
              <a:rPr lang="en-US" dirty="0"/>
              <a:t>Long file names (explained </a:t>
            </a:r>
            <a:r>
              <a:rPr lang="en-US"/>
              <a:t>in following </a:t>
            </a:r>
            <a:r>
              <a:rPr lang="en-US" dirty="0"/>
              <a:t>slides)</a:t>
            </a:r>
          </a:p>
          <a:p>
            <a:r>
              <a:rPr lang="en-US" dirty="0"/>
              <a:t>GAMIT formerly worked with the RINEX 2 format and GPS observations only</a:t>
            </a:r>
          </a:p>
          <a:p>
            <a:r>
              <a:rPr lang="en-US" dirty="0"/>
              <a:t>Support for RINEX 3 and GNSS (e.g. Galileo, </a:t>
            </a:r>
            <a:r>
              <a:rPr lang="en-US" dirty="0" err="1"/>
              <a:t>BeiDou</a:t>
            </a:r>
            <a:r>
              <a:rPr lang="en-US" dirty="0"/>
              <a:t>, etc.) observations are now available as of GAMIT/GLOBK 10.61</a:t>
            </a:r>
          </a:p>
          <a:p>
            <a:pPr lvl="1"/>
            <a:r>
              <a:rPr lang="en-US" dirty="0"/>
              <a:t>But RINEX 3 files need to be renamed, copied or linked with a RINEX 2 file name convention to be used (e.g. </a:t>
            </a:r>
            <a:r>
              <a:rPr lang="en-US" dirty="0">
                <a:latin typeface="Courier" charset="0"/>
                <a:ea typeface="Courier" charset="0"/>
                <a:cs typeface="Courier" charset="0"/>
              </a:rPr>
              <a:t>sh_rename_rinex3</a:t>
            </a:r>
            <a:r>
              <a:rPr lang="en-US" dirty="0"/>
              <a:t>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2018/02/26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Raw data to processing input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8071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RINEX 2 data format</a:t>
            </a:r>
          </a:p>
        </p:txBody>
      </p:sp>
      <p:sp>
        <p:nvSpPr>
          <p:cNvPr id="23556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altLang="en-US" dirty="0"/>
              <a:t>Includes text file formats for:</a:t>
            </a:r>
          </a:p>
          <a:p>
            <a:pPr lvl="1"/>
            <a:r>
              <a:rPr lang="en-GB" altLang="en-US" dirty="0"/>
              <a:t>observation (“o”)</a:t>
            </a:r>
          </a:p>
          <a:p>
            <a:pPr lvl="1"/>
            <a:r>
              <a:rPr lang="en-GB" altLang="en-US" dirty="0"/>
              <a:t>navigation (“n”)</a:t>
            </a:r>
          </a:p>
          <a:p>
            <a:pPr lvl="1"/>
            <a:r>
              <a:rPr lang="en-GB" altLang="en-US" dirty="0"/>
              <a:t>meteorological (“m”)</a:t>
            </a:r>
          </a:p>
          <a:p>
            <a:pPr lvl="1"/>
            <a:r>
              <a:rPr lang="en-GB" altLang="en-US" dirty="0" err="1"/>
              <a:t>ionospheric</a:t>
            </a:r>
            <a:r>
              <a:rPr lang="en-GB" altLang="en-US" dirty="0"/>
              <a:t> data (“</a:t>
            </a:r>
            <a:r>
              <a:rPr lang="en-GB" altLang="en-US" dirty="0" err="1"/>
              <a:t>i</a:t>
            </a:r>
            <a:r>
              <a:rPr lang="en-GB" altLang="en-US" dirty="0"/>
              <a:t>”)</a:t>
            </a:r>
          </a:p>
          <a:p>
            <a:r>
              <a:rPr lang="en-GB" altLang="en-US" dirty="0"/>
              <a:t>Latest definition at ftp://igs.org/pub/data/format/rinex211.txt</a:t>
            </a:r>
          </a:p>
          <a:p>
            <a:r>
              <a:rPr lang="en-GB" altLang="en-US" dirty="0"/>
              <a:t>Each file type consists of a header section and a data section</a:t>
            </a:r>
          </a:p>
          <a:p>
            <a:r>
              <a:rPr lang="en-GB" altLang="en-US" dirty="0"/>
              <a:t>Header section contains global information for the entire file and is placed at the beginning of the file.</a:t>
            </a:r>
          </a:p>
          <a:p>
            <a:pPr lvl="1"/>
            <a:r>
              <a:rPr lang="en-GB" altLang="en-US" dirty="0"/>
              <a:t>Contains header labels in columns 61–80 for each line contained in the header section</a:t>
            </a:r>
          </a:p>
          <a:p>
            <a:pPr lvl="1"/>
            <a:r>
              <a:rPr lang="en-GB" altLang="en-US" dirty="0"/>
              <a:t>These labels are mandatory and must appear exactly as per format description </a:t>
            </a:r>
          </a:p>
          <a:p>
            <a:r>
              <a:rPr lang="en-GB" altLang="en-US" dirty="0"/>
              <a:t>RINEX 2 filename convention:</a:t>
            </a:r>
          </a:p>
          <a:p>
            <a:pPr lvl="1"/>
            <a:r>
              <a:rPr lang="en-GB" altLang="en-US" dirty="0"/>
              <a:t>For site “</a:t>
            </a:r>
            <a:r>
              <a:rPr lang="en-GB" altLang="en-US" dirty="0" err="1"/>
              <a:t>ssss</a:t>
            </a:r>
            <a:r>
              <a:rPr lang="en-GB" altLang="en-US" dirty="0"/>
              <a:t>”, on ordinal date (day-of-year) “</a:t>
            </a:r>
            <a:r>
              <a:rPr lang="en-GB" altLang="en-US" dirty="0" err="1"/>
              <a:t>ddd</a:t>
            </a:r>
            <a:r>
              <a:rPr lang="en-GB" altLang="en-US" dirty="0"/>
              <a:t>”, session “t” and year “</a:t>
            </a:r>
            <a:r>
              <a:rPr lang="en-GB" altLang="en-US" dirty="0" err="1"/>
              <a:t>yy</a:t>
            </a:r>
            <a:r>
              <a:rPr lang="en-GB" altLang="en-US" dirty="0"/>
              <a:t>”:</a:t>
            </a:r>
          </a:p>
          <a:p>
            <a:pPr lvl="2"/>
            <a:r>
              <a:rPr lang="en-GB" altLang="en-US" dirty="0" err="1"/>
              <a:t>ssssdddt.yyo</a:t>
            </a:r>
            <a:r>
              <a:rPr lang="en-GB" altLang="en-US" dirty="0"/>
              <a:t> (RINEX observation file, i.e. the site’s phase and code records)</a:t>
            </a:r>
          </a:p>
          <a:p>
            <a:pPr lvl="2"/>
            <a:r>
              <a:rPr lang="en-GB" altLang="en-US" dirty="0" err="1"/>
              <a:t>ssssdddt.yyn</a:t>
            </a:r>
            <a:r>
              <a:rPr lang="en-GB" altLang="en-US" dirty="0"/>
              <a:t> (RINEX navigation file, i.e. the broadcast ephemeris)</a:t>
            </a:r>
          </a:p>
          <a:p>
            <a:pPr lvl="1"/>
            <a:r>
              <a:rPr lang="en-GB" altLang="en-US" dirty="0"/>
              <a:t>e.g., hers1270.03o is observation data for </a:t>
            </a:r>
            <a:r>
              <a:rPr lang="en-GB" altLang="en-US" dirty="0" err="1"/>
              <a:t>Herstmonceux</a:t>
            </a:r>
            <a:r>
              <a:rPr lang="en-GB" altLang="en-US" dirty="0"/>
              <a:t>, day 127, session 0, year 2003</a:t>
            </a:r>
          </a:p>
          <a:p>
            <a:r>
              <a:rPr lang="en-GB" altLang="en-US" dirty="0"/>
              <a:t>All dates and times in GPST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2018/02/26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Raw data to processing input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4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2563029" y="2040488"/>
            <a:ext cx="32111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}</a:t>
            </a:r>
            <a:r>
              <a:rPr lang="en-US" dirty="0"/>
              <a:t> most important for most users</a:t>
            </a:r>
          </a:p>
        </p:txBody>
      </p:sp>
    </p:spTree>
    <p:extLst>
      <p:ext uri="{BB962C8B-B14F-4D97-AF65-F5344CB8AC3E}">
        <p14:creationId xmlns:p14="http://schemas.microsoft.com/office/powerpoint/2010/main" val="1889039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6" grpId="0" build="p"/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en-GB" sz="3600" dirty="0"/>
              <a:t>An example of RINEX 2 observation data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2018/02/26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Raw data to processing input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5</a:t>
            </a:fld>
            <a:endParaRPr lang="en-US"/>
          </a:p>
        </p:txBody>
      </p:sp>
      <p:sp>
        <p:nvSpPr>
          <p:cNvPr id="24581" name="Text Box 8"/>
          <p:cNvSpPr txBox="1">
            <a:spLocks noChangeArrowheads="1"/>
          </p:cNvSpPr>
          <p:nvPr/>
        </p:nvSpPr>
        <p:spPr bwMode="auto">
          <a:xfrm>
            <a:off x="979664" y="1366837"/>
            <a:ext cx="7199313" cy="5170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     2              OBSERVATION DATA    G (GPS)             RINEX VERSION / TYPE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CCRINEXO V2.3.1 LH  NERC SLRF UK        08-MAY-03 00:05     PGM / RUN BY / DATE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CONCATENATED OBSERVATION FILES                              COMMENT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ASRINEXO V2.9.10LH  NERC SLRF UK        07-MAY-03 01:03     COMMENT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                                                            COMMENT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BIT 2 OF LLI (+4) FLAGS DATA COLLECTED UNDER "AS" CONDITION COMMENT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HERS                                                        MARKER NAME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13212M007                                                   MARKER NUMBER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SLR HERSTMONCEUX    NERC UK                                 OBSERVER / AGENCY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LP03373             ASHTECH Z-XII3      CD00                REC # / TYPE / VERS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CR16688             ASH700936E                              ANT # / TYPE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  4033462.3686    23668.4540  4924295.3147                  APPROX POSITION XYZ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        0.0096        0.0000        0.0000                  ANTENNA: DELTA H/E/N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     1     1                                                WAVELENGTH FACT L1/2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     7    C1    L1    L2    P1    P2    S1    S2            # / TYPES OF OBSERV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    30                                                      INTERVAL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  2003     5     7     0     1    0.000000                  TIME OF FIRST OBS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                                                            END OF HEADER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 03  5  7  0  1  0.0000000  1  9 14 05 26 07 09 23 28 29 18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  24932856.904    -1781095.387 7  -1105164.20444  24932855.004    24932862.7814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       201.000         130.000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  22107202.735   -16063454.741 8 -12490326.44046  22107202.172    22107208.2924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       233.000         186.000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  22363532.304   -13299541.376 8 -10336679.45446  22363532.099    22363538.2454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       231.000         184.000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  22661645.377   -12116901.554 8  -9422108.07946  22661644.520    22661651.0584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       230.000         182.000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  20117144.686   -22534891.328 9 -17538374.49548  20117144.311    20117149.7184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       247.000         219.000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          :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1820335" y="3700385"/>
            <a:ext cx="310443" cy="889000"/>
            <a:chOff x="1820335" y="3541889"/>
            <a:chExt cx="310443" cy="889000"/>
          </a:xfrm>
        </p:grpSpPr>
        <p:sp>
          <p:nvSpPr>
            <p:cNvPr id="2" name="Oval 1"/>
            <p:cNvSpPr/>
            <p:nvPr/>
          </p:nvSpPr>
          <p:spPr>
            <a:xfrm>
              <a:off x="1848556" y="3541889"/>
              <a:ext cx="282222" cy="268111"/>
            </a:xfrm>
            <a:prstGeom prst="ellipse">
              <a:avLst/>
            </a:prstGeom>
            <a:noFill/>
            <a:ln w="12700" cmpd="sng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" name="Straight Arrow Connector 3"/>
            <p:cNvCxnSpPr/>
            <p:nvPr/>
          </p:nvCxnSpPr>
          <p:spPr>
            <a:xfrm flipH="1">
              <a:off x="1820335" y="3810000"/>
              <a:ext cx="141110" cy="620889"/>
            </a:xfrm>
            <a:prstGeom prst="straightConnector1">
              <a:avLst/>
            </a:prstGeom>
            <a:ln w="12700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/>
          <p:cNvGrpSpPr/>
          <p:nvPr/>
        </p:nvGrpSpPr>
        <p:grpSpPr>
          <a:xfrm>
            <a:off x="2350912" y="3700385"/>
            <a:ext cx="648758" cy="901192"/>
            <a:chOff x="2350912" y="3541889"/>
            <a:chExt cx="648758" cy="901192"/>
          </a:xfrm>
        </p:grpSpPr>
        <p:sp>
          <p:nvSpPr>
            <p:cNvPr id="5" name="Oval 4"/>
            <p:cNvSpPr/>
            <p:nvPr/>
          </p:nvSpPr>
          <p:spPr>
            <a:xfrm>
              <a:off x="2350912" y="3541889"/>
              <a:ext cx="282222" cy="268111"/>
            </a:xfrm>
            <a:prstGeom prst="ellipse">
              <a:avLst/>
            </a:prstGeom>
            <a:noFill/>
            <a:ln w="12700" cmpd="sng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>
              <a:off x="2563582" y="3797039"/>
              <a:ext cx="436088" cy="646042"/>
            </a:xfrm>
            <a:prstGeom prst="straightConnector1">
              <a:avLst/>
            </a:prstGeom>
            <a:ln w="12700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0"/>
          <p:cNvGrpSpPr/>
          <p:nvPr/>
        </p:nvGrpSpPr>
        <p:grpSpPr>
          <a:xfrm>
            <a:off x="2847622" y="3700385"/>
            <a:ext cx="1334234" cy="901192"/>
            <a:chOff x="2847622" y="3541889"/>
            <a:chExt cx="1334234" cy="901192"/>
          </a:xfrm>
        </p:grpSpPr>
        <p:sp>
          <p:nvSpPr>
            <p:cNvPr id="6" name="Oval 5"/>
            <p:cNvSpPr/>
            <p:nvPr/>
          </p:nvSpPr>
          <p:spPr>
            <a:xfrm>
              <a:off x="2847622" y="3541889"/>
              <a:ext cx="282222" cy="268111"/>
            </a:xfrm>
            <a:prstGeom prst="ellipse">
              <a:avLst/>
            </a:prstGeom>
            <a:noFill/>
            <a:ln w="12700" cmpd="sng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>
              <a:off x="3101623" y="3768817"/>
              <a:ext cx="1080233" cy="674264"/>
            </a:xfrm>
            <a:prstGeom prst="straightConnector1">
              <a:avLst/>
            </a:prstGeom>
            <a:ln w="12700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Group 21"/>
          <p:cNvGrpSpPr/>
          <p:nvPr/>
        </p:nvGrpSpPr>
        <p:grpSpPr>
          <a:xfrm>
            <a:off x="3355622" y="3700385"/>
            <a:ext cx="2020711" cy="874889"/>
            <a:chOff x="3355622" y="3541889"/>
            <a:chExt cx="2020711" cy="874889"/>
          </a:xfrm>
        </p:grpSpPr>
        <p:sp>
          <p:nvSpPr>
            <p:cNvPr id="7" name="Oval 6"/>
            <p:cNvSpPr/>
            <p:nvPr/>
          </p:nvSpPr>
          <p:spPr>
            <a:xfrm>
              <a:off x="3355622" y="3541889"/>
              <a:ext cx="282222" cy="268111"/>
            </a:xfrm>
            <a:prstGeom prst="ellipse">
              <a:avLst/>
            </a:prstGeom>
            <a:noFill/>
            <a:ln w="12700" cmpd="sng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" name="Straight Arrow Connector 16"/>
            <p:cNvCxnSpPr/>
            <p:nvPr/>
          </p:nvCxnSpPr>
          <p:spPr>
            <a:xfrm>
              <a:off x="3623733" y="3742514"/>
              <a:ext cx="1752600" cy="674264"/>
            </a:xfrm>
            <a:prstGeom prst="straightConnector1">
              <a:avLst/>
            </a:prstGeom>
            <a:ln w="12700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Box 15"/>
          <p:cNvSpPr txBox="1"/>
          <p:nvPr/>
        </p:nvSpPr>
        <p:spPr>
          <a:xfrm>
            <a:off x="499533" y="4545133"/>
            <a:ext cx="612000" cy="1954381"/>
          </a:xfrm>
          <a:prstGeom prst="rect">
            <a:avLst/>
          </a:prstGeom>
          <a:noFill/>
          <a:ln w="12700" cmpd="sng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en-US" sz="1100" dirty="0">
                <a:solidFill>
                  <a:srgbClr val="0070C0"/>
                </a:solidFill>
                <a:latin typeface="Courier"/>
                <a:cs typeface="Courier"/>
              </a:rPr>
              <a:t>PRN14</a:t>
            </a:r>
            <a:br>
              <a:rPr lang="en-US" sz="1100" dirty="0">
                <a:solidFill>
                  <a:srgbClr val="0070C0"/>
                </a:solidFill>
                <a:latin typeface="Courier"/>
                <a:cs typeface="Courier"/>
              </a:rPr>
            </a:br>
            <a:endParaRPr lang="en-US" sz="1100" dirty="0">
              <a:solidFill>
                <a:srgbClr val="0070C0"/>
              </a:solidFill>
              <a:latin typeface="Courier"/>
              <a:cs typeface="Courier"/>
            </a:endParaRPr>
          </a:p>
          <a:p>
            <a:pPr algn="r"/>
            <a:r>
              <a:rPr lang="en-US" sz="1100" dirty="0">
                <a:solidFill>
                  <a:srgbClr val="0070C0"/>
                </a:solidFill>
                <a:latin typeface="Courier"/>
                <a:cs typeface="Courier"/>
              </a:rPr>
              <a:t>PRN05</a:t>
            </a:r>
            <a:br>
              <a:rPr lang="en-US" sz="1100" dirty="0">
                <a:solidFill>
                  <a:srgbClr val="0070C0"/>
                </a:solidFill>
                <a:latin typeface="Courier"/>
                <a:cs typeface="Courier"/>
              </a:rPr>
            </a:br>
            <a:endParaRPr lang="en-US" sz="1100" dirty="0">
              <a:solidFill>
                <a:srgbClr val="0070C0"/>
              </a:solidFill>
              <a:latin typeface="Courier"/>
              <a:cs typeface="Courier"/>
            </a:endParaRPr>
          </a:p>
          <a:p>
            <a:pPr algn="r"/>
            <a:r>
              <a:rPr lang="en-US" sz="1100" dirty="0">
                <a:solidFill>
                  <a:srgbClr val="0070C0"/>
                </a:solidFill>
                <a:latin typeface="Courier"/>
                <a:cs typeface="Courier"/>
              </a:rPr>
              <a:t>PRN26</a:t>
            </a:r>
            <a:br>
              <a:rPr lang="en-US" sz="1100" dirty="0">
                <a:solidFill>
                  <a:srgbClr val="0070C0"/>
                </a:solidFill>
                <a:latin typeface="Courier"/>
                <a:cs typeface="Courier"/>
              </a:rPr>
            </a:br>
            <a:endParaRPr lang="en-US" sz="1100" dirty="0">
              <a:solidFill>
                <a:srgbClr val="0070C0"/>
              </a:solidFill>
              <a:latin typeface="Courier"/>
              <a:cs typeface="Courier"/>
            </a:endParaRPr>
          </a:p>
          <a:p>
            <a:pPr algn="r"/>
            <a:r>
              <a:rPr lang="en-US" sz="1100" dirty="0">
                <a:solidFill>
                  <a:srgbClr val="0070C0"/>
                </a:solidFill>
                <a:latin typeface="Courier"/>
                <a:cs typeface="Courier"/>
              </a:rPr>
              <a:t>PRN07</a:t>
            </a:r>
            <a:br>
              <a:rPr lang="en-US" sz="1100" dirty="0">
                <a:solidFill>
                  <a:srgbClr val="0070C0"/>
                </a:solidFill>
                <a:latin typeface="Courier"/>
                <a:cs typeface="Courier"/>
              </a:rPr>
            </a:br>
            <a:endParaRPr lang="en-US" sz="1100" dirty="0">
              <a:solidFill>
                <a:srgbClr val="0070C0"/>
              </a:solidFill>
              <a:latin typeface="Courier"/>
              <a:cs typeface="Courier"/>
            </a:endParaRPr>
          </a:p>
          <a:p>
            <a:pPr algn="ctr"/>
            <a:r>
              <a:rPr lang="en-US" sz="1100" dirty="0">
                <a:solidFill>
                  <a:srgbClr val="0070C0"/>
                </a:solidFill>
                <a:latin typeface="Courier"/>
                <a:cs typeface="Courier"/>
              </a:rPr>
              <a:t>PRN09</a:t>
            </a:r>
            <a:br>
              <a:rPr lang="en-US" sz="1100" dirty="0">
                <a:solidFill>
                  <a:srgbClr val="0070C0"/>
                </a:solidFill>
                <a:latin typeface="Courier"/>
                <a:cs typeface="Courier"/>
              </a:rPr>
            </a:br>
            <a:br>
              <a:rPr lang="en-US" sz="1100" dirty="0">
                <a:solidFill>
                  <a:srgbClr val="0070C0"/>
                </a:solidFill>
                <a:latin typeface="Courier"/>
                <a:cs typeface="Courier"/>
              </a:rPr>
            </a:br>
            <a:r>
              <a:rPr lang="en-US" sz="1100" dirty="0">
                <a:solidFill>
                  <a:srgbClr val="0070C0"/>
                </a:solidFill>
                <a:latin typeface="Courier"/>
                <a:cs typeface="Courier"/>
              </a:rPr>
              <a:t>:</a:t>
            </a:r>
          </a:p>
        </p:txBody>
      </p:sp>
      <p:sp>
        <p:nvSpPr>
          <p:cNvPr id="18" name="Rectangle 17"/>
          <p:cNvSpPr/>
          <p:nvPr/>
        </p:nvSpPr>
        <p:spPr>
          <a:xfrm>
            <a:off x="3803565" y="4420052"/>
            <a:ext cx="2262717" cy="181525"/>
          </a:xfrm>
          <a:prstGeom prst="rect">
            <a:avLst/>
          </a:prstGeom>
          <a:noFill/>
          <a:ln w="12700" cmpd="sng">
            <a:solidFill>
              <a:srgbClr val="0070C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70C0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063940" y="3742719"/>
            <a:ext cx="1693333" cy="179999"/>
          </a:xfrm>
          <a:prstGeom prst="rect">
            <a:avLst/>
          </a:prstGeom>
          <a:noFill/>
          <a:ln w="1270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071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  <p:bldP spid="2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RINEX 3 data format</a:t>
            </a:r>
          </a:p>
        </p:txBody>
      </p:sp>
      <p:sp>
        <p:nvSpPr>
          <p:cNvPr id="23556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altLang="en-US" sz="1800" dirty="0"/>
              <a:t>Must be able to accommodate increased number and complexity of observations from multi-GNSS observations (GPS, GLONASS, Galileo, </a:t>
            </a:r>
            <a:r>
              <a:rPr lang="en-GB" altLang="en-US" sz="1800" dirty="0" err="1"/>
              <a:t>BeiDou</a:t>
            </a:r>
            <a:r>
              <a:rPr lang="en-GB" altLang="en-US" sz="1800" dirty="0"/>
              <a:t>, etc.)</a:t>
            </a:r>
          </a:p>
          <a:p>
            <a:r>
              <a:rPr lang="en-GB" altLang="en-US" sz="1800" dirty="0"/>
              <a:t>Latest definition at ftp://igs.org/pub/data/format/rinex303.pdf</a:t>
            </a:r>
          </a:p>
          <a:p>
            <a:r>
              <a:rPr lang="en-GB" altLang="en-US" sz="1800" dirty="0"/>
              <a:t>Each file type consists of a header section and a data section</a:t>
            </a:r>
          </a:p>
          <a:p>
            <a:r>
              <a:rPr lang="en-GB" altLang="en-US" sz="1800" dirty="0"/>
              <a:t>Header section contains global information for the entire file and is placed at the beginning of the file.</a:t>
            </a:r>
          </a:p>
          <a:p>
            <a:pPr lvl="1"/>
            <a:r>
              <a:rPr lang="en-GB" altLang="en-US" sz="1600" dirty="0"/>
              <a:t>Contains header labels in columns 61–80 for each line contained in the header section</a:t>
            </a:r>
          </a:p>
          <a:p>
            <a:pPr lvl="1"/>
            <a:r>
              <a:rPr lang="en-GB" altLang="en-US" sz="1600" dirty="0"/>
              <a:t>These labels are mandatory and must appear exactly as per format description </a:t>
            </a:r>
          </a:p>
          <a:p>
            <a:r>
              <a:rPr lang="en-GB" altLang="en-US" sz="1800" dirty="0"/>
              <a:t>RINEX 3 filename convention is longer and more complicated than for RINEX 2, e.g.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altLang="en-US" sz="1800" dirty="0"/>
              <a:t>TG0100USA_R_20153650000_01D_30S_GO.crx.gz</a:t>
            </a:r>
            <a:endParaRPr lang="en-GB" altLang="en-US" sz="14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2018/02/26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Raw data to processing input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6</a:t>
            </a:fld>
            <a:endParaRPr lang="en-US"/>
          </a:p>
        </p:txBody>
      </p:sp>
      <p:cxnSp>
        <p:nvCxnSpPr>
          <p:cNvPr id="7" name="Straight Arrow Connector 6"/>
          <p:cNvCxnSpPr>
            <a:stCxn id="12" idx="0"/>
          </p:cNvCxnSpPr>
          <p:nvPr/>
        </p:nvCxnSpPr>
        <p:spPr>
          <a:xfrm flipV="1">
            <a:off x="1203742" y="5008773"/>
            <a:ext cx="1105201" cy="847550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52199" y="5856323"/>
            <a:ext cx="19030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4-character site ID</a:t>
            </a:r>
            <a:br>
              <a:rPr lang="en-US" dirty="0"/>
            </a:br>
            <a:r>
              <a:rPr lang="en-US" dirty="0"/>
              <a:t>(same as RINEX 2)</a:t>
            </a:r>
          </a:p>
        </p:txBody>
      </p:sp>
      <p:cxnSp>
        <p:nvCxnSpPr>
          <p:cNvPr id="15" name="Straight Arrow Connector 14"/>
          <p:cNvCxnSpPr>
            <a:stCxn id="18" idx="0"/>
          </p:cNvCxnSpPr>
          <p:nvPr/>
        </p:nvCxnSpPr>
        <p:spPr>
          <a:xfrm flipV="1">
            <a:off x="2563895" y="5008773"/>
            <a:ext cx="184902" cy="261937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739165" y="5270710"/>
            <a:ext cx="16494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Monument and</a:t>
            </a:r>
            <a:br>
              <a:rPr lang="en-US" dirty="0"/>
            </a:br>
            <a:r>
              <a:rPr lang="en-US" dirty="0"/>
              <a:t>receiver indices</a:t>
            </a:r>
          </a:p>
        </p:txBody>
      </p:sp>
      <p:cxnSp>
        <p:nvCxnSpPr>
          <p:cNvPr id="22" name="Straight Arrow Connector 21"/>
          <p:cNvCxnSpPr>
            <a:stCxn id="24" idx="0"/>
          </p:cNvCxnSpPr>
          <p:nvPr/>
        </p:nvCxnSpPr>
        <p:spPr>
          <a:xfrm flipH="1" flipV="1">
            <a:off x="3213249" y="5008773"/>
            <a:ext cx="241342" cy="999950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561727" y="6008723"/>
            <a:ext cx="1785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ISO country code</a:t>
            </a:r>
          </a:p>
        </p:txBody>
      </p:sp>
      <p:cxnSp>
        <p:nvCxnSpPr>
          <p:cNvPr id="26" name="Straight Arrow Connector 25"/>
          <p:cNvCxnSpPr/>
          <p:nvPr/>
        </p:nvCxnSpPr>
        <p:spPr>
          <a:xfrm flipH="1" flipV="1">
            <a:off x="3517901" y="5010150"/>
            <a:ext cx="72758" cy="316965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3366908" y="5279520"/>
            <a:ext cx="14296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Data source</a:t>
            </a:r>
            <a:br>
              <a:rPr lang="en-US" dirty="0"/>
            </a:br>
            <a:r>
              <a:rPr lang="en-US" dirty="0"/>
              <a:t>(R = receiver)</a:t>
            </a:r>
          </a:p>
        </p:txBody>
      </p:sp>
      <p:cxnSp>
        <p:nvCxnSpPr>
          <p:cNvPr id="36" name="Straight Arrow Connector 35"/>
          <p:cNvCxnSpPr/>
          <p:nvPr/>
        </p:nvCxnSpPr>
        <p:spPr>
          <a:xfrm flipH="1" flipV="1">
            <a:off x="4347456" y="5010150"/>
            <a:ext cx="710872" cy="908835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4262331" y="5851544"/>
            <a:ext cx="18119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First epoch</a:t>
            </a:r>
            <a:br>
              <a:rPr lang="en-US" dirty="0"/>
            </a:br>
            <a:r>
              <a:rPr lang="en-US" dirty="0"/>
              <a:t>(</a:t>
            </a:r>
            <a:r>
              <a:rPr lang="en-US" dirty="0" err="1"/>
              <a:t>YYYYDDDhhmm</a:t>
            </a:r>
            <a:r>
              <a:rPr lang="en-US" dirty="0"/>
              <a:t>)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6031882" y="5856069"/>
            <a:ext cx="14255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File length</a:t>
            </a:r>
            <a:br>
              <a:rPr lang="en-US" dirty="0"/>
            </a:br>
            <a:r>
              <a:rPr lang="en-US" dirty="0"/>
              <a:t>(01D = 1 day)</a:t>
            </a:r>
          </a:p>
        </p:txBody>
      </p:sp>
      <p:cxnSp>
        <p:nvCxnSpPr>
          <p:cNvPr id="57" name="Straight Arrow Connector 56"/>
          <p:cNvCxnSpPr/>
          <p:nvPr/>
        </p:nvCxnSpPr>
        <p:spPr>
          <a:xfrm flipH="1" flipV="1">
            <a:off x="5289550" y="5010151"/>
            <a:ext cx="946150" cy="920749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6492538" y="5270710"/>
            <a:ext cx="17747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Observation</a:t>
            </a:r>
            <a:br>
              <a:rPr lang="en-US" dirty="0"/>
            </a:br>
            <a:r>
              <a:rPr lang="en-US" dirty="0"/>
              <a:t>interval and type</a:t>
            </a:r>
          </a:p>
        </p:txBody>
      </p:sp>
      <p:cxnSp>
        <p:nvCxnSpPr>
          <p:cNvPr id="65" name="Straight Arrow Connector 64"/>
          <p:cNvCxnSpPr/>
          <p:nvPr/>
        </p:nvCxnSpPr>
        <p:spPr>
          <a:xfrm flipH="1" flipV="1">
            <a:off x="5762625" y="5048749"/>
            <a:ext cx="946150" cy="456961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/>
          <p:nvPr/>
        </p:nvCxnSpPr>
        <p:spPr>
          <a:xfrm flipH="1" flipV="1">
            <a:off x="6187485" y="5008775"/>
            <a:ext cx="541184" cy="496935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>
            <a:stCxn id="18" idx="0"/>
          </p:cNvCxnSpPr>
          <p:nvPr/>
        </p:nvCxnSpPr>
        <p:spPr>
          <a:xfrm flipV="1">
            <a:off x="2563895" y="5008773"/>
            <a:ext cx="308317" cy="261937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2109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6" grpId="0" build="p"/>
      <p:bldP spid="12" grpId="0"/>
      <p:bldP spid="18" grpId="0"/>
      <p:bldP spid="24" grpId="0"/>
      <p:bldP spid="28" grpId="0"/>
      <p:bldP spid="38" grpId="0"/>
      <p:bldP spid="56" grpId="0"/>
      <p:bldP spid="6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en-GB" sz="3600" dirty="0"/>
              <a:t>An example of RINEX 3 observation data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2018/02/26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Raw data to processing input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7</a:t>
            </a:fld>
            <a:endParaRPr lang="en-US"/>
          </a:p>
        </p:txBody>
      </p:sp>
      <p:sp>
        <p:nvSpPr>
          <p:cNvPr id="24581" name="Text Box 8"/>
          <p:cNvSpPr txBox="1">
            <a:spLocks noChangeArrowheads="1"/>
          </p:cNvSpPr>
          <p:nvPr/>
        </p:nvSpPr>
        <p:spPr bwMode="auto">
          <a:xfrm>
            <a:off x="979664" y="1366837"/>
            <a:ext cx="7199313" cy="449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     3.02           OBSERVATION DATA    GPS(GPS)            RINEX VERSION / TYPE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cnvtToRINEX 2.29.0  Michael A Floyd     07-Jan-16 17:28 UTC PGM / RUN BY / DATE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----------------------------------------------------------- COMMENT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TG01                                                        MARKER NAME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GEODETIC                                                    MARKER TYPE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M.Floyd / G.Funning MIT / UC Riverside                      OBSERVER / AGENCY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5049K72210          TRIMBLE NETR9       4.62                REC # / TYPE / VERS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60222738            TRM41249.00     NONE                    ANT # / TYPE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 -2698262.9000 -4182116.4000  3976198.2000                  APPROX POSITION XYZ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       -0.0160        0.0000        0.0000                  ANTENNA: DELTA H/E/N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G   16 C1C C2W C2X C5X D1C D2W D2X D5X L1C L2W L2X L5X S1C  SYS / # / OBS TYPES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       S2W S2X S5X                                          SYS / # / OBS TYPES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  2015    12    31     0     0    0.0000000     GPS         TIME OF FIRST OBS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  2015    12    31    23    59   30.0000000     GPS         TIME OF LAST OBS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     0                                                      RCV CLOCK OFFS APPL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G L1C 0.00000                                               SYS / PHASE SHIFT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G L2X -0.25000                                              SYS / PHASE SHIFT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G L5X 0.00000                                               SYS / PHASE SHIFT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    17                                                      LEAP SECONDS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    31                                                      # OF SATELLITES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                                                            END OF HEADER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&gt; 2015 12 31 00 00  0.0000000  0  9</a:t>
            </a:r>
          </a:p>
          <a:p>
            <a:r>
              <a:rPr lang="is-IS" sz="1100" b="0" dirty="0">
                <a:latin typeface="Courier" charset="0"/>
                <a:ea typeface="Courier" charset="0"/>
                <a:cs typeface="Courier" charset="0"/>
              </a:rPr>
              <a:t>G01  23837864.086 7  23837874.082 4  23837874.383 7  23837870.934 5                                                                 125268876.649 7  97612114.300 4  97612120.067 7  93544938.844 5        42.000          24.500          41.600          31.200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1641292" y="3029825"/>
            <a:ext cx="382580" cy="2066431"/>
            <a:chOff x="1848556" y="3541889"/>
            <a:chExt cx="382580" cy="2066431"/>
          </a:xfrm>
        </p:grpSpPr>
        <p:sp>
          <p:nvSpPr>
            <p:cNvPr id="2" name="Oval 1"/>
            <p:cNvSpPr/>
            <p:nvPr/>
          </p:nvSpPr>
          <p:spPr>
            <a:xfrm>
              <a:off x="1848556" y="3541889"/>
              <a:ext cx="282222" cy="268111"/>
            </a:xfrm>
            <a:prstGeom prst="ellipse">
              <a:avLst/>
            </a:prstGeom>
            <a:noFill/>
            <a:ln w="12700" cmpd="sng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" name="Straight Arrow Connector 3"/>
            <p:cNvCxnSpPr/>
            <p:nvPr/>
          </p:nvCxnSpPr>
          <p:spPr>
            <a:xfrm>
              <a:off x="2023872" y="3810000"/>
              <a:ext cx="207264" cy="1798320"/>
            </a:xfrm>
            <a:prstGeom prst="straightConnector1">
              <a:avLst/>
            </a:prstGeom>
            <a:ln w="12700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/>
          <p:cNvGrpSpPr/>
          <p:nvPr/>
        </p:nvGrpSpPr>
        <p:grpSpPr>
          <a:xfrm>
            <a:off x="2661874" y="3036896"/>
            <a:ext cx="3278748" cy="2047168"/>
            <a:chOff x="2350912" y="3541889"/>
            <a:chExt cx="3278748" cy="2047168"/>
          </a:xfrm>
        </p:grpSpPr>
        <p:sp>
          <p:nvSpPr>
            <p:cNvPr id="5" name="Oval 4"/>
            <p:cNvSpPr/>
            <p:nvPr/>
          </p:nvSpPr>
          <p:spPr>
            <a:xfrm>
              <a:off x="2350912" y="3541889"/>
              <a:ext cx="282222" cy="268111"/>
            </a:xfrm>
            <a:prstGeom prst="ellipse">
              <a:avLst/>
            </a:prstGeom>
            <a:noFill/>
            <a:ln w="12700" cmpd="sng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>
              <a:off x="2603996" y="3746352"/>
              <a:ext cx="3025664" cy="1842705"/>
            </a:xfrm>
            <a:prstGeom prst="straightConnector1">
              <a:avLst/>
            </a:prstGeom>
            <a:ln w="12700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0"/>
          <p:cNvGrpSpPr/>
          <p:nvPr/>
        </p:nvGrpSpPr>
        <p:grpSpPr>
          <a:xfrm>
            <a:off x="1975829" y="3029825"/>
            <a:ext cx="1339654" cy="2090815"/>
            <a:chOff x="2847622" y="3541889"/>
            <a:chExt cx="1339654" cy="2090815"/>
          </a:xfrm>
        </p:grpSpPr>
        <p:sp>
          <p:nvSpPr>
            <p:cNvPr id="6" name="Oval 5"/>
            <p:cNvSpPr/>
            <p:nvPr/>
          </p:nvSpPr>
          <p:spPr>
            <a:xfrm>
              <a:off x="2847622" y="3541889"/>
              <a:ext cx="282222" cy="268111"/>
            </a:xfrm>
            <a:prstGeom prst="ellipse">
              <a:avLst/>
            </a:prstGeom>
            <a:noFill/>
            <a:ln w="12700" cmpd="sng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>
              <a:off x="3064130" y="3795120"/>
              <a:ext cx="1123146" cy="1837584"/>
            </a:xfrm>
            <a:prstGeom prst="straightConnector1">
              <a:avLst/>
            </a:prstGeom>
            <a:ln w="12700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Group 21"/>
          <p:cNvGrpSpPr/>
          <p:nvPr/>
        </p:nvGrpSpPr>
        <p:grpSpPr>
          <a:xfrm>
            <a:off x="2310366" y="3033663"/>
            <a:ext cx="2342141" cy="2074785"/>
            <a:chOff x="3355622" y="3541889"/>
            <a:chExt cx="2342141" cy="2074785"/>
          </a:xfrm>
        </p:grpSpPr>
        <p:sp>
          <p:nvSpPr>
            <p:cNvPr id="7" name="Oval 6"/>
            <p:cNvSpPr/>
            <p:nvPr/>
          </p:nvSpPr>
          <p:spPr>
            <a:xfrm>
              <a:off x="3355622" y="3541889"/>
              <a:ext cx="282222" cy="268111"/>
            </a:xfrm>
            <a:prstGeom prst="ellipse">
              <a:avLst/>
            </a:prstGeom>
            <a:noFill/>
            <a:ln w="12700" cmpd="sng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" name="Straight Arrow Connector 16"/>
            <p:cNvCxnSpPr>
              <a:stCxn id="7" idx="5"/>
            </p:cNvCxnSpPr>
            <p:nvPr/>
          </p:nvCxnSpPr>
          <p:spPr>
            <a:xfrm>
              <a:off x="3596514" y="3770736"/>
              <a:ext cx="2101249" cy="1845938"/>
            </a:xfrm>
            <a:prstGeom prst="straightConnector1">
              <a:avLst/>
            </a:prstGeom>
            <a:ln w="12700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Rectangle 22"/>
          <p:cNvSpPr/>
          <p:nvPr/>
        </p:nvSpPr>
        <p:spPr>
          <a:xfrm>
            <a:off x="6063941" y="3072159"/>
            <a:ext cx="1690172" cy="353793"/>
          </a:xfrm>
          <a:prstGeom prst="rect">
            <a:avLst/>
          </a:prstGeom>
          <a:noFill/>
          <a:ln w="1270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7545158" y="4079795"/>
            <a:ext cx="1550239" cy="111884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1"/>
                </a:solidFill>
              </a:rPr>
              <a:t>System now listed along </a:t>
            </a:r>
            <a:r>
              <a:rPr lang="en-US" sz="1600">
                <a:solidFill>
                  <a:schemeClr val="accent1"/>
                </a:solidFill>
              </a:rPr>
              <a:t>with observation types</a:t>
            </a:r>
          </a:p>
        </p:txBody>
      </p:sp>
      <p:cxnSp>
        <p:nvCxnSpPr>
          <p:cNvPr id="28" name="Straight Arrow Connector 27"/>
          <p:cNvCxnSpPr/>
          <p:nvPr/>
        </p:nvCxnSpPr>
        <p:spPr>
          <a:xfrm flipH="1" flipV="1">
            <a:off x="7572044" y="3425952"/>
            <a:ext cx="339676" cy="653694"/>
          </a:xfrm>
          <a:prstGeom prst="straightConnector1">
            <a:avLst/>
          </a:prstGeom>
          <a:ln w="12700">
            <a:solidFill>
              <a:srgbClr val="0070C0"/>
            </a:solidFill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H="1">
            <a:off x="1353312" y="4888992"/>
            <a:ext cx="6191846" cy="231648"/>
          </a:xfrm>
          <a:prstGeom prst="straightConnector1">
            <a:avLst/>
          </a:prstGeom>
          <a:ln w="12700">
            <a:solidFill>
              <a:srgbClr val="0070C0"/>
            </a:solidFill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36" name="Group 35"/>
          <p:cNvGrpSpPr/>
          <p:nvPr/>
        </p:nvGrpSpPr>
        <p:grpSpPr>
          <a:xfrm>
            <a:off x="4326719" y="3036896"/>
            <a:ext cx="2720257" cy="2251631"/>
            <a:chOff x="2350912" y="3541889"/>
            <a:chExt cx="2720257" cy="2251631"/>
          </a:xfrm>
        </p:grpSpPr>
        <p:sp>
          <p:nvSpPr>
            <p:cNvPr id="37" name="Oval 36"/>
            <p:cNvSpPr/>
            <p:nvPr/>
          </p:nvSpPr>
          <p:spPr>
            <a:xfrm>
              <a:off x="2350912" y="3541889"/>
              <a:ext cx="282222" cy="268111"/>
            </a:xfrm>
            <a:prstGeom prst="ellipse">
              <a:avLst/>
            </a:prstGeom>
            <a:noFill/>
            <a:ln w="12700" cmpd="sng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8" name="Straight Arrow Connector 37"/>
            <p:cNvCxnSpPr>
              <a:stCxn id="37" idx="5"/>
            </p:cNvCxnSpPr>
            <p:nvPr/>
          </p:nvCxnSpPr>
          <p:spPr>
            <a:xfrm>
              <a:off x="2591804" y="3770736"/>
              <a:ext cx="2479365" cy="2022784"/>
            </a:xfrm>
            <a:prstGeom prst="straightConnector1">
              <a:avLst/>
            </a:prstGeom>
            <a:ln w="12700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Rectangle 40"/>
          <p:cNvSpPr/>
          <p:nvPr/>
        </p:nvSpPr>
        <p:spPr>
          <a:xfrm>
            <a:off x="1004048" y="5071872"/>
            <a:ext cx="349264" cy="204463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/>
          <p:cNvSpPr txBox="1"/>
          <p:nvPr/>
        </p:nvSpPr>
        <p:spPr>
          <a:xfrm>
            <a:off x="724539" y="6047581"/>
            <a:ext cx="76861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Observation codes more complicated than RINEX 2 (see Tables 4–10 of current RINEX 3(.03) document)</a:t>
            </a:r>
          </a:p>
        </p:txBody>
      </p:sp>
      <p:grpSp>
        <p:nvGrpSpPr>
          <p:cNvPr id="46" name="Group 45"/>
          <p:cNvGrpSpPr/>
          <p:nvPr/>
        </p:nvGrpSpPr>
        <p:grpSpPr>
          <a:xfrm>
            <a:off x="1863479" y="3030800"/>
            <a:ext cx="3092934" cy="2429666"/>
            <a:chOff x="-276920" y="3383393"/>
            <a:chExt cx="3092934" cy="2429666"/>
          </a:xfrm>
        </p:grpSpPr>
        <p:sp>
          <p:nvSpPr>
            <p:cNvPr id="47" name="Oval 46"/>
            <p:cNvSpPr/>
            <p:nvPr/>
          </p:nvSpPr>
          <p:spPr>
            <a:xfrm>
              <a:off x="2533792" y="3383393"/>
              <a:ext cx="282222" cy="268111"/>
            </a:xfrm>
            <a:prstGeom prst="ellipse">
              <a:avLst/>
            </a:prstGeom>
            <a:noFill/>
            <a:ln w="12700" cmpd="sng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8" name="Straight Arrow Connector 47"/>
            <p:cNvCxnSpPr/>
            <p:nvPr/>
          </p:nvCxnSpPr>
          <p:spPr>
            <a:xfrm flipH="1">
              <a:off x="-276920" y="3612240"/>
              <a:ext cx="2839850" cy="2200819"/>
            </a:xfrm>
            <a:prstGeom prst="straightConnector1">
              <a:avLst/>
            </a:prstGeom>
            <a:ln w="12700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Group 50"/>
          <p:cNvGrpSpPr/>
          <p:nvPr/>
        </p:nvGrpSpPr>
        <p:grpSpPr>
          <a:xfrm>
            <a:off x="3288192" y="3036896"/>
            <a:ext cx="2003501" cy="2416500"/>
            <a:chOff x="812513" y="3383393"/>
            <a:chExt cx="2003501" cy="2416500"/>
          </a:xfrm>
        </p:grpSpPr>
        <p:sp>
          <p:nvSpPr>
            <p:cNvPr id="52" name="Oval 51"/>
            <p:cNvSpPr/>
            <p:nvPr/>
          </p:nvSpPr>
          <p:spPr>
            <a:xfrm>
              <a:off x="2533792" y="3383393"/>
              <a:ext cx="282222" cy="268111"/>
            </a:xfrm>
            <a:prstGeom prst="ellipse">
              <a:avLst/>
            </a:prstGeom>
            <a:noFill/>
            <a:ln w="12700" cmpd="sng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3" name="Straight Arrow Connector 52"/>
            <p:cNvCxnSpPr/>
            <p:nvPr/>
          </p:nvCxnSpPr>
          <p:spPr>
            <a:xfrm flipH="1">
              <a:off x="812513" y="3612240"/>
              <a:ext cx="1774801" cy="2187653"/>
            </a:xfrm>
            <a:prstGeom prst="straightConnector1">
              <a:avLst/>
            </a:prstGeom>
            <a:ln w="12700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4" name="TextBox 53"/>
          <p:cNvSpPr txBox="1"/>
          <p:nvPr/>
        </p:nvSpPr>
        <p:spPr>
          <a:xfrm>
            <a:off x="4617985" y="2767584"/>
            <a:ext cx="3754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L2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4908368" y="2760514"/>
            <a:ext cx="4844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>
                <a:solidFill>
                  <a:srgbClr val="FF0000"/>
                </a:solidFill>
              </a:rPr>
              <a:t>L2C</a:t>
            </a:r>
            <a:endParaRPr lang="en-US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7326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6" grpId="0" animBg="1"/>
      <p:bldP spid="41" grpId="0" animBg="1"/>
      <p:bldP spid="54" grpId="0"/>
      <p:bldP spid="5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dirty="0"/>
              <a:t>Compressing/Uncompressing RINEX</a:t>
            </a:r>
          </a:p>
        </p:txBody>
      </p:sp>
      <p:sp>
        <p:nvSpPr>
          <p:cNvPr id="12292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altLang="en-US" dirty="0"/>
              <a:t>File compression</a:t>
            </a:r>
          </a:p>
          <a:p>
            <a:pPr lvl="1"/>
            <a:r>
              <a:rPr lang="en-GB" altLang="en-US" dirty="0"/>
              <a:t>“*.zip” files</a:t>
            </a:r>
          </a:p>
          <a:p>
            <a:pPr lvl="2"/>
            <a:r>
              <a:rPr lang="en-GB" altLang="en-US" dirty="0"/>
              <a:t>Unzip using “</a:t>
            </a:r>
            <a:r>
              <a:rPr lang="en-GB" altLang="en-US" dirty="0">
                <a:latin typeface="Courier" charset="0"/>
                <a:ea typeface="Courier" charset="0"/>
                <a:cs typeface="Courier" charset="0"/>
              </a:rPr>
              <a:t>unzip</a:t>
            </a:r>
            <a:r>
              <a:rPr lang="en-GB" altLang="en-US" dirty="0"/>
              <a:t>”, “</a:t>
            </a:r>
            <a:r>
              <a:rPr lang="en-GB" altLang="en-US" dirty="0" err="1">
                <a:latin typeface="Courier" charset="0"/>
                <a:ea typeface="Courier" charset="0"/>
                <a:cs typeface="Courier" charset="0"/>
              </a:rPr>
              <a:t>pkzip</a:t>
            </a:r>
            <a:r>
              <a:rPr lang="en-GB" altLang="en-US" dirty="0"/>
              <a:t>” or “WinZip”</a:t>
            </a:r>
          </a:p>
          <a:p>
            <a:pPr lvl="2"/>
            <a:r>
              <a:rPr lang="en-GB" altLang="en-US" dirty="0"/>
              <a:t>See http://www.pkware.com/ or http://www.winzip.com/, or </a:t>
            </a:r>
            <a:r>
              <a:rPr lang="en-US" dirty="0"/>
              <a:t>http://www.7-zip.org/</a:t>
            </a:r>
            <a:endParaRPr lang="en-GB" altLang="en-US" dirty="0"/>
          </a:p>
          <a:p>
            <a:pPr lvl="1"/>
            <a:r>
              <a:rPr lang="en-GB" altLang="en-US" dirty="0"/>
              <a:t>“*.??</a:t>
            </a:r>
            <a:r>
              <a:rPr lang="en-GB" altLang="en-US" dirty="0" err="1"/>
              <a:t>o.Z</a:t>
            </a:r>
            <a:r>
              <a:rPr lang="en-GB" altLang="en-US" dirty="0"/>
              <a:t>” (RINEX 2) and “*.</a:t>
            </a:r>
            <a:r>
              <a:rPr lang="en-GB" altLang="en-US" dirty="0" err="1"/>
              <a:t>rnx.gz</a:t>
            </a:r>
            <a:r>
              <a:rPr lang="en-GB" altLang="en-US" dirty="0"/>
              <a:t>” (RINEX 3) files (UNIX </a:t>
            </a:r>
            <a:r>
              <a:rPr lang="en-GB" altLang="en-US" dirty="0">
                <a:latin typeface="Courier"/>
                <a:cs typeface="Courier"/>
              </a:rPr>
              <a:t>compress</a:t>
            </a:r>
            <a:r>
              <a:rPr lang="en-GB" altLang="en-US" dirty="0"/>
              <a:t> or </a:t>
            </a:r>
            <a:r>
              <a:rPr lang="en-GB" altLang="en-US" dirty="0" err="1">
                <a:latin typeface="Courier"/>
                <a:cs typeface="Courier"/>
              </a:rPr>
              <a:t>gzip</a:t>
            </a:r>
            <a:r>
              <a:rPr lang="en-GB" altLang="en-US" dirty="0"/>
              <a:t>)</a:t>
            </a:r>
          </a:p>
          <a:p>
            <a:pPr lvl="2"/>
            <a:r>
              <a:rPr lang="en-GB" altLang="en-US" dirty="0"/>
              <a:t>e.g., hers1270.03o.Z, </a:t>
            </a:r>
            <a:r>
              <a:rPr lang="en-US" altLang="en-US" dirty="0"/>
              <a:t>TG0100USA_R_20153650000_01D_30S_GO.rnx.gz</a:t>
            </a:r>
            <a:endParaRPr lang="en-GB" altLang="en-US" dirty="0"/>
          </a:p>
          <a:p>
            <a:pPr lvl="2"/>
            <a:r>
              <a:rPr lang="en-GB" altLang="en-US" dirty="0" err="1"/>
              <a:t>Uncompress</a:t>
            </a:r>
            <a:r>
              <a:rPr lang="en-GB" altLang="en-US" dirty="0"/>
              <a:t> using “</a:t>
            </a:r>
            <a:r>
              <a:rPr lang="en-GB" altLang="en-US" dirty="0" err="1">
                <a:latin typeface="Courier"/>
                <a:cs typeface="Courier"/>
              </a:rPr>
              <a:t>uncompress</a:t>
            </a:r>
            <a:r>
              <a:rPr lang="en-GB" altLang="en-US" dirty="0"/>
              <a:t>”, “</a:t>
            </a:r>
            <a:r>
              <a:rPr lang="en-GB" altLang="en-US" dirty="0" err="1">
                <a:latin typeface="Courier"/>
                <a:cs typeface="Courier"/>
              </a:rPr>
              <a:t>gunzip</a:t>
            </a:r>
            <a:r>
              <a:rPr lang="en-GB" altLang="en-US" dirty="0"/>
              <a:t>”, “7zip”, “WinZip” or similar</a:t>
            </a:r>
          </a:p>
          <a:p>
            <a:pPr lvl="1"/>
            <a:r>
              <a:rPr lang="en-GB" altLang="en-US" dirty="0"/>
              <a:t>“*.??</a:t>
            </a:r>
            <a:r>
              <a:rPr lang="en-GB" altLang="en-US" dirty="0" err="1"/>
              <a:t>d.Z</a:t>
            </a:r>
            <a:r>
              <a:rPr lang="en-GB" altLang="en-US" dirty="0"/>
              <a:t>” (RINEX 2) and “*.</a:t>
            </a:r>
            <a:r>
              <a:rPr lang="en-GB" altLang="en-US" dirty="0" err="1"/>
              <a:t>crx.gz</a:t>
            </a:r>
            <a:r>
              <a:rPr lang="en-GB" altLang="en-US" dirty="0"/>
              <a:t>” (RINEX 3) files (</a:t>
            </a:r>
            <a:r>
              <a:rPr lang="en-GB" altLang="en-US" dirty="0" err="1"/>
              <a:t>Hatanaka</a:t>
            </a:r>
            <a:r>
              <a:rPr lang="en-GB" altLang="en-US" dirty="0"/>
              <a:t> compression)</a:t>
            </a:r>
          </a:p>
          <a:p>
            <a:pPr lvl="2"/>
            <a:r>
              <a:rPr lang="en-GB" altLang="en-US" dirty="0"/>
              <a:t>e.g., hers1270.03d.Z, </a:t>
            </a:r>
            <a:r>
              <a:rPr lang="en-US" altLang="en-US" dirty="0"/>
              <a:t>TG0100USA_R_20153650000_01D_30S_GO.crx.gz</a:t>
            </a:r>
            <a:endParaRPr lang="en-GB" altLang="en-US" dirty="0"/>
          </a:p>
          <a:p>
            <a:pPr lvl="2"/>
            <a:r>
              <a:rPr lang="en-GB" altLang="en-US" dirty="0"/>
              <a:t>Need to </a:t>
            </a:r>
            <a:r>
              <a:rPr lang="en-GB" altLang="en-US" dirty="0" err="1"/>
              <a:t>uncompress</a:t>
            </a:r>
            <a:r>
              <a:rPr lang="en-GB" altLang="en-US" dirty="0"/>
              <a:t> as above to get *.??d and *.</a:t>
            </a:r>
            <a:r>
              <a:rPr lang="en-GB" altLang="en-US" dirty="0" err="1"/>
              <a:t>crx</a:t>
            </a:r>
            <a:r>
              <a:rPr lang="en-GB" altLang="en-US" dirty="0"/>
              <a:t> files</a:t>
            </a:r>
          </a:p>
          <a:p>
            <a:pPr lvl="2"/>
            <a:r>
              <a:rPr lang="en-GB" altLang="en-US" dirty="0"/>
              <a:t>Then need to “</a:t>
            </a:r>
            <a:r>
              <a:rPr lang="en-GB" altLang="en-US" dirty="0" err="1"/>
              <a:t>unHatanaka</a:t>
            </a:r>
            <a:r>
              <a:rPr lang="en-GB" altLang="en-US" dirty="0"/>
              <a:t>” using </a:t>
            </a:r>
            <a:r>
              <a:rPr lang="en-GB" altLang="en-US" dirty="0">
                <a:latin typeface="Courier"/>
                <a:cs typeface="Courier"/>
              </a:rPr>
              <a:t>CRX2RNX</a:t>
            </a:r>
            <a:r>
              <a:rPr lang="en-GB" altLang="en-US" dirty="0"/>
              <a:t> from http://terras.gsi.go.jp/ja/crx2rnx.html</a:t>
            </a:r>
          </a:p>
          <a:p>
            <a:pPr lvl="1"/>
            <a:r>
              <a:rPr lang="en-GB" altLang="en-US" dirty="0"/>
              <a:t>Leica Geo Office </a:t>
            </a:r>
            <a:r>
              <a:rPr lang="en-GB" altLang="en-US" dirty="0" err="1"/>
              <a:t>uncompresses</a:t>
            </a:r>
            <a:r>
              <a:rPr lang="en-GB" altLang="en-US" dirty="0"/>
              <a:t> files automatically when using “Internet Download” tool</a:t>
            </a:r>
          </a:p>
          <a:p>
            <a:pPr lvl="2"/>
            <a:r>
              <a:rPr lang="en-GB" altLang="en-US" dirty="0"/>
              <a:t>For manual import you need to </a:t>
            </a:r>
            <a:r>
              <a:rPr lang="en-GB" altLang="en-US" dirty="0" err="1"/>
              <a:t>uncompress</a:t>
            </a:r>
            <a:r>
              <a:rPr lang="en-GB" altLang="en-US" dirty="0"/>
              <a:t> the files manually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2018/02/26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Raw data to processing input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832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 build="p" bldLvl="2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2715</TotalTime>
  <Words>1456</Words>
  <Application>Microsoft Macintosh PowerPoint</Application>
  <PresentationFormat>On-screen Show (4:3)</PresentationFormat>
  <Paragraphs>258</Paragraphs>
  <Slides>15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Calibri</vt:lpstr>
      <vt:lpstr>Calibri Light</vt:lpstr>
      <vt:lpstr>Courier</vt:lpstr>
      <vt:lpstr>Courier New</vt:lpstr>
      <vt:lpstr>Office Theme</vt:lpstr>
      <vt:lpstr>GNSS data from receiver to processing input</vt:lpstr>
      <vt:lpstr>Raw data formats</vt:lpstr>
      <vt:lpstr>Motivation for Receiver INdependent EXchange (RINEX) format</vt:lpstr>
      <vt:lpstr>RINEX formats</vt:lpstr>
      <vt:lpstr>RINEX 2 data format</vt:lpstr>
      <vt:lpstr>An example of RINEX 2 observation data</vt:lpstr>
      <vt:lpstr>RINEX 3 data format</vt:lpstr>
      <vt:lpstr>An example of RINEX 3 observation data</vt:lpstr>
      <vt:lpstr>Compressing/Uncompressing RINEX</vt:lpstr>
      <vt:lpstr>runpkr00 (Trimble raw to dat)</vt:lpstr>
      <vt:lpstr>Pre-processing data</vt:lpstr>
      <vt:lpstr>Using teqc</vt:lpstr>
      <vt:lpstr>Using teqc</vt:lpstr>
      <vt:lpstr>Approximate position</vt:lpstr>
      <vt:lpstr>Links to software</vt:lpstr>
    </vt:vector>
  </TitlesOfParts>
  <Manager/>
  <Company>MIT</Company>
  <LinksUpToDate>false</LinksUpToDate>
  <SharedDoc>false</SharedDoc>
  <HyperlinkBase/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GNSS data from receiver to processing input</dc:title>
  <dc:subject/>
  <dc:creator>M. Floyd</dc:creator>
  <cp:keywords/>
  <dc:description/>
  <cp:lastModifiedBy>Michael Floyd</cp:lastModifiedBy>
  <cp:revision>134</cp:revision>
  <cp:lastPrinted>2017-11-11T19:30:38Z</cp:lastPrinted>
  <dcterms:created xsi:type="dcterms:W3CDTF">2014-11-13T20:18:27Z</dcterms:created>
  <dcterms:modified xsi:type="dcterms:W3CDTF">2018-02-02T22:19:48Z</dcterms:modified>
  <cp:category/>
</cp:coreProperties>
</file>