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72" r:id="rId9"/>
    <p:sldId id="261" r:id="rId10"/>
    <p:sldId id="268" r:id="rId11"/>
    <p:sldId id="262" r:id="rId12"/>
    <p:sldId id="267" r:id="rId13"/>
    <p:sldId id="263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9"/>
    <p:restoredTop sz="93990"/>
  </p:normalViewPr>
  <p:slideViewPr>
    <p:cSldViewPr snapToGrid="0" snapToObjects="1">
      <p:cViewPr varScale="1">
        <p:scale>
          <a:sx n="101" d="100"/>
          <a:sy n="101" d="100"/>
        </p:scale>
        <p:origin x="1680" y="184"/>
      </p:cViewPr>
      <p:guideLst>
        <p:guide orient="horz" pos="17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Phase (“L”) records in cycles.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(“C”/“P”) records in m. </a:t>
            </a:r>
            <a:r>
              <a:rPr lang="en-US" altLang="en-US" dirty="0"/>
              <a:t>Data records may wrap onto secondary lines, so beware when reading</a:t>
            </a:r>
            <a:r>
              <a:rPr lang="en-US" altLang="en-US" baseline="0" dirty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/>
              <a:t>O.obs</a:t>
            </a:r>
            <a:r>
              <a:rPr lang="en-US" altLang="en-US" baseline="0" dirty="0"/>
              <a:t> C2…” </a:t>
            </a:r>
            <a:r>
              <a:rPr lang="en-US" altLang="en-US" baseline="0" dirty="0" err="1"/>
              <a:t>teqc</a:t>
            </a:r>
            <a:r>
              <a:rPr lang="en-US" altLang="en-US" baseline="0" dirty="0"/>
              <a:t> options).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Phase (“L”) records in cycles.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(“C”/“P”) records in m. </a:t>
            </a:r>
            <a:r>
              <a:rPr lang="en-US" altLang="en-US" dirty="0"/>
              <a:t>Data records may wrap onto secondary lines, so beware when reading</a:t>
            </a:r>
            <a:r>
              <a:rPr lang="en-US" altLang="en-US" baseline="0" dirty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observations becoming more common. L2C and, ultimately, L1C may also be acquired, and RINEX 3 resolves the issue to having multiple signals on the same frequency by introducing more complex observation codes.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50898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GNSS data from receiver</a:t>
            </a:r>
            <a:br>
              <a:rPr lang="en-US" dirty="0"/>
            </a:br>
            <a:r>
              <a:rPr lang="en-US" dirty="0"/>
              <a:t>to processing input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8C27DB7F-18F0-5140-B73A-91917BC97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83038"/>
            <a:ext cx="6858000" cy="1655762"/>
          </a:xfrm>
        </p:spPr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A5A5A5"/>
                </a:solidFill>
              </a:rPr>
              <a:t>M. A. Floyd</a:t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GAMIT/GLOBK and </a:t>
            </a:r>
            <a:r>
              <a:rPr lang="en-US" dirty="0">
                <a:solidFill>
                  <a:srgbClr val="A5A5A5"/>
                </a:solidFill>
                <a:latin typeface="Courier" charset="0"/>
                <a:ea typeface="Courier" charset="0"/>
                <a:cs typeface="Courier" charset="0"/>
              </a:rPr>
              <a:t>track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GNS Science, Lower Hutt, New Zealand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26 February–2 March 2018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http://</a:t>
            </a:r>
            <a:r>
              <a:rPr lang="en-US" dirty="0" err="1">
                <a:solidFill>
                  <a:srgbClr val="A5A5A5"/>
                </a:solidFill>
              </a:rPr>
              <a:t>geoweb.mit.edu</a:t>
            </a:r>
            <a:r>
              <a:rPr lang="en-US" dirty="0">
                <a:solidFill>
                  <a:srgbClr val="A5A5A5"/>
                </a:solidFill>
              </a:rPr>
              <a:t>/~</a:t>
            </a:r>
            <a:r>
              <a:rPr lang="en-US" dirty="0" err="1">
                <a:solidFill>
                  <a:srgbClr val="A5A5A5"/>
                </a:solidFill>
              </a:rPr>
              <a:t>floyd</a:t>
            </a:r>
            <a:r>
              <a:rPr lang="en-US" dirty="0">
                <a:solidFill>
                  <a:srgbClr val="A5A5A5"/>
                </a:solidFill>
              </a:rPr>
              <a:t>/courses/gg/201802_GNS/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ANU)</a:t>
            </a:r>
            <a:endParaRPr lang="en-US" sz="2000" dirty="0">
              <a:solidFill>
                <a:srgbClr val="A5A5A5"/>
              </a:solidFill>
            </a:endParaRPr>
          </a:p>
        </p:txBody>
      </p:sp>
      <p:pic>
        <p:nvPicPr>
          <p:cNvPr id="17" name="Picture 16" descr="https://pbs.twimg.com/profile_images/709146762791882753/CtLZRSY7_400x400.jpg">
            <a:extLst>
              <a:ext uri="{FF2B5EF4-FFF2-40B4-BE49-F238E27FC236}">
                <a16:creationId xmlns:a16="http://schemas.microsoft.com/office/drawing/2014/main" id="{AB2375A5-D64A-F64E-B16C-2AE5F7413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272" y="333289"/>
            <a:ext cx="1078992" cy="10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828169C-5E94-DC45-B783-E03183BC55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584" y="587785"/>
            <a:ext cx="1080000" cy="5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runpkr00</a:t>
            </a:r>
            <a:r>
              <a:rPr lang="en-US" dirty="0"/>
              <a:t> (Trimble raw to </a:t>
            </a:r>
            <a:r>
              <a:rPr lang="en-US" dirty="0" err="1"/>
              <a:t>dat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Proprietary software from Trimble</a:t>
            </a:r>
          </a:p>
          <a:p>
            <a:r>
              <a:rPr lang="en-US" dirty="0"/>
              <a:t>Maintained by UNAVCO nowadays</a:t>
            </a:r>
          </a:p>
          <a:p>
            <a:pPr lvl="1"/>
            <a:r>
              <a:rPr lang="en-US" dirty="0"/>
              <a:t>http://facility.unavco.org/kb/questions/744/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/>
              <a:t>Converts raw data from Trimble receiver to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/>
              <a:t>-compatible input “</a:t>
            </a:r>
            <a:r>
              <a:rPr lang="en-US" dirty="0" err="1"/>
              <a:t>dat</a:t>
            </a:r>
            <a:r>
              <a:rPr lang="en-US" dirty="0"/>
              <a:t>”-file, e.g.</a:t>
            </a:r>
            <a:br>
              <a:rPr lang="en-US" dirty="0"/>
            </a:br>
            <a:r>
              <a:rPr lang="en-US" dirty="0">
                <a:latin typeface="Courier"/>
                <a:cs typeface="Courier"/>
              </a:rPr>
              <a:t>runpkr00 -g -</a:t>
            </a:r>
            <a:r>
              <a:rPr lang="en-US" dirty="0" err="1">
                <a:latin typeface="Courier"/>
                <a:cs typeface="Courier"/>
              </a:rPr>
              <a:t>adeimv</a:t>
            </a:r>
            <a:r>
              <a:rPr lang="en-US" dirty="0">
                <a:latin typeface="Courier"/>
                <a:cs typeface="Courier"/>
              </a:rPr>
              <a:t> &lt;raw file&gt; [</a:t>
            </a:r>
            <a:r>
              <a:rPr lang="en-US" dirty="0" err="1">
                <a:latin typeface="Courier"/>
                <a:cs typeface="Courier"/>
              </a:rPr>
              <a:t>dat</a:t>
            </a:r>
            <a:r>
              <a:rPr lang="en-US" dirty="0">
                <a:latin typeface="Courier"/>
                <a:cs typeface="Courier"/>
              </a:rPr>
              <a:t>-file root]</a:t>
            </a:r>
            <a:endParaRPr lang="en-US" dirty="0"/>
          </a:p>
          <a:p>
            <a:r>
              <a:rPr lang="en-US" dirty="0"/>
              <a:t>Always use “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-g</a:t>
            </a:r>
            <a:r>
              <a:rPr lang="en-US" dirty="0"/>
              <a:t>” option and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/>
              <a:t>Some level of data quality control may be performed prior to any data processing</a:t>
            </a:r>
          </a:p>
          <a:p>
            <a:pPr eaLnBrk="1" hangingPunct="1"/>
            <a:r>
              <a:rPr lang="en-GB" altLang="en-US" sz="2400" dirty="0"/>
              <a:t>Utilities are available to perform simple but valuable tests</a:t>
            </a:r>
          </a:p>
          <a:p>
            <a:pPr lvl="1" eaLnBrk="1" hangingPunct="1"/>
            <a:r>
              <a:rPr lang="en-GB" altLang="en-US" sz="2000" dirty="0"/>
              <a:t>The most common example is TEQC (pronounced “</a:t>
            </a:r>
            <a:r>
              <a:rPr lang="en-GB" altLang="en-US" sz="2000" dirty="0" err="1"/>
              <a:t>tek</a:t>
            </a:r>
            <a:r>
              <a:rPr lang="en-GB" altLang="en-US" sz="2000" dirty="0"/>
              <a:t>”)</a:t>
            </a:r>
          </a:p>
          <a:p>
            <a:pPr lvl="2" eaLnBrk="1" hangingPunct="1"/>
            <a:r>
              <a:rPr lang="en-GB" altLang="en-US" sz="1800" b="1" dirty="0"/>
              <a:t>T</a:t>
            </a:r>
            <a:r>
              <a:rPr lang="en-GB" altLang="en-US" sz="1800" dirty="0"/>
              <a:t>ranslate, </a:t>
            </a:r>
            <a:r>
              <a:rPr lang="en-GB" altLang="en-US" sz="1800" b="1" dirty="0"/>
              <a:t>E</a:t>
            </a:r>
            <a:r>
              <a:rPr lang="en-GB" altLang="en-US" sz="1800" dirty="0"/>
              <a:t>dit, </a:t>
            </a:r>
            <a:r>
              <a:rPr lang="en-GB" altLang="en-US" sz="1800" b="1" dirty="0"/>
              <a:t>Q</a:t>
            </a:r>
            <a:r>
              <a:rPr lang="en-GB" altLang="en-US" sz="1800" dirty="0"/>
              <a:t>uality </a:t>
            </a:r>
            <a:r>
              <a:rPr lang="en-GB" altLang="en-US" sz="1800" b="1" dirty="0"/>
              <a:t>C</a:t>
            </a:r>
            <a:r>
              <a:rPr lang="en-GB" altLang="en-US" sz="1800" dirty="0"/>
              <a:t>heck</a:t>
            </a:r>
          </a:p>
          <a:p>
            <a:pPr lvl="2" eaLnBrk="1" hangingPunct="1"/>
            <a:r>
              <a:rPr lang="en-GB" altLang="en-US" sz="1800" dirty="0"/>
              <a:t>Translates common  binary formats to RINEX format</a:t>
            </a:r>
          </a:p>
          <a:p>
            <a:pPr lvl="2" eaLnBrk="1" hangingPunct="1"/>
            <a:r>
              <a:rPr lang="en-GB" altLang="en-US" sz="1800" dirty="0"/>
              <a:t>Header editing, windowing, splicing of RINEX data</a:t>
            </a:r>
          </a:p>
          <a:p>
            <a:pPr lvl="2" eaLnBrk="1" hangingPunct="1"/>
            <a:r>
              <a:rPr lang="en-GB" altLang="en-US" sz="1800" dirty="0"/>
              <a:t>Quality check in “</a:t>
            </a:r>
            <a:r>
              <a:rPr lang="en-GB" altLang="en-US" sz="1800" dirty="0" err="1"/>
              <a:t>lite</a:t>
            </a:r>
            <a:r>
              <a:rPr lang="en-GB" altLang="en-US" sz="1800" dirty="0"/>
              <a:t>” mode (no navigation file) or “full” mode (navigation file available)</a:t>
            </a:r>
          </a:p>
          <a:p>
            <a:pPr lvl="2" eaLnBrk="1" hangingPunct="1"/>
            <a:r>
              <a:rPr lang="en-GB" altLang="en-US" sz="1800" dirty="0"/>
              <a:t>Download for free from http://www.unavco.org/facility/software/teqc/teqc.html#executables </a:t>
            </a:r>
          </a:p>
          <a:p>
            <a:pPr lvl="1" eaLnBrk="1" hangingPunct="1">
              <a:buFontTx/>
              <a:buNone/>
            </a:pPr>
            <a:endParaRPr lang="en-GB" altLang="en-US" sz="1600" dirty="0"/>
          </a:p>
          <a:p>
            <a:pPr lvl="1" eaLnBrk="1" hangingPunct="1">
              <a:buFontTx/>
              <a:buNone/>
            </a:pPr>
            <a:endParaRPr lang="en-GB" alt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sure to use correct raw format</a:t>
            </a:r>
            <a:br>
              <a:rPr lang="en-US" dirty="0"/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  <a:br>
              <a:rPr lang="en-US" sz="1500" dirty="0">
                <a:latin typeface="Courier"/>
                <a:cs typeface="Courier"/>
              </a:rPr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-ash d &lt;</a:t>
            </a:r>
            <a:r>
              <a:rPr lang="en-US" sz="1500" dirty="0" err="1">
                <a:latin typeface="Courier"/>
                <a:cs typeface="Courier"/>
              </a:rPr>
              <a:t>Ashtech</a:t>
            </a:r>
            <a:r>
              <a:rPr lang="en-US" sz="1500" dirty="0">
                <a:latin typeface="Courier"/>
                <a:cs typeface="Courier"/>
              </a:rPr>
              <a:t> B-file, etc.&gt;</a:t>
            </a:r>
          </a:p>
          <a:p>
            <a:r>
              <a:rPr lang="en-US" dirty="0"/>
              <a:t>Ability to control observations using “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O.obs</a:t>
            </a:r>
            <a:r>
              <a:rPr lang="en-US" dirty="0"/>
              <a:t>” option</a:t>
            </a:r>
            <a:br>
              <a:rPr lang="en-US" dirty="0"/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O.obs</a:t>
            </a:r>
            <a:r>
              <a:rPr lang="en-US" sz="1500" dirty="0">
                <a:latin typeface="Courier"/>
                <a:cs typeface="Courier"/>
              </a:rPr>
              <a:t> L1L2C1P2 -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</a:p>
          <a:p>
            <a:r>
              <a:rPr lang="en-US" dirty="0"/>
              <a:t>Ability to control header information with other “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O.xxx</a:t>
            </a:r>
            <a:r>
              <a:rPr lang="en-US" dirty="0"/>
              <a:t>” options</a:t>
            </a:r>
            <a:br>
              <a:rPr lang="en-US" dirty="0"/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O.o</a:t>
            </a:r>
            <a:r>
              <a:rPr lang="en-US" sz="1500" dirty="0">
                <a:latin typeface="Courier"/>
                <a:cs typeface="Courier"/>
              </a:rPr>
              <a:t> “M. Floyd” -</a:t>
            </a:r>
            <a:r>
              <a:rPr lang="en-US" sz="1500" dirty="0" err="1">
                <a:latin typeface="Courier"/>
                <a:cs typeface="Courier"/>
              </a:rPr>
              <a:t>O.obs</a:t>
            </a:r>
            <a:r>
              <a:rPr lang="en-US" sz="1500" dirty="0">
                <a:latin typeface="Courier"/>
                <a:cs typeface="Courier"/>
              </a:rPr>
              <a:t> L1L2C1P2 -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</a:p>
          <a:p>
            <a:r>
              <a:rPr lang="en-US" dirty="0"/>
              <a:t>May create and use a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/>
              <a:t> configuration file for consistent information</a:t>
            </a:r>
            <a:br>
              <a:rPr lang="en-US" dirty="0"/>
            </a:br>
            <a:r>
              <a:rPr lang="en-US" sz="1500" dirty="0" err="1">
                <a:latin typeface="Courier"/>
                <a:cs typeface="Courier"/>
              </a:rPr>
              <a:t>teqc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config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teqc.cfg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</a:p>
          <a:p>
            <a:r>
              <a:rPr lang="en-US" dirty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/>
              <a:t>Using </a:t>
            </a:r>
            <a:r>
              <a:rPr lang="en-GB" dirty="0" err="1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GB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Quality Control (QC)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In “</a:t>
            </a:r>
            <a:r>
              <a:rPr lang="en-GB" altLang="en-US" dirty="0" err="1"/>
              <a:t>lite</a:t>
            </a:r>
            <a:r>
              <a:rPr lang="en-GB" altLang="en-US" dirty="0"/>
              <a:t>” mode,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/>
              <a:t> doesn’t know anything about the satellite positions</a:t>
            </a:r>
            <a:br>
              <a:rPr lang="en-GB" altLang="en-US" dirty="0"/>
            </a:b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/>
              <a:t>7 files generated; use the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-plots</a:t>
            </a:r>
            <a:r>
              <a:rPr lang="en-GB" altLang="en-US" dirty="0"/>
              <a:t> option to prevent all but the summary (‘S’) file being generated</a:t>
            </a:r>
            <a:endParaRPr lang="en-GB" altLang="en-US" sz="1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In “full” mode, additional information is available based on the satellite positions</a:t>
            </a:r>
            <a:br>
              <a:rPr lang="en-GB" altLang="en-US" dirty="0"/>
            </a:b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+qc –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site1891.02n site1891.02o &gt;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sz="1400" dirty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/>
              <a:t>9 files generated (elevation and azimuth of satellites)</a:t>
            </a:r>
            <a:endParaRPr lang="en-GB" altLang="en-US" sz="1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Full solution if navigation file matches observation file, e.g. site1891.02o and site1891.02n</a:t>
            </a:r>
            <a:br>
              <a:rPr lang="en-GB" alt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endParaRPr lang="en-GB" altLang="en-US" sz="1400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Approximate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Accurate a priori coordinates necessary for good GNSS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/>
              <a:t> to create RINEX observation and (broadcast) navigation files, e.g.</a:t>
            </a:r>
            <a:br>
              <a:rPr lang="en-US" dirty="0"/>
            </a:b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+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abcd3650.14n +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obs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abcd3650.14o -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tr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d 12343650.dat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dirty="0" err="1"/>
              <a:t>teqc</a:t>
            </a:r>
            <a:r>
              <a:rPr lang="en-US" dirty="0"/>
              <a:t> in qc-mode on observation file with navigation file to get </a:t>
            </a:r>
            <a:r>
              <a:rPr lang="en-US" dirty="0" err="1"/>
              <a:t>pseudorange</a:t>
            </a:r>
            <a:r>
              <a:rPr lang="en-US" dirty="0"/>
              <a:t>-derived estimate of approximate coordinate, e.g.</a:t>
            </a:r>
            <a:br>
              <a:rPr lang="en-US" dirty="0"/>
            </a:b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+qc -</a:t>
            </a:r>
            <a:r>
              <a:rPr lang="en-US" sz="1600" dirty="0" err="1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 abcd3650.14n abcd3650.14o</a:t>
            </a:r>
          </a:p>
          <a:p>
            <a:pPr marL="0" indent="0">
              <a:buNone/>
            </a:pPr>
            <a:r>
              <a:rPr lang="en-US" dirty="0"/>
              <a:t>May also be done using GAMIT/GLOBK’s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sh_rx2apr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Links to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runpkr00</a:t>
            </a:r>
            <a:br>
              <a:rPr lang="en-US" dirty="0"/>
            </a:br>
            <a:r>
              <a:rPr lang="en-US" sz="1700" dirty="0"/>
              <a:t>http://</a:t>
            </a:r>
            <a:r>
              <a:rPr lang="en-US" sz="1700" dirty="0" err="1"/>
              <a:t>kb.unavco.org</a:t>
            </a:r>
            <a:r>
              <a:rPr lang="en-US" sz="1700" dirty="0"/>
              <a:t>/kb/article/trimble-runpkr00-v5-40-latest-version-mac-osx-10-7-windows-xp-7-linux-solaris-744.html</a:t>
            </a:r>
          </a:p>
          <a:p>
            <a:r>
              <a:rPr lang="en-US" dirty="0"/>
              <a:t>RINEX Converter</a:t>
            </a:r>
            <a:br>
              <a:rPr lang="en-US" dirty="0"/>
            </a:br>
            <a:r>
              <a:rPr lang="en-US" sz="1700" dirty="0"/>
              <a:t>ftp://</a:t>
            </a:r>
            <a:r>
              <a:rPr lang="en-US" sz="1700" dirty="0" err="1"/>
              <a:t>ftp.ashtech.com</a:t>
            </a:r>
            <a:r>
              <a:rPr lang="en-US" sz="1700" dirty="0"/>
              <a:t>/Spectra-precision/Utility%20Software/RINEX%20Converter/</a:t>
            </a:r>
          </a:p>
          <a:p>
            <a:r>
              <a:rPr lang="en-US" dirty="0"/>
              <a:t>TEQC</a:t>
            </a:r>
            <a:br>
              <a:rPr lang="en-US" dirty="0"/>
            </a:br>
            <a:r>
              <a:rPr lang="en-US" sz="1700" dirty="0"/>
              <a:t>https://</a:t>
            </a:r>
            <a:r>
              <a:rPr lang="en-US" sz="1700" dirty="0" err="1"/>
              <a:t>www.unavco.org</a:t>
            </a:r>
            <a:r>
              <a:rPr lang="en-US" sz="1700" dirty="0"/>
              <a:t>/software/data-processing/</a:t>
            </a:r>
            <a:r>
              <a:rPr lang="en-US" sz="1700" dirty="0" err="1"/>
              <a:t>teqc</a:t>
            </a:r>
            <a:r>
              <a:rPr lang="en-US" sz="1700" dirty="0"/>
              <a:t>/</a:t>
            </a:r>
            <a:r>
              <a:rPr lang="en-US" sz="1700" dirty="0" err="1"/>
              <a:t>teqc.html</a:t>
            </a:r>
            <a:endParaRPr lang="en-US" sz="1700" dirty="0"/>
          </a:p>
          <a:p>
            <a:r>
              <a:rPr lang="en-US" dirty="0" err="1"/>
              <a:t>ConvertToRINEX</a:t>
            </a:r>
            <a:br>
              <a:rPr lang="en-US" dirty="0"/>
            </a:br>
            <a:r>
              <a:rPr lang="en-US" sz="1700" dirty="0"/>
              <a:t>http://</a:t>
            </a:r>
            <a:r>
              <a:rPr lang="en-US" sz="1700" dirty="0" err="1"/>
              <a:t>www.trimble.com</a:t>
            </a:r>
            <a:r>
              <a:rPr lang="en-US" sz="1700" dirty="0"/>
              <a:t>/</a:t>
            </a:r>
            <a:r>
              <a:rPr lang="en-US" sz="1700" dirty="0" err="1"/>
              <a:t>support_trl.aspx?Nav</a:t>
            </a:r>
            <a:r>
              <a:rPr lang="en-US" sz="1700" dirty="0"/>
              <a:t>=Collection-40773&amp;pt=Trimble RINEX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Raw data formats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8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format: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3852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GPS antenna</a:t>
            </a:r>
          </a:p>
        </p:txBody>
      </p:sp>
      <p:sp>
        <p:nvSpPr>
          <p:cNvPr id="13" name="Alternate Process 12"/>
          <p:cNvSpPr/>
          <p:nvPr/>
        </p:nvSpPr>
        <p:spPr>
          <a:xfrm>
            <a:off x="3852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RINEX file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8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Pre-processing:</a:t>
            </a:r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3441603" y="1159837"/>
            <a:ext cx="406401" cy="186850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4273383" y="1991617"/>
            <a:ext cx="406401" cy="204944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5147684" y="1322260"/>
            <a:ext cx="403578" cy="154083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5985885" y="484059"/>
            <a:ext cx="403578" cy="32172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2116550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3780111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Leica</a:t>
            </a:r>
          </a:p>
        </p:txBody>
      </p:sp>
      <p:sp>
        <p:nvSpPr>
          <p:cNvPr id="38" name="Process 37"/>
          <p:cNvSpPr/>
          <p:nvPr/>
        </p:nvSpPr>
        <p:spPr>
          <a:xfrm>
            <a:off x="5525891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Septentrio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7202293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Trimble</a:t>
            </a:r>
          </a:p>
        </p:txBody>
      </p:sp>
      <p:sp>
        <p:nvSpPr>
          <p:cNvPr id="40" name="Data 39"/>
          <p:cNvSpPr/>
          <p:nvPr/>
        </p:nvSpPr>
        <p:spPr>
          <a:xfrm>
            <a:off x="1648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B-file</a:t>
            </a:r>
          </a:p>
        </p:txBody>
      </p:sp>
      <p:sp>
        <p:nvSpPr>
          <p:cNvPr id="44" name="Data 43"/>
          <p:cNvSpPr/>
          <p:nvPr/>
        </p:nvSpPr>
        <p:spPr>
          <a:xfrm>
            <a:off x="2664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R-file</a:t>
            </a:r>
          </a:p>
        </p:txBody>
      </p:sp>
      <p:sp>
        <p:nvSpPr>
          <p:cNvPr id="45" name="Data 44"/>
          <p:cNvSpPr/>
          <p:nvPr/>
        </p:nvSpPr>
        <p:spPr>
          <a:xfrm>
            <a:off x="4687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.R00</a:t>
            </a:r>
          </a:p>
        </p:txBody>
      </p:sp>
      <p:sp>
        <p:nvSpPr>
          <p:cNvPr id="48" name="Data 47"/>
          <p:cNvSpPr/>
          <p:nvPr/>
        </p:nvSpPr>
        <p:spPr>
          <a:xfrm>
            <a:off x="7714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.T02</a:t>
            </a:r>
          </a:p>
        </p:txBody>
      </p:sp>
      <p:sp>
        <p:nvSpPr>
          <p:cNvPr id="49" name="Data 48"/>
          <p:cNvSpPr/>
          <p:nvPr/>
        </p:nvSpPr>
        <p:spPr>
          <a:xfrm>
            <a:off x="6707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.T01</a:t>
            </a:r>
          </a:p>
        </p:txBody>
      </p:sp>
      <p:sp>
        <p:nvSpPr>
          <p:cNvPr id="50" name="Data 49"/>
          <p:cNvSpPr/>
          <p:nvPr/>
        </p:nvSpPr>
        <p:spPr>
          <a:xfrm>
            <a:off x="5698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.T00</a:t>
            </a:r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6388115" y="1757232"/>
            <a:ext cx="402945" cy="241341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6894054" y="2263171"/>
            <a:ext cx="402945" cy="140153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7398479" y="2767596"/>
            <a:ext cx="402945" cy="39268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7901587" y="2657171"/>
            <a:ext cx="402945" cy="61353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Translation:</a:t>
            </a:r>
          </a:p>
        </p:txBody>
      </p:sp>
      <p:sp>
        <p:nvSpPr>
          <p:cNvPr id="77" name="Process 76"/>
          <p:cNvSpPr/>
          <p:nvPr/>
        </p:nvSpPr>
        <p:spPr>
          <a:xfrm>
            <a:off x="6379235" y="4038603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runpkr00</a:t>
            </a: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6393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6898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7401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4121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TEQC</a:t>
            </a: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4913699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3403893" y="3735507"/>
            <a:ext cx="2145381" cy="204944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2777344" y="2698495"/>
            <a:ext cx="400121" cy="533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2327329" y="2782188"/>
            <a:ext cx="400121" cy="366322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4275371" y="3066150"/>
            <a:ext cx="2148204" cy="1540836"/>
          </a:xfrm>
          <a:prstGeom prst="bentConnector3">
            <a:avLst>
              <a:gd name="adj1" fmla="val 4880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3273349" y="3604964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2765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1696950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RINEX Converter*</a:t>
            </a: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2239075" y="4021458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1731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4377624" y="5580746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3401335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4226691" y="3986422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90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08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rocess 50"/>
          <p:cNvSpPr/>
          <p:nvPr/>
        </p:nvSpPr>
        <p:spPr>
          <a:xfrm>
            <a:off x="6908302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ConvertToRINEX*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18227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Windows only</a:t>
            </a:r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6017022" y="3941350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6430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6934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7437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5106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.DAT</a:t>
            </a:r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6087671" y="4272602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dirty="0"/>
              <a:t>Motivation for Receiver </a:t>
            </a:r>
            <a:r>
              <a:rPr lang="en-GB" altLang="en-US" dirty="0" err="1"/>
              <a:t>INdependent</a:t>
            </a:r>
            <a:r>
              <a:rPr lang="en-GB" altLang="en-US" dirty="0"/>
              <a:t> </a:t>
            </a:r>
            <a:r>
              <a:rPr lang="en-GB" altLang="en-US" dirty="0" err="1"/>
              <a:t>EXchange</a:t>
            </a:r>
            <a:r>
              <a:rPr lang="en-GB" altLang="en-US" dirty="0"/>
              <a:t> (RINEX) format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/>
              <a:t>Problems occur when processing data from another manufacturer’s receiver</a:t>
            </a:r>
          </a:p>
          <a:p>
            <a:r>
              <a:rPr lang="en-GB" altLang="en-US" dirty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RINEX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RINEX 2</a:t>
            </a:r>
          </a:p>
          <a:p>
            <a:pPr lvl="1"/>
            <a:r>
              <a:rPr lang="en-US" dirty="0"/>
              <a:t>Short file names (explained in following slides)</a:t>
            </a:r>
          </a:p>
          <a:p>
            <a:r>
              <a:rPr lang="en-US" dirty="0"/>
              <a:t>RINEX 3</a:t>
            </a:r>
          </a:p>
          <a:p>
            <a:pPr lvl="1"/>
            <a:r>
              <a:rPr lang="en-US" dirty="0"/>
              <a:t>Long file names (explained </a:t>
            </a:r>
            <a:r>
              <a:rPr lang="en-US"/>
              <a:t>in following </a:t>
            </a:r>
            <a:r>
              <a:rPr lang="en-US" dirty="0"/>
              <a:t>slides)</a:t>
            </a:r>
          </a:p>
          <a:p>
            <a:r>
              <a:rPr lang="en-US" dirty="0"/>
              <a:t>GAMIT formerly worked with the RINEX 2 format and GPS observations only</a:t>
            </a:r>
          </a:p>
          <a:p>
            <a:r>
              <a:rPr lang="en-US" dirty="0"/>
              <a:t>Support for RINEX 3 and GNSS (e.g. Galileo, </a:t>
            </a:r>
            <a:r>
              <a:rPr lang="en-US" dirty="0" err="1"/>
              <a:t>BeiDou</a:t>
            </a:r>
            <a:r>
              <a:rPr lang="en-US" dirty="0"/>
              <a:t>, etc.) observations are now available as of GAMIT/GLOBK 10.61</a:t>
            </a:r>
          </a:p>
          <a:p>
            <a:pPr lvl="1"/>
            <a:r>
              <a:rPr lang="en-US" dirty="0"/>
              <a:t>But RINEX 3 files need to be renamed, copied or linked with a RINEX 2 file name convention to be used (e.g.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sh_rename_rinex3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RINEX 2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altLang="en-US" dirty="0"/>
              <a:t>Includes text file formats for:</a:t>
            </a:r>
          </a:p>
          <a:p>
            <a:pPr lvl="1"/>
            <a:r>
              <a:rPr lang="en-GB" altLang="en-US" dirty="0"/>
              <a:t>observation (“o”)</a:t>
            </a:r>
          </a:p>
          <a:p>
            <a:pPr lvl="1"/>
            <a:r>
              <a:rPr lang="en-GB" altLang="en-US" dirty="0"/>
              <a:t>navigation (“n”)</a:t>
            </a:r>
          </a:p>
          <a:p>
            <a:pPr lvl="1"/>
            <a:r>
              <a:rPr lang="en-GB" altLang="en-US" dirty="0"/>
              <a:t>meteorological (“m”)</a:t>
            </a:r>
          </a:p>
          <a:p>
            <a:pPr lvl="1"/>
            <a:r>
              <a:rPr lang="en-GB" altLang="en-US" dirty="0" err="1"/>
              <a:t>ionospheric</a:t>
            </a:r>
            <a:r>
              <a:rPr lang="en-GB" altLang="en-US" dirty="0"/>
              <a:t> data (“</a:t>
            </a:r>
            <a:r>
              <a:rPr lang="en-GB" altLang="en-US" dirty="0" err="1"/>
              <a:t>i</a:t>
            </a:r>
            <a:r>
              <a:rPr lang="en-GB" altLang="en-US" dirty="0"/>
              <a:t>”)</a:t>
            </a:r>
          </a:p>
          <a:p>
            <a:r>
              <a:rPr lang="en-GB" altLang="en-US" dirty="0"/>
              <a:t>Latest definition at ftp://igs.org/pub/data/format/rinex211.txt</a:t>
            </a:r>
          </a:p>
          <a:p>
            <a:r>
              <a:rPr lang="en-GB" altLang="en-US" dirty="0"/>
              <a:t>Each file type consists of a header section and a data section</a:t>
            </a:r>
          </a:p>
          <a:p>
            <a:r>
              <a:rPr lang="en-GB" altLang="en-US" dirty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/>
              <a:t>Contains header labels in columns 61–80 for each line contained in the header section</a:t>
            </a:r>
          </a:p>
          <a:p>
            <a:pPr lvl="1"/>
            <a:r>
              <a:rPr lang="en-GB" altLang="en-US" dirty="0"/>
              <a:t>These labels are mandatory and must appear exactly as per format description </a:t>
            </a:r>
          </a:p>
          <a:p>
            <a:r>
              <a:rPr lang="en-GB" altLang="en-US" dirty="0"/>
              <a:t>RINEX 2 filename convention:</a:t>
            </a:r>
          </a:p>
          <a:p>
            <a:pPr lvl="1"/>
            <a:r>
              <a:rPr lang="en-GB" altLang="en-US" dirty="0"/>
              <a:t>For site “</a:t>
            </a:r>
            <a:r>
              <a:rPr lang="en-GB" altLang="en-US" dirty="0" err="1"/>
              <a:t>ssss</a:t>
            </a:r>
            <a:r>
              <a:rPr lang="en-GB" altLang="en-US" dirty="0"/>
              <a:t>”, on ordinal date (day-of-year) “</a:t>
            </a:r>
            <a:r>
              <a:rPr lang="en-GB" altLang="en-US" dirty="0" err="1"/>
              <a:t>ddd</a:t>
            </a:r>
            <a:r>
              <a:rPr lang="en-GB" altLang="en-US" dirty="0"/>
              <a:t>”, session “t” and year “</a:t>
            </a:r>
            <a:r>
              <a:rPr lang="en-GB" altLang="en-US" dirty="0" err="1"/>
              <a:t>yy</a:t>
            </a:r>
            <a:r>
              <a:rPr lang="en-GB" altLang="en-US" dirty="0"/>
              <a:t>”:</a:t>
            </a:r>
          </a:p>
          <a:p>
            <a:pPr lvl="2"/>
            <a:r>
              <a:rPr lang="en-GB" altLang="en-US" dirty="0" err="1"/>
              <a:t>ssssdddt.yyo</a:t>
            </a:r>
            <a:r>
              <a:rPr lang="en-GB" altLang="en-US" dirty="0"/>
              <a:t> (RINEX observation file, i.e. the site’s phase and code records)</a:t>
            </a:r>
          </a:p>
          <a:p>
            <a:pPr lvl="2"/>
            <a:r>
              <a:rPr lang="en-GB" altLang="en-US" dirty="0" err="1"/>
              <a:t>ssssdddt.yyn</a:t>
            </a:r>
            <a:r>
              <a:rPr lang="en-GB" altLang="en-US" dirty="0"/>
              <a:t> (RINEX navigation file, i.e. the broadcast ephemeris)</a:t>
            </a:r>
          </a:p>
          <a:p>
            <a:pPr lvl="1"/>
            <a:r>
              <a:rPr lang="en-GB" altLang="en-US" dirty="0"/>
              <a:t>e.g., hers1270.03o is observation data for </a:t>
            </a:r>
            <a:r>
              <a:rPr lang="en-GB" altLang="en-US" dirty="0" err="1"/>
              <a:t>Herstmonceux</a:t>
            </a:r>
            <a:r>
              <a:rPr lang="en-GB" altLang="en-US" dirty="0"/>
              <a:t>, day 127, session 0, year 2003</a:t>
            </a:r>
          </a:p>
          <a:p>
            <a:r>
              <a:rPr lang="en-GB" altLang="en-US" dirty="0"/>
              <a:t>All dates and times in GPST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63029" y="2040488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}</a:t>
            </a:r>
            <a:r>
              <a:rPr lang="en-US" dirty="0"/>
              <a:t> most important for most users</a:t>
            </a:r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/>
              <a:t>An example of RINEX 2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2              OBSERVATION DATA    G (GPS) 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CCRINEXO V2.3.1 LH  NERC SLRF UK        08-MAY-03 00:05    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CONCATENATED OBSERVATION FILES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ASRINEXO V2.9.10LH  NERC SLRF UK        07-MAY-03 01:03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BIT 2 OF LLI (+4) FLAGS DATA COLLECTED UNDER "AS" CONDITION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HERS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13212M007                                                   MARKER NUMBER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SLR HERSTMONCEUX    NERC UK           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LP03373             ASHTECH Z-XII3      CD00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CR16688             ASH700936E          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4033462.3686    23668.4540  4924295.3147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0.0096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1     1                                                WAVELENGTH FACT L1/2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7    C1    L1    L2    P1    P2    S1    S2            # / TYPES OF OBSERV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30                                                      INTERVAL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2003     5     7     0     1    0.000000         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03  5  7  0  1  0.0000000  1  9 14 05 26 07 09 23 28 29 18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24932856.904    -1781095.387 7  -1105164.20444  24932855.004    24932862.7814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201.000         130.000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22107202.735   -16063454.741 8 -12490326.44046  22107202.172    22107208.2924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233.000         186.000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22363532.304   -13299541.376 8 -10336679.45446  22363532.099    22363538.2454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231.000         184.000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22661645.377   -12116901.554 8  -9422108.07946  22661644.520    22661651.0584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230.000         182.000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20117144.686   -22534891.328 9 -17538374.49548  20117144.311    20117149.7184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247.000         219.000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          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20335" y="3700385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50912" y="3700385"/>
            <a:ext cx="648758" cy="901192"/>
            <a:chOff x="2350912" y="3541889"/>
            <a:chExt cx="648758" cy="901192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97039"/>
              <a:ext cx="436088" cy="646042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47622" y="3700385"/>
            <a:ext cx="1334234" cy="901192"/>
            <a:chOff x="2847622" y="3541889"/>
            <a:chExt cx="1334234" cy="901192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68817"/>
              <a:ext cx="1080233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5622" y="3700385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99533" y="4545133"/>
            <a:ext cx="612000" cy="1954381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PRN14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PRN05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PRN26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PRN07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ct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PRN09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03565" y="4420052"/>
            <a:ext cx="2262717" cy="181525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63940" y="3742719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RINEX 3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1800" dirty="0"/>
              <a:t>Must be able to accommodate increased number and complexity of observations from multi-GNSS observations (GPS, GLONASS, Galileo, </a:t>
            </a:r>
            <a:r>
              <a:rPr lang="en-GB" altLang="en-US" sz="1800" dirty="0" err="1"/>
              <a:t>BeiDou</a:t>
            </a:r>
            <a:r>
              <a:rPr lang="en-GB" altLang="en-US" sz="1800" dirty="0"/>
              <a:t>, etc.)</a:t>
            </a:r>
          </a:p>
          <a:p>
            <a:r>
              <a:rPr lang="en-GB" altLang="en-US" sz="1800" dirty="0"/>
              <a:t>Latest definition at ftp://igs.org/pub/data/format/rinex303.pdf</a:t>
            </a:r>
          </a:p>
          <a:p>
            <a:r>
              <a:rPr lang="en-GB" altLang="en-US" sz="1800" dirty="0"/>
              <a:t>Each file type consists of a header section and a data section</a:t>
            </a:r>
          </a:p>
          <a:p>
            <a:r>
              <a:rPr lang="en-GB" altLang="en-US" sz="1800" dirty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600" dirty="0"/>
              <a:t>Contains header labels in columns 61–80 for each line contained in the header section</a:t>
            </a:r>
          </a:p>
          <a:p>
            <a:pPr lvl="1"/>
            <a:r>
              <a:rPr lang="en-GB" altLang="en-US" sz="1600" dirty="0"/>
              <a:t>These labels are mandatory and must appear exactly as per format description </a:t>
            </a:r>
          </a:p>
          <a:p>
            <a:r>
              <a:rPr lang="en-GB" altLang="en-US" sz="1800" dirty="0"/>
              <a:t>RINEX 3 filename convention is longer and more complicated than for RINEX 2, e.g.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800" dirty="0"/>
              <a:t>TG0100USA_R_20153650000_01D_30S_GO.crx.gz</a:t>
            </a:r>
            <a:endParaRPr lang="en-GB" alt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1203742" y="5008773"/>
            <a:ext cx="1105201" cy="8475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2199" y="5856323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4-character site ID</a:t>
            </a:r>
            <a:br>
              <a:rPr lang="en-US" dirty="0"/>
            </a:br>
            <a:r>
              <a:rPr lang="en-US" dirty="0"/>
              <a:t>(same as RINEX 2)</a:t>
            </a:r>
          </a:p>
        </p:txBody>
      </p:sp>
      <p:cxnSp>
        <p:nvCxnSpPr>
          <p:cNvPr id="15" name="Straight Arrow Connector 14"/>
          <p:cNvCxnSpPr>
            <a:stCxn id="18" idx="0"/>
          </p:cNvCxnSpPr>
          <p:nvPr/>
        </p:nvCxnSpPr>
        <p:spPr>
          <a:xfrm flipV="1">
            <a:off x="2563895" y="5008773"/>
            <a:ext cx="184902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9165" y="5270710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Monument and</a:t>
            </a:r>
            <a:br>
              <a:rPr lang="en-US" dirty="0"/>
            </a:br>
            <a:r>
              <a:rPr lang="en-US" dirty="0"/>
              <a:t>receiver indices</a:t>
            </a:r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3213249" y="5008773"/>
            <a:ext cx="241342" cy="9999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1727" y="6008723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ISO country code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3517901" y="5010150"/>
            <a:ext cx="72758" cy="31696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66908" y="5279520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 source</a:t>
            </a:r>
            <a:br>
              <a:rPr lang="en-US" dirty="0"/>
            </a:br>
            <a:r>
              <a:rPr lang="en-US" dirty="0"/>
              <a:t>(R = receiver)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4347456" y="5010150"/>
            <a:ext cx="710872" cy="9088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62331" y="5851544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First epoch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YYYYDDDhhmm</a:t>
            </a:r>
            <a:r>
              <a:rPr lang="en-US" dirty="0"/>
              <a:t>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31882" y="5856069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 length</a:t>
            </a:r>
            <a:br>
              <a:rPr lang="en-US" dirty="0"/>
            </a:br>
            <a:r>
              <a:rPr lang="en-US" dirty="0"/>
              <a:t>(01D = 1 day)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289550" y="5010151"/>
            <a:ext cx="946150" cy="92074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92538" y="5270710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Observation</a:t>
            </a:r>
            <a:br>
              <a:rPr lang="en-US" dirty="0"/>
            </a:br>
            <a:r>
              <a:rPr lang="en-US" dirty="0"/>
              <a:t>interval and type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762625" y="5048749"/>
            <a:ext cx="946150" cy="45696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6187485" y="5008775"/>
            <a:ext cx="541184" cy="4969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8" idx="0"/>
          </p:cNvCxnSpPr>
          <p:nvPr/>
        </p:nvCxnSpPr>
        <p:spPr>
          <a:xfrm flipV="1">
            <a:off x="2563895" y="5008773"/>
            <a:ext cx="308317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/>
              <a:t>An example of RINEX 3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3.02           OBSERVATION DATA    GPS(GPS)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cnvtToRINEX 2.29.0  Michael A Floyd     07-Jan-16 17:28 UTC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-----------------------------------------------------------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TG01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GEODETIC                                                    MARKER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M.Floyd / G.Funning MIT / UC Riverside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5049K72210          TRIMBLE NETR9       4.62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60222738            TRM41249.00     NONE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-2698262.9000 -4182116.4000  3976198.2000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-0.0160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  16 C1C C2W C2X C5X D1C D2W D2X D5X L1C L2W L2X L5X S1C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S2W S2X S5X                                        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     0     0    0.0000000     GPS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    23    59   30.0000000     GPS         TIME OF LAST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0                                                      RCV CLOCK OFFS APPL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L1C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L2X -0.25000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L5X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17                                                      LEAP SECONDS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31                                                      # OF SATELLITES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&gt; 2015 12 31 00 00  0.0000000  0  9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G01  23837864.086 7  23837874.082 4  23837874.383 7  23837870.934 5                                                                 125268876.649 7  97612114.300 4  97612120.067 7  93544938.844 5        42.000          24.500          41.600          31.200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641292" y="3029825"/>
            <a:ext cx="382580" cy="2066431"/>
            <a:chOff x="1848556" y="3541889"/>
            <a:chExt cx="382580" cy="2066431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023872" y="3810000"/>
              <a:ext cx="207264" cy="1798320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61874" y="3036896"/>
            <a:ext cx="3278748" cy="2047168"/>
            <a:chOff x="2350912" y="3541889"/>
            <a:chExt cx="3278748" cy="2047168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03996" y="3746352"/>
              <a:ext cx="3025664" cy="184270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975829" y="3029825"/>
            <a:ext cx="1339654" cy="2090815"/>
            <a:chOff x="2847622" y="3541889"/>
            <a:chExt cx="1339654" cy="2090815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64130" y="3795120"/>
              <a:ext cx="1123146" cy="18375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310366" y="3033663"/>
            <a:ext cx="2342141" cy="2074785"/>
            <a:chOff x="3355622" y="3541889"/>
            <a:chExt cx="2342141" cy="2074785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5"/>
            </p:cNvCxnSpPr>
            <p:nvPr/>
          </p:nvCxnSpPr>
          <p:spPr>
            <a:xfrm>
              <a:off x="3596514" y="3770736"/>
              <a:ext cx="2101249" cy="1845938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6063941" y="3072159"/>
            <a:ext cx="1690172" cy="353793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45158" y="4079795"/>
            <a:ext cx="1550239" cy="11188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System now listed along </a:t>
            </a:r>
            <a:r>
              <a:rPr lang="en-US" sz="1600">
                <a:solidFill>
                  <a:schemeClr val="accent1"/>
                </a:solidFill>
              </a:rPr>
              <a:t>with observation types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572044" y="3425952"/>
            <a:ext cx="339676" cy="653694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353312" y="4888992"/>
            <a:ext cx="6191846" cy="231648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326719" y="3036896"/>
            <a:ext cx="2720257" cy="2251631"/>
            <a:chOff x="2350912" y="3541889"/>
            <a:chExt cx="2720257" cy="2251631"/>
          </a:xfrm>
        </p:grpSpPr>
        <p:sp>
          <p:nvSpPr>
            <p:cNvPr id="37" name="Oval 36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7" idx="5"/>
            </p:cNvCxnSpPr>
            <p:nvPr/>
          </p:nvCxnSpPr>
          <p:spPr>
            <a:xfrm>
              <a:off x="2591804" y="3770736"/>
              <a:ext cx="2479365" cy="20227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1004048" y="5071872"/>
            <a:ext cx="349264" cy="2044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24539" y="6047581"/>
            <a:ext cx="7686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Observation codes more complicated than RINEX 2 (see Tables 4–10 of current RINEX 3(.03) document)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863479" y="3030800"/>
            <a:ext cx="3092934" cy="2429666"/>
            <a:chOff x="-276920" y="3383393"/>
            <a:chExt cx="3092934" cy="2429666"/>
          </a:xfrm>
        </p:grpSpPr>
        <p:sp>
          <p:nvSpPr>
            <p:cNvPr id="47" name="Oval 46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-276920" y="3612240"/>
              <a:ext cx="2839850" cy="220081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88192" y="3036896"/>
            <a:ext cx="2003501" cy="2416500"/>
            <a:chOff x="812513" y="3383393"/>
            <a:chExt cx="2003501" cy="2416500"/>
          </a:xfrm>
        </p:grpSpPr>
        <p:sp>
          <p:nvSpPr>
            <p:cNvPr id="52" name="Oval 51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812513" y="3612240"/>
              <a:ext cx="1774801" cy="21876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4617985" y="2767584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08368" y="2760514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L2C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41" grpId="0" animBg="1"/>
      <p:bldP spid="54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Compressing/Uncompressing RINEX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/>
              <a:t>Unzip using “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unzip</a:t>
            </a:r>
            <a:r>
              <a:rPr lang="en-GB" altLang="en-US" dirty="0"/>
              <a:t>”, “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pkzip</a:t>
            </a:r>
            <a:r>
              <a:rPr lang="en-GB" altLang="en-US" dirty="0"/>
              <a:t>” or “WinZip”</a:t>
            </a:r>
          </a:p>
          <a:p>
            <a:pPr lvl="2"/>
            <a:r>
              <a:rPr lang="en-GB" altLang="en-US" dirty="0"/>
              <a:t>See http://www.pkware.com/ or http://www.winzip.com/, or </a:t>
            </a:r>
            <a:r>
              <a:rPr lang="en-US" dirty="0"/>
              <a:t>http://www.7-zip.org/</a:t>
            </a:r>
            <a:endParaRPr lang="en-GB" altLang="en-US" dirty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/>
              <a:t>” (RINEX 2) and “*.</a:t>
            </a:r>
            <a:r>
              <a:rPr lang="en-GB" altLang="en-US" dirty="0" err="1"/>
              <a:t>rnx.gz</a:t>
            </a:r>
            <a:r>
              <a:rPr lang="en-GB" altLang="en-US" dirty="0"/>
              <a:t>” (RINEX 3) files (UNIX </a:t>
            </a:r>
            <a:r>
              <a:rPr lang="en-GB" altLang="en-US" dirty="0">
                <a:latin typeface="Courier"/>
                <a:cs typeface="Courier"/>
              </a:rPr>
              <a:t>compress</a:t>
            </a:r>
            <a:r>
              <a:rPr lang="en-GB" altLang="en-US" dirty="0"/>
              <a:t> or </a:t>
            </a:r>
            <a:r>
              <a:rPr lang="en-GB" altLang="en-US" dirty="0" err="1">
                <a:latin typeface="Courier"/>
                <a:cs typeface="Courier"/>
              </a:rPr>
              <a:t>gzip</a:t>
            </a:r>
            <a:r>
              <a:rPr lang="en-GB" altLang="en-US" dirty="0"/>
              <a:t>)</a:t>
            </a:r>
          </a:p>
          <a:p>
            <a:pPr lvl="2"/>
            <a:r>
              <a:rPr lang="en-GB" altLang="en-US" dirty="0"/>
              <a:t>e.g., hers1270.03o.Z, </a:t>
            </a:r>
            <a:r>
              <a:rPr lang="en-US" altLang="en-US" dirty="0"/>
              <a:t>TG0100USA_R_20153650000_01D_30S_GO.rnx.gz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using “</a:t>
            </a:r>
            <a:r>
              <a:rPr lang="en-GB" altLang="en-US" dirty="0" err="1">
                <a:latin typeface="Courier"/>
                <a:cs typeface="Courier"/>
              </a:rPr>
              <a:t>uncompress</a:t>
            </a:r>
            <a:r>
              <a:rPr lang="en-GB" altLang="en-US" dirty="0"/>
              <a:t>”, “</a:t>
            </a:r>
            <a:r>
              <a:rPr lang="en-GB" altLang="en-US" dirty="0" err="1">
                <a:latin typeface="Courier"/>
                <a:cs typeface="Courier"/>
              </a:rPr>
              <a:t>gunzip</a:t>
            </a:r>
            <a:r>
              <a:rPr lang="en-GB" altLang="en-US" dirty="0"/>
              <a:t>”, “7zip”, “WinZip” or 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/>
              <a:t>” (RINEX 2) and “*.</a:t>
            </a:r>
            <a:r>
              <a:rPr lang="en-GB" altLang="en-US" dirty="0" err="1"/>
              <a:t>crx.gz</a:t>
            </a:r>
            <a:r>
              <a:rPr lang="en-GB" altLang="en-US" dirty="0"/>
              <a:t>” (RINEX 3) 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e.g., hers1270.03d.Z, </a:t>
            </a:r>
            <a:r>
              <a:rPr lang="en-US" altLang="en-US" dirty="0"/>
              <a:t>TG0100USA_R_20153650000_01D_30S_GO.crx.gz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and *.</a:t>
            </a:r>
            <a:r>
              <a:rPr lang="en-GB" altLang="en-US" dirty="0" err="1"/>
              <a:t>crx</a:t>
            </a:r>
            <a:r>
              <a:rPr lang="en-GB" altLang="en-US" dirty="0"/>
              <a:t> files</a:t>
            </a:r>
          </a:p>
          <a:p>
            <a:pPr lvl="2"/>
            <a:r>
              <a:rPr lang="en-GB" altLang="en-US" dirty="0"/>
              <a:t>Then need to “</a:t>
            </a:r>
            <a:r>
              <a:rPr lang="en-GB" altLang="en-US" dirty="0" err="1"/>
              <a:t>unHatanaka</a:t>
            </a:r>
            <a:r>
              <a:rPr lang="en-GB" altLang="en-US" dirty="0"/>
              <a:t>” using </a:t>
            </a:r>
            <a:r>
              <a:rPr lang="en-GB" altLang="en-US" dirty="0">
                <a:latin typeface="Courier"/>
                <a:cs typeface="Courier"/>
              </a:rPr>
              <a:t>CRX2RNX</a:t>
            </a:r>
            <a:r>
              <a:rPr lang="en-GB" altLang="en-US" dirty="0"/>
              <a:t> from http://terras.gsi.go.jp/ja/crx2rnx.html</a:t>
            </a:r>
          </a:p>
          <a:p>
            <a:pPr lvl="1"/>
            <a:r>
              <a:rPr lang="en-GB" altLang="en-US" dirty="0"/>
              <a:t>Leica Geo Office </a:t>
            </a:r>
            <a:r>
              <a:rPr lang="en-GB" altLang="en-US" dirty="0" err="1"/>
              <a:t>uncompresses</a:t>
            </a:r>
            <a:r>
              <a:rPr lang="en-GB" altLang="en-US" dirty="0"/>
              <a:t> files automatically when using “Internet Download” tool</a:t>
            </a:r>
          </a:p>
          <a:p>
            <a:pPr lvl="2"/>
            <a:r>
              <a:rPr lang="en-GB" altLang="en-US" dirty="0"/>
              <a:t>For manual import you need to </a:t>
            </a:r>
            <a:r>
              <a:rPr lang="en-GB" altLang="en-US" dirty="0" err="1"/>
              <a:t>uncompress</a:t>
            </a:r>
            <a:r>
              <a:rPr lang="en-GB" altLang="en-US" dirty="0"/>
              <a:t> the files 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2715</TotalTime>
  <Words>1456</Words>
  <Application>Microsoft Macintosh PowerPoint</Application>
  <PresentationFormat>On-screen Show (4:3)</PresentationFormat>
  <Paragraphs>258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</vt:lpstr>
      <vt:lpstr>Courier New</vt:lpstr>
      <vt:lpstr>Office Theme</vt:lpstr>
      <vt:lpstr>GNSS data from receiver to processing input</vt:lpstr>
      <vt:lpstr>Raw data formats</vt:lpstr>
      <vt:lpstr>Motivation for Receiver INdependent EXchange (RINEX) format</vt:lpstr>
      <vt:lpstr>RINEX formats</vt:lpstr>
      <vt:lpstr>RINEX 2 data format</vt:lpstr>
      <vt:lpstr>An example of RINEX 2 observation data</vt:lpstr>
      <vt:lpstr>RINEX 3 data format</vt:lpstr>
      <vt:lpstr>An example of RINEX 3 observation data</vt:lpstr>
      <vt:lpstr>Compressing/Uncompressing RINEX</vt:lpstr>
      <vt:lpstr>runpkr00 (Trimble raw to dat)</vt:lpstr>
      <vt:lpstr>Pre-processing data</vt:lpstr>
      <vt:lpstr>Using teqc</vt:lpstr>
      <vt:lpstr>Using teqc</vt:lpstr>
      <vt:lpstr>Approximate position</vt:lpstr>
      <vt:lpstr>Links to software</vt:lpstr>
    </vt:vector>
  </TitlesOfParts>
  <Manager/>
  <Company>MIT</Company>
  <LinksUpToDate>false</LinksUpToDate>
  <SharedDoc>false</SharedDoc>
  <HyperlinkBase/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data from receiver to processing input</dc:title>
  <dc:subject/>
  <dc:creator>M. Floyd</dc:creator>
  <cp:keywords/>
  <dc:description/>
  <cp:lastModifiedBy>Michael Floyd</cp:lastModifiedBy>
  <cp:revision>134</cp:revision>
  <cp:lastPrinted>2017-11-11T19:30:38Z</cp:lastPrinted>
  <dcterms:created xsi:type="dcterms:W3CDTF">2014-11-13T20:18:27Z</dcterms:created>
  <dcterms:modified xsi:type="dcterms:W3CDTF">2018-02-02T22:19:48Z</dcterms:modified>
  <cp:category/>
</cp:coreProperties>
</file>