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5" r:id="rId2"/>
    <p:sldId id="289" r:id="rId3"/>
    <p:sldId id="290" r:id="rId4"/>
    <p:sldId id="257" r:id="rId5"/>
    <p:sldId id="294" r:id="rId6"/>
    <p:sldId id="296" r:id="rId7"/>
    <p:sldId id="258" r:id="rId8"/>
    <p:sldId id="293" r:id="rId9"/>
    <p:sldId id="291" r:id="rId10"/>
    <p:sldId id="259" r:id="rId11"/>
    <p:sldId id="260" r:id="rId12"/>
    <p:sldId id="261" r:id="rId13"/>
    <p:sldId id="262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7" r:id="rId24"/>
    <p:sldId id="278" r:id="rId25"/>
    <p:sldId id="279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7" autoAdjust="0"/>
    <p:restoredTop sz="94009"/>
  </p:normalViewPr>
  <p:slideViewPr>
    <p:cSldViewPr snapToGrid="0" snapToObjects="1" showGuides="1">
      <p:cViewPr varScale="1">
        <p:scale>
          <a:sx n="105" d="100"/>
          <a:sy n="105" d="100"/>
        </p:scale>
        <p:origin x="135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2018/02/27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24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program names are lower</a:t>
            </a:r>
            <a:r>
              <a:rPr lang="en-US" baseline="0" dirty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This flow chart shows the primary control files needed to run </a:t>
            </a:r>
            <a:r>
              <a:rPr lang="en-US" dirty="0" err="1"/>
              <a:t>globk</a:t>
            </a:r>
            <a:r>
              <a:rPr lang="en-US" dirty="0"/>
              <a:t> and </a:t>
            </a:r>
            <a:r>
              <a:rPr lang="en-US" dirty="0" err="1"/>
              <a:t>glorg</a:t>
            </a:r>
            <a:r>
              <a:rPr lang="en-US" dirty="0"/>
              <a:t>.  The (</a:t>
            </a:r>
            <a:r>
              <a:rPr lang="en-US" dirty="0" err="1"/>
              <a:t>ascii</a:t>
            </a:r>
            <a:r>
              <a:rPr lang="en-US" dirty="0"/>
              <a:t>) h-file written by GAMIT and translated to a (binary) </a:t>
            </a:r>
            <a:r>
              <a:rPr lang="en-US" dirty="0" err="1"/>
              <a:t>globk</a:t>
            </a:r>
            <a:r>
              <a:rPr lang="en-US" dirty="0"/>
              <a:t> h-file by </a:t>
            </a:r>
            <a:r>
              <a:rPr lang="en-US" dirty="0" err="1"/>
              <a:t>htoglb</a:t>
            </a:r>
            <a:r>
              <a:rPr lang="en-US" dirty="0"/>
              <a:t> is loosely constrained, so the print (.</a:t>
            </a:r>
            <a:r>
              <a:rPr lang="en-US" dirty="0" err="1"/>
              <a:t>prt</a:t>
            </a:r>
            <a:r>
              <a:rPr lang="en-US" dirty="0"/>
              <a:t>) file written by </a:t>
            </a:r>
            <a:r>
              <a:rPr lang="en-US" dirty="0" err="1"/>
              <a:t>globk</a:t>
            </a:r>
            <a:r>
              <a:rPr lang="en-US" dirty="0"/>
              <a:t> is not a meaningful basis for evaluating the results.  The log file, however, gives the chi2 increments if more than one h-file is input to </a:t>
            </a:r>
            <a:r>
              <a:rPr lang="en-US" dirty="0" err="1"/>
              <a:t>globk</a:t>
            </a:r>
            <a:r>
              <a:rPr lang="en-US" dirty="0"/>
              <a:t>.  The loosely constrained solution (now</a:t>
            </a:r>
            <a:r>
              <a:rPr lang="en-US" baseline="0" dirty="0"/>
              <a:t> [h-file list]</a:t>
            </a:r>
            <a:r>
              <a:rPr lang="en-US" dirty="0"/>
              <a:t>.sol) output by </a:t>
            </a:r>
            <a:r>
              <a:rPr lang="en-US" dirty="0" err="1"/>
              <a:t>globk</a:t>
            </a:r>
            <a:r>
              <a:rPr lang="en-US" dirty="0"/>
              <a:t> is read by </a:t>
            </a:r>
            <a:r>
              <a:rPr lang="en-US" dirty="0" err="1"/>
              <a:t>glorg</a:t>
            </a:r>
            <a:r>
              <a:rPr lang="en-US" dirty="0"/>
              <a:t> and put into a meaningful reference frame using generalized constraints.  The </a:t>
            </a:r>
            <a:r>
              <a:rPr lang="en-US" dirty="0" err="1"/>
              <a:t>glorg</a:t>
            </a:r>
            <a:r>
              <a:rPr lang="en-US" dirty="0"/>
              <a:t> print file (</a:t>
            </a:r>
            <a:r>
              <a:rPr lang="en-US" dirty="0" err="1"/>
              <a:t>globk_comb.org</a:t>
            </a:r>
            <a:r>
              <a:rPr lang="en-US" dirty="0"/>
              <a:t>) is the primary out to be examined. </a:t>
            </a:r>
          </a:p>
          <a:p>
            <a:r>
              <a:rPr lang="en-US" dirty="0"/>
              <a:t>Using wild</a:t>
            </a:r>
            <a:r>
              <a:rPr lang="en-US" baseline="0" dirty="0"/>
              <a:t> cards (name generated from h-file list file name), allows run in parallel.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>
                <a:effectLst/>
              </a:rPr>
              <a:t> </a:t>
            </a:r>
            <a:br>
              <a:rPr lang="en-US" dirty="0">
                <a:effectLst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9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post-processing</a:t>
            </a:r>
            <a:br>
              <a:rPr lang="en-US" dirty="0"/>
            </a:br>
            <a:r>
              <a:rPr lang="en-US" dirty="0"/>
              <a:t>with GLOBK</a:t>
            </a:r>
            <a:endParaRPr lang="en-US" sz="4000" dirty="0">
              <a:latin typeface="Courier"/>
              <a:cs typeface="Courier"/>
            </a:endParaRPr>
          </a:p>
        </p:txBody>
      </p:sp>
      <p:sp>
        <p:nvSpPr>
          <p:cNvPr id="17" name="Subtitle 15">
            <a:extLst>
              <a:ext uri="{FF2B5EF4-FFF2-40B4-BE49-F238E27FC236}">
                <a16:creationId xmlns:a16="http://schemas.microsoft.com/office/drawing/2014/main" id="{67762C1E-52C5-8848-B2AC-8DC94F544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83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A5A5A5"/>
                </a:solidFill>
              </a:rPr>
              <a:t>M. A. Floyd</a:t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GAMIT/GLOBK and </a:t>
            </a:r>
            <a:r>
              <a:rPr lang="en-US" dirty="0">
                <a:solidFill>
                  <a:srgbClr val="A5A5A5"/>
                </a:solidFill>
                <a:latin typeface="Courier" charset="0"/>
                <a:ea typeface="Courier" charset="0"/>
                <a:cs typeface="Courier" charset="0"/>
              </a:rPr>
              <a:t>track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GNS Science, Lower Hutt, New Zealand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26 February–2 March 2018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http://</a:t>
            </a:r>
            <a:r>
              <a:rPr lang="en-US" dirty="0" err="1">
                <a:solidFill>
                  <a:srgbClr val="A5A5A5"/>
                </a:solidFill>
              </a:rPr>
              <a:t>geoweb.mit.edu</a:t>
            </a:r>
            <a:r>
              <a:rPr lang="en-US" dirty="0">
                <a:solidFill>
                  <a:srgbClr val="A5A5A5"/>
                </a:solidFill>
              </a:rPr>
              <a:t>/~</a:t>
            </a:r>
            <a:r>
              <a:rPr lang="en-US" dirty="0" err="1">
                <a:solidFill>
                  <a:srgbClr val="A5A5A5"/>
                </a:solidFill>
              </a:rPr>
              <a:t>floyd</a:t>
            </a:r>
            <a:r>
              <a:rPr lang="en-US" dirty="0">
                <a:solidFill>
                  <a:srgbClr val="A5A5A5"/>
                </a:solidFill>
              </a:rPr>
              <a:t>/courses/gg/201802_GNS/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ANU)</a:t>
            </a:r>
            <a:endParaRPr lang="en-US" sz="2000" dirty="0">
              <a:solidFill>
                <a:srgbClr val="A5A5A5"/>
              </a:solidFill>
            </a:endParaRPr>
          </a:p>
        </p:txBody>
      </p:sp>
      <p:pic>
        <p:nvPicPr>
          <p:cNvPr id="18" name="Picture 2" descr="https://pbs.twimg.com/profile_images/709146762791882753/CtLZRSY7_400x400.jpg">
            <a:extLst>
              <a:ext uri="{FF2B5EF4-FFF2-40B4-BE49-F238E27FC236}">
                <a16:creationId xmlns:a16="http://schemas.microsoft.com/office/drawing/2014/main" id="{30755274-9DA7-6146-9B7D-60A804122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272" y="333289"/>
            <a:ext cx="1078992" cy="107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8D7C28A-F174-AE48-A8D1-B9C26EA1E0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584" y="587785"/>
            <a:ext cx="1080000" cy="5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Kalman</a:t>
            </a:r>
            <a:r>
              <a:rPr lang="en-GB" dirty="0"/>
              <a:t> filtering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Equivalent to sequential least-squares estimation but allowing for stochastic processes, usually a 1st-order Gauss-Markov process </a:t>
            </a:r>
          </a:p>
          <a:p>
            <a:r>
              <a:rPr lang="en-GB" dirty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/>
          </a:p>
          <a:p>
            <a:r>
              <a:rPr lang="en-GB" dirty="0"/>
              <a:t>See Herring et al. (1990) and Dong et al. (1998) for a more thorough description as applied to geodetic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GLOBK structural confusions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and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 are the same program with (slightly) different ways of treating the h-file (.</a:t>
            </a:r>
            <a:r>
              <a:rPr lang="en-GB" dirty="0" err="1"/>
              <a:t>gdl</a:t>
            </a:r>
            <a:r>
              <a:rPr lang="en-GB" dirty="0"/>
              <a:t>) list:</a:t>
            </a:r>
          </a:p>
          <a:p>
            <a:pPr lvl="1"/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: all h-files in combined in a single solution</a:t>
            </a:r>
          </a:p>
          <a:p>
            <a:pPr lvl="1"/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: each h-file generates a separate solution (unless followed by a “+” in .</a:t>
            </a:r>
            <a:r>
              <a:rPr lang="en-GB" dirty="0" err="1"/>
              <a:t>gdl</a:t>
            </a:r>
            <a:r>
              <a:rPr lang="en-GB" dirty="0"/>
              <a:t>-file)‏.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 is a small program that generates sub-set .</a:t>
            </a:r>
            <a:r>
              <a:rPr lang="en-GB" dirty="0" err="1"/>
              <a:t>gdl</a:t>
            </a:r>
            <a:r>
              <a:rPr lang="en-GB" dirty="0"/>
              <a:t>-files and runs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.</a:t>
            </a:r>
          </a:p>
          <a:p>
            <a:r>
              <a:rPr lang="en-GB" dirty="0"/>
              <a:t>Two types of solution files:  </a:t>
            </a:r>
          </a:p>
          <a:p>
            <a:pPr lvl="1"/>
            <a:r>
              <a:rPr lang="en-GB" dirty="0"/>
              <a:t> h-files for saving and external exchange (backward compatible)‏</a:t>
            </a:r>
          </a:p>
          <a:p>
            <a:pPr lvl="1"/>
            <a:r>
              <a:rPr lang="en-GB" dirty="0"/>
              <a:t>com/sol file is internal, format changes with versions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called by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/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 or run separately to apply generalized constraints to solution and estimate plate rotations. “</a:t>
            </a:r>
            <a:r>
              <a:rPr lang="en-GB" dirty="0" err="1"/>
              <a:t>com_file</a:t>
            </a:r>
            <a:r>
              <a:rPr lang="en-GB" dirty="0"/>
              <a:t>” command must be used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command file for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to run by itself.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GLOBK files</a:t>
            </a:r>
          </a:p>
        </p:txBody>
      </p:sp>
      <p:sp>
        <p:nvSpPr>
          <p:cNvPr id="2355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User supplied</a:t>
            </a:r>
          </a:p>
          <a:p>
            <a:pPr lvl="1"/>
            <a:r>
              <a:rPr lang="en-GB" dirty="0"/>
              <a:t>command files (may include “source” files)‏</a:t>
            </a:r>
          </a:p>
          <a:p>
            <a:pPr lvl="1"/>
            <a:r>
              <a:rPr lang="en-GB" dirty="0"/>
              <a:t>.</a:t>
            </a:r>
            <a:r>
              <a:rPr lang="en-GB" dirty="0" err="1"/>
              <a:t>gdl</a:t>
            </a:r>
            <a:r>
              <a:rPr lang="en-GB" dirty="0"/>
              <a:t> list of h-files</a:t>
            </a:r>
          </a:p>
          <a:p>
            <a:pPr lvl="1"/>
            <a:r>
              <a:rPr lang="en-GB" dirty="0"/>
              <a:t>binary h-files (created from SINEX or GAMIT h-files)‏</a:t>
            </a:r>
          </a:p>
          <a:p>
            <a:pPr lvl="1"/>
            <a:r>
              <a:rPr lang="en-GB" dirty="0"/>
              <a:t>.</a:t>
            </a:r>
            <a:r>
              <a:rPr lang="en-GB" dirty="0" err="1"/>
              <a:t>apr</a:t>
            </a:r>
            <a:r>
              <a:rPr lang="en-GB" dirty="0"/>
              <a:t>-file(s) (optional but recommended)‏</a:t>
            </a:r>
          </a:p>
          <a:p>
            <a:pPr lvl="1"/>
            <a:r>
              <a:rPr lang="en-GB" dirty="0"/>
              <a:t>EOP (</a:t>
            </a:r>
            <a:r>
              <a:rPr lang="en-GB" dirty="0" err="1"/>
              <a:t>in_pmu</a:t>
            </a:r>
            <a:r>
              <a:rPr lang="en-GB" dirty="0"/>
              <a:t> file, optional but recommended)‏</a:t>
            </a:r>
          </a:p>
          <a:p>
            <a:pPr lvl="1"/>
            <a:r>
              <a:rPr lang="en-GB" dirty="0" err="1"/>
              <a:t>eq_file</a:t>
            </a:r>
            <a:r>
              <a:rPr lang="en-GB" dirty="0"/>
              <a:t> (optional, but must appear at top)‏</a:t>
            </a:r>
          </a:p>
          <a:p>
            <a:r>
              <a:rPr lang="en-GB" dirty="0"/>
              <a:t>Generated by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/>
              <a:t>.</a:t>
            </a:r>
            <a:r>
              <a:rPr lang="en-GB" dirty="0" err="1"/>
              <a:t>srt</a:t>
            </a:r>
            <a:r>
              <a:rPr lang="en-GB" dirty="0"/>
              <a:t>, .com, .sol , .</a:t>
            </a:r>
            <a:r>
              <a:rPr lang="en-GB" dirty="0" err="1"/>
              <a:t>svs</a:t>
            </a:r>
            <a:r>
              <a:rPr lang="en-GB" dirty="0"/>
              <a:t>  (all except .sol must be named and commands need to be top of GLOBK command file)‏</a:t>
            </a:r>
          </a:p>
          <a:p>
            <a:r>
              <a:rPr lang="en-GB" dirty="0"/>
              <a:t>Output files</a:t>
            </a:r>
          </a:p>
          <a:p>
            <a:pPr lvl="1"/>
            <a:r>
              <a:rPr lang="en-GB" dirty="0"/>
              <a:t>screen, log, </a:t>
            </a:r>
            <a:r>
              <a:rPr lang="en-GB" dirty="0" err="1"/>
              <a:t>prt</a:t>
            </a:r>
            <a:r>
              <a:rPr lang="en-GB" dirty="0"/>
              <a:t>, org and output h-file 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 GLOBK file handling</a:t>
            </a:r>
          </a:p>
        </p:txBody>
      </p:sp>
      <p:sp>
        <p:nvSpPr>
          <p:cNvPr id="2560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log-, </a:t>
            </a:r>
            <a:r>
              <a:rPr lang="en-GB" dirty="0" err="1"/>
              <a:t>prt</a:t>
            </a:r>
            <a:r>
              <a:rPr lang="en-GB" dirty="0"/>
              <a:t>-, org-files are concatenated, so should be removed or renamed unless you want them together (e.g.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)‏. The “eras” option can be used in the “</a:t>
            </a:r>
            <a:r>
              <a:rPr lang="en-GB" dirty="0" err="1"/>
              <a:t>prt_opt</a:t>
            </a:r>
            <a:r>
              <a:rPr lang="en-GB" dirty="0"/>
              <a:t>” and “</a:t>
            </a:r>
            <a:r>
              <a:rPr lang="en-GB" dirty="0" err="1"/>
              <a:t>org_opt</a:t>
            </a:r>
            <a:r>
              <a:rPr lang="en-GB" dirty="0"/>
              <a:t>” command in the  GLOBK command file to erase these files (should not be used with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).</a:t>
            </a:r>
          </a:p>
          <a:p>
            <a:r>
              <a:rPr lang="en-GB" dirty="0"/>
              <a:t>com-, </a:t>
            </a:r>
            <a:r>
              <a:rPr lang="en-GB" dirty="0" err="1"/>
              <a:t>srt</a:t>
            </a:r>
            <a:r>
              <a:rPr lang="en-GB" dirty="0"/>
              <a:t>-, sol-files are overwritten; com/sol should not be renamed since the original sol-file name is imbedded in the com-file.  </a:t>
            </a:r>
          </a:p>
          <a:p>
            <a:r>
              <a:rPr lang="en-GB" dirty="0"/>
              <a:t>Automatic naming using wild-cards is available for com, </a:t>
            </a:r>
            <a:r>
              <a:rPr lang="en-GB" dirty="0" err="1"/>
              <a:t>srt</a:t>
            </a:r>
            <a:r>
              <a:rPr lang="en-GB" dirty="0"/>
              <a:t>, sol, org, and output h-files (i.e., name used depends on name of </a:t>
            </a:r>
            <a:r>
              <a:rPr lang="en-GB" dirty="0" err="1"/>
              <a:t>gdl</a:t>
            </a:r>
            <a:r>
              <a:rPr lang="en-GB" dirty="0"/>
              <a:t>-file; needed for parallel processing.)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Estimation commands rules</a:t>
            </a:r>
          </a:p>
        </p:txBody>
      </p:sp>
      <p:sp>
        <p:nvSpPr>
          <p:cNvPr id="276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For a parameter to estimated in </a:t>
            </a:r>
            <a:r>
              <a:rPr lang="en-GB" dirty="0">
                <a:ea typeface="Courier" charset="0"/>
                <a:cs typeface="Courier" charset="0"/>
              </a:rPr>
              <a:t>GLOBK</a:t>
            </a:r>
            <a:r>
              <a:rPr lang="en-GB" dirty="0"/>
              <a:t>, </a:t>
            </a:r>
            <a:r>
              <a:rPr lang="en-GB" dirty="0" err="1"/>
              <a:t>apr_xxx</a:t>
            </a:r>
            <a:r>
              <a:rPr lang="en-GB" dirty="0"/>
              <a:t> command must be used where xxx is a parameter type (e.g., </a:t>
            </a:r>
            <a:r>
              <a:rPr lang="en-GB" dirty="0" err="1"/>
              <a:t>neu</a:t>
            </a:r>
            <a:r>
              <a:rPr lang="en-GB" dirty="0"/>
              <a:t>, </a:t>
            </a:r>
            <a:r>
              <a:rPr lang="en-GB" dirty="0" err="1"/>
              <a:t>svs</a:t>
            </a:r>
            <a:r>
              <a:rPr lang="en-GB" dirty="0"/>
              <a:t>, </a:t>
            </a:r>
            <a:r>
              <a:rPr lang="en-GB" dirty="0" err="1"/>
              <a:t>wob</a:t>
            </a:r>
            <a:r>
              <a:rPr lang="en-GB" dirty="0"/>
              <a:t>, ut1, </a:t>
            </a:r>
            <a:r>
              <a:rPr lang="en-GB" dirty="0" err="1"/>
              <a:t>atm</a:t>
            </a:r>
            <a:r>
              <a:rPr lang="en-GB" dirty="0"/>
              <a:t>)‏</a:t>
            </a:r>
          </a:p>
          <a:p>
            <a:r>
              <a:rPr lang="en-GB" dirty="0"/>
              <a:t>If a parameter is not mentioned, it does not appear in the solution, but if it appears in the h-file (</a:t>
            </a:r>
            <a:r>
              <a:rPr lang="en-GB" dirty="0" err="1"/>
              <a:t>i.e</a:t>
            </a:r>
            <a:r>
              <a:rPr lang="en-GB" dirty="0"/>
              <a:t>, estimated in GAMIT), its uncertainty is implicit in the GLOBK solution; e.g., if orbits are estimated in GAMIT and you want them constrained in </a:t>
            </a:r>
            <a:r>
              <a:rPr lang="en-GB" dirty="0" err="1"/>
              <a:t>globk</a:t>
            </a:r>
            <a:r>
              <a:rPr lang="en-GB" dirty="0"/>
              <a:t>, use </a:t>
            </a:r>
            <a:r>
              <a:rPr lang="en-GB" dirty="0" err="1"/>
              <a:t>apr_svs</a:t>
            </a:r>
            <a:r>
              <a:rPr lang="en-GB" dirty="0"/>
              <a:t>.  If </a:t>
            </a:r>
            <a:r>
              <a:rPr lang="en-GB" dirty="0" err="1"/>
              <a:t>apr_svs</a:t>
            </a:r>
            <a:r>
              <a:rPr lang="en-GB" dirty="0"/>
              <a:t> is not used, orbits are left constrained.</a:t>
            </a:r>
          </a:p>
          <a:p>
            <a:r>
              <a:rPr lang="en-GB" dirty="0"/>
              <a:t>If zero given as a priori sigma, then parameter is not estimated (effectively left unconstrained)‏</a:t>
            </a:r>
          </a:p>
          <a:p>
            <a:r>
              <a:rPr lang="en-GB" dirty="0"/>
              <a:t>To force a parameter to its a priori value, use “F” as the a priori sigma      </a:t>
            </a:r>
          </a:p>
          <a:p>
            <a:r>
              <a:rPr lang="en-GB" dirty="0"/>
              <a:t>Parameters estimated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must be kept loose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; if rotation or scale is not estimated in </a:t>
            </a:r>
            <a:r>
              <a:rPr lang="en-GB" dirty="0" err="1"/>
              <a:t>glorg</a:t>
            </a:r>
            <a:r>
              <a:rPr lang="en-GB" dirty="0"/>
              <a:t>, it must be tightly constrained in </a:t>
            </a:r>
            <a:r>
              <a:rPr lang="en-GB" dirty="0" err="1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/>
              <a:t>Earth orientation parameters (EOPs) </a:t>
            </a:r>
          </a:p>
        </p:txBody>
      </p:sp>
      <p:sp>
        <p:nvSpPr>
          <p:cNvPr id="337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Normally used in two forms:</a:t>
            </a:r>
          </a:p>
          <a:p>
            <a:pPr lvl="1"/>
            <a:r>
              <a:rPr lang="en-GB" dirty="0"/>
              <a:t>Global network of stations (allows rotation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)‏</a:t>
            </a:r>
          </a:p>
          <a:p>
            <a:pPr lvl="2">
              <a:buNone/>
            </a:pPr>
            <a:r>
              <a:rPr lang="en-GB" dirty="0" err="1"/>
              <a:t>apr_wob</a:t>
            </a:r>
            <a:r>
              <a:rPr lang="en-GB" dirty="0"/>
              <a:t> 10 10 1 1 </a:t>
            </a:r>
          </a:p>
          <a:p>
            <a:pPr lvl="2">
              <a:buNone/>
            </a:pPr>
            <a:r>
              <a:rPr lang="en-GB" dirty="0"/>
              <a:t>apr_ut1 10 1</a:t>
            </a:r>
          </a:p>
          <a:p>
            <a:pPr lvl="1"/>
            <a:r>
              <a:rPr lang="en-GB" dirty="0"/>
              <a:t>Regional network (constrained).  When constrained this way system is not free to rotate so </a:t>
            </a:r>
            <a:r>
              <a:rPr lang="en-GB" dirty="0" err="1"/>
              <a:t>xrot</a:t>
            </a:r>
            <a:r>
              <a:rPr lang="en-GB" dirty="0"/>
              <a:t>, </a:t>
            </a:r>
            <a:r>
              <a:rPr lang="en-GB" dirty="0" err="1"/>
              <a:t>yrot</a:t>
            </a:r>
            <a:r>
              <a:rPr lang="en-GB" dirty="0"/>
              <a:t>, </a:t>
            </a:r>
            <a:r>
              <a:rPr lang="en-GB" dirty="0" err="1"/>
              <a:t>zrot</a:t>
            </a:r>
            <a:r>
              <a:rPr lang="en-GB" dirty="0"/>
              <a:t> should not be used in “</a:t>
            </a:r>
            <a:r>
              <a:rPr lang="en-GB" dirty="0" err="1"/>
              <a:t>pos_org</a:t>
            </a:r>
            <a:r>
              <a:rPr lang="en-GB" dirty="0"/>
              <a:t>” command (see “</a:t>
            </a:r>
            <a:r>
              <a:rPr lang="en-GB" dirty="0" err="1"/>
              <a:t>pos_org</a:t>
            </a:r>
            <a:r>
              <a:rPr lang="en-GB" dirty="0"/>
              <a:t>”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)‏</a:t>
            </a:r>
          </a:p>
          <a:p>
            <a:pPr lvl="2">
              <a:buNone/>
            </a:pPr>
            <a:r>
              <a:rPr lang="en-GB" dirty="0" err="1"/>
              <a:t>apr_wob</a:t>
            </a:r>
            <a:r>
              <a:rPr lang="en-GB" dirty="0"/>
              <a:t>  .2  .2   .02   .02</a:t>
            </a:r>
          </a:p>
          <a:p>
            <a:pPr lvl="2">
              <a:buNone/>
            </a:pPr>
            <a:r>
              <a:rPr lang="en-GB" dirty="0"/>
              <a:t>apr_ut1  .2  .02</a:t>
            </a:r>
          </a:p>
          <a:p>
            <a:r>
              <a:rPr lang="en-GB" dirty="0"/>
              <a:t>In many analyses, the global form is used even for regional networks in order to allow rotation estimation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/>
          </a:p>
          <a:p>
            <a:pPr lvl="1"/>
            <a:r>
              <a:rPr lang="en-GB" dirty="0"/>
              <a:t>Care is needed if network is not surrounded by stations with well defined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Data editing </a:t>
            </a:r>
          </a:p>
        </p:txBody>
      </p:sp>
      <p:sp>
        <p:nvSpPr>
          <p:cNvPr id="358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To account for temporal correlations in time series we typically use random-walk (RW) process noise with the “</a:t>
            </a:r>
            <a:r>
              <a:rPr lang="en-GB" dirty="0" err="1"/>
              <a:t>mar_neu</a:t>
            </a:r>
            <a:r>
              <a:rPr lang="en-GB" dirty="0"/>
              <a:t>” command  (units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)‏</a:t>
            </a:r>
          </a:p>
          <a:p>
            <a:r>
              <a:rPr lang="en-GB" dirty="0"/>
              <a:t>Typical values are 2.5 × 10</a:t>
            </a:r>
            <a:r>
              <a:rPr lang="en-GB" baseline="30000" dirty="0"/>
              <a:t>−8</a:t>
            </a:r>
            <a:r>
              <a:rPr lang="en-GB" dirty="0"/>
              <a:t>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(0.5 mm in 1 </a:t>
            </a:r>
            <a:r>
              <a:rPr lang="en-GB" dirty="0" err="1"/>
              <a:t>yr</a:t>
            </a:r>
            <a:r>
              <a:rPr lang="en-GB" dirty="0"/>
              <a:t>) to 4 × 10</a:t>
            </a:r>
            <a:r>
              <a:rPr lang="en-GB" baseline="30000" dirty="0"/>
              <a:t>−6</a:t>
            </a:r>
            <a:r>
              <a:rPr lang="en-GB" dirty="0"/>
              <a:t>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(2 mm in 1 </a:t>
            </a:r>
            <a:r>
              <a:rPr lang="en-GB" dirty="0" err="1"/>
              <a:t>yr</a:t>
            </a:r>
            <a:r>
              <a:rPr lang="en-GB" dirty="0"/>
              <a:t>)</a:t>
            </a:r>
          </a:p>
          <a:p>
            <a:pPr marL="342900" lvl="1" indent="0">
              <a:buNone/>
            </a:pP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>
                <a:latin typeface="Courier" charset="0"/>
                <a:ea typeface="Courier" charset="0"/>
                <a:cs typeface="Courier" charset="0"/>
              </a:rPr>
              <a:t> all   2.5e−8 2.5e−8 2.5e−8  0 0 0</a:t>
            </a:r>
          </a:p>
          <a:p>
            <a:pPr marL="342900" lvl="1" indent="0">
              <a:buNone/>
            </a:pP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chdu</a:t>
            </a:r>
            <a:r>
              <a:rPr lang="en-GB" dirty="0">
                <a:latin typeface="Courier" charset="0"/>
                <a:ea typeface="Courier" charset="0"/>
                <a:cs typeface="Courier" charset="0"/>
              </a:rPr>
              <a:t>  4e−6   4e−6   4e−6    0 0 0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sh_gen_stats</a:t>
            </a:r>
            <a:r>
              <a:rPr lang="en-GB" dirty="0"/>
              <a:t> can used to generate process noise estimates provided sufficiently large number of position estimates are available</a:t>
            </a:r>
          </a:p>
          <a:p>
            <a:r>
              <a:rPr lang="en-GB" dirty="0"/>
              <a:t>To down-weight noisy segments or equalize continuous and survey-mode data in a combined h-file, can add random noise (units are m)‏</a:t>
            </a:r>
          </a:p>
          <a:p>
            <a:pPr marL="342900" lvl="1" indent="0">
              <a:buNone/>
            </a:pP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all  .001 .001 .003</a:t>
            </a:r>
          </a:p>
          <a:p>
            <a:pPr marL="342900" lvl="1" indent="0">
              <a:buNone/>
            </a:pP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.005 .005 .020  2002 10 01 00 00 2002 11 30 24 00</a:t>
            </a:r>
          </a:p>
          <a:p>
            <a:pPr marL="342900" lvl="1" indent="0">
              <a:buNone/>
            </a:pP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  EMED0504   .010 .010 .1</a:t>
            </a:r>
          </a:p>
          <a:p>
            <a:r>
              <a:rPr lang="en-GB" dirty="0"/>
              <a:t>To remove an outlier, can down-weight severely or rename (in </a:t>
            </a:r>
            <a:r>
              <a:rPr lang="en-GB" dirty="0" err="1"/>
              <a:t>eq_file</a:t>
            </a:r>
            <a:r>
              <a:rPr lang="en-GB" dirty="0"/>
              <a:t>)</a:t>
            </a:r>
          </a:p>
          <a:p>
            <a:pPr marL="342900" lvl="1" indent="0">
              <a:buNone/>
            </a:pP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 .1 .1 .1  2002 10 01 00 00 2002 10 01 24 00</a:t>
            </a:r>
          </a:p>
          <a:p>
            <a:pPr marL="342900" lvl="1" indent="0">
              <a:buNone/>
            </a:pP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rename </a:t>
            </a: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ankr_gps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>
                <a:latin typeface="Courier" charset="0"/>
                <a:ea typeface="Courier" charset="0"/>
                <a:cs typeface="Courier" charset="0"/>
              </a:rPr>
              <a:t>ankr_xcl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 2002 10 01 00 00 2002 10 01 24 00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latin typeface="Courier New" charset="0"/>
                <a:ea typeface="Courier New" charset="0"/>
                <a:cs typeface="Courier New" charset="0"/>
              </a:rPr>
              <a:t>glorg</a:t>
            </a:r>
            <a:endParaRPr lang="en-GB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789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Invoked by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to apply generalized constraints after h-files are stacked and loose solution performed</a:t>
            </a:r>
          </a:p>
          <a:p>
            <a:pPr lvl="1"/>
            <a:r>
              <a:rPr lang="en-GB" dirty="0"/>
              <a:t>Can be run as a separate program using the com/sol files from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/>
              <a:t>Also allows linking of parameters and estimation of Euler poles </a:t>
            </a:r>
          </a:p>
          <a:p>
            <a:r>
              <a:rPr lang="en-GB" dirty="0"/>
              <a:t>Parameters estimated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must be kept loose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/>
          </a:p>
          <a:p>
            <a:pPr lvl="1"/>
            <a:r>
              <a:rPr lang="en-GB" dirty="0"/>
              <a:t>Site </a:t>
            </a:r>
            <a:r>
              <a:rPr lang="en-GB" dirty="0" err="1"/>
              <a:t>coodinates</a:t>
            </a:r>
            <a:endParaRPr lang="en-GB" dirty="0"/>
          </a:p>
          <a:p>
            <a:pPr lvl="1"/>
            <a:r>
              <a:rPr lang="en-GB" dirty="0"/>
              <a:t>EOPs (for estimation of rotation)</a:t>
            </a:r>
          </a:p>
          <a:p>
            <a:pPr lvl="1"/>
            <a:r>
              <a:rPr lang="en-GB" dirty="0"/>
              <a:t>Scale‏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is used to define and refine the reference frame for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solutions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/>
              <a:t>Invoking </a:t>
            </a:r>
            <a:r>
              <a:rPr lang="en-GB" sz="3600" dirty="0" err="1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sz="3600" dirty="0"/>
              <a:t> from</a:t>
            </a:r>
            <a:br>
              <a:rPr lang="en-GB" sz="3600" dirty="0"/>
            </a:br>
            <a:r>
              <a:rPr lang="en-GB" sz="3600" dirty="0" err="1">
                <a:latin typeface="Courier New" charset="0"/>
                <a:ea typeface="Courier New" charset="0"/>
                <a:cs typeface="Courier New" charset="0"/>
              </a:rPr>
              <a:t>globk</a:t>
            </a:r>
            <a:r>
              <a:rPr lang="en-GB" sz="3600" dirty="0"/>
              <a:t> command file</a:t>
            </a:r>
          </a:p>
        </p:txBody>
      </p:sp>
      <p:sp>
        <p:nvSpPr>
          <p:cNvPr id="3994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command file contains commands that cause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to run when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completes the solution combination:</a:t>
            </a:r>
          </a:p>
          <a:p>
            <a:pPr lvl="1"/>
            <a:r>
              <a:rPr lang="en-GB" dirty="0"/>
              <a:t> </a:t>
            </a:r>
            <a:r>
              <a:rPr lang="en-GB" dirty="0" err="1"/>
              <a:t>org_cmd</a:t>
            </a:r>
            <a:r>
              <a:rPr lang="en-GB" dirty="0"/>
              <a:t>  &lt;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command file name &gt;  ---invokes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/>
              <a:t> </a:t>
            </a:r>
            <a:r>
              <a:rPr lang="en-GB" dirty="0" err="1"/>
              <a:t>org_opt</a:t>
            </a:r>
            <a:r>
              <a:rPr lang="en-GB" dirty="0"/>
              <a:t>   &lt; options for output &gt;</a:t>
            </a:r>
          </a:p>
          <a:p>
            <a:pPr lvl="1"/>
            <a:r>
              <a:rPr lang="en-GB" dirty="0"/>
              <a:t> </a:t>
            </a:r>
            <a:r>
              <a:rPr lang="en-GB" dirty="0" err="1"/>
              <a:t>org_out</a:t>
            </a:r>
            <a:r>
              <a:rPr lang="en-GB" dirty="0"/>
              <a:t>   &lt; output file name &gt;: Normally not used because name will be generated from </a:t>
            </a:r>
            <a:r>
              <a:rPr lang="en-GB" dirty="0" err="1"/>
              <a:t>prt</a:t>
            </a:r>
            <a:r>
              <a:rPr lang="en-GB" dirty="0"/>
              <a:t> file name in the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</a:t>
            </a:r>
            <a:r>
              <a:rPr lang="en-GB" dirty="0" err="1"/>
              <a:t>runstring</a:t>
            </a:r>
            <a:endParaRPr lang="en-GB" dirty="0"/>
          </a:p>
          <a:p>
            <a:r>
              <a:rPr lang="en-GB" dirty="0"/>
              <a:t>If “</a:t>
            </a:r>
            <a:r>
              <a:rPr lang="en-GB" dirty="0" err="1"/>
              <a:t>org_out</a:t>
            </a:r>
            <a:r>
              <a:rPr lang="en-GB" dirty="0"/>
              <a:t>” is not given then the extent on the print file name is replaced with “.org”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dirty="0"/>
              <a:t> commands</a:t>
            </a:r>
          </a:p>
        </p:txBody>
      </p:sp>
      <p:sp>
        <p:nvSpPr>
          <p:cNvPr id="419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apr_file</a:t>
            </a:r>
            <a:r>
              <a:rPr lang="en-GB" dirty="0"/>
              <a:t> – Need not be the same as for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; needs to contain values only for sites used for stabilization and sites for which coordinates or velocities are equated</a:t>
            </a:r>
          </a:p>
          <a:p>
            <a:r>
              <a:rPr lang="en-GB" dirty="0" err="1"/>
              <a:t>pos_org</a:t>
            </a:r>
            <a:r>
              <a:rPr lang="en-GB" dirty="0"/>
              <a:t>, </a:t>
            </a:r>
            <a:r>
              <a:rPr lang="en-GB" dirty="0" err="1"/>
              <a:t>rate_org</a:t>
            </a:r>
            <a:r>
              <a:rPr lang="en-GB" dirty="0"/>
              <a:t> – Control what parameters are estimated in stabilization</a:t>
            </a:r>
          </a:p>
          <a:p>
            <a:pPr lvl="1"/>
            <a:r>
              <a:rPr lang="en-GB" dirty="0" err="1"/>
              <a:t>xtran</a:t>
            </a:r>
            <a:r>
              <a:rPr lang="en-GB" dirty="0"/>
              <a:t> </a:t>
            </a:r>
            <a:r>
              <a:rPr lang="en-GB" dirty="0" err="1"/>
              <a:t>ytran</a:t>
            </a:r>
            <a:r>
              <a:rPr lang="en-GB" dirty="0"/>
              <a:t> </a:t>
            </a:r>
            <a:r>
              <a:rPr lang="en-GB" dirty="0" err="1"/>
              <a:t>ztran</a:t>
            </a:r>
            <a:r>
              <a:rPr lang="en-GB" dirty="0"/>
              <a:t> – allows translation (</a:t>
            </a:r>
            <a:r>
              <a:rPr lang="en-GB" dirty="0" err="1"/>
              <a:t>apr_tran</a:t>
            </a:r>
            <a:r>
              <a:rPr lang="en-GB" dirty="0"/>
              <a:t> in </a:t>
            </a:r>
            <a:r>
              <a:rPr lang="en-GB" dirty="0" err="1"/>
              <a:t>globk</a:t>
            </a:r>
            <a:r>
              <a:rPr lang="en-GB" dirty="0"/>
              <a:t> if GAMIT “BASELINE” choice of experiment)</a:t>
            </a:r>
          </a:p>
          <a:p>
            <a:pPr lvl="1"/>
            <a:r>
              <a:rPr lang="en-GB" dirty="0" err="1"/>
              <a:t>xrot</a:t>
            </a:r>
            <a:r>
              <a:rPr lang="en-GB" dirty="0"/>
              <a:t> </a:t>
            </a:r>
            <a:r>
              <a:rPr lang="en-GB" dirty="0" err="1"/>
              <a:t>yrot</a:t>
            </a:r>
            <a:r>
              <a:rPr lang="en-GB" dirty="0"/>
              <a:t> </a:t>
            </a:r>
            <a:r>
              <a:rPr lang="en-GB" dirty="0" err="1"/>
              <a:t>zrot</a:t>
            </a:r>
            <a:r>
              <a:rPr lang="en-GB" dirty="0"/>
              <a:t> – allows rotation </a:t>
            </a:r>
          </a:p>
          <a:p>
            <a:pPr lvl="1"/>
            <a:r>
              <a:rPr lang="en-GB" dirty="0"/>
              <a:t>scale – allows rescaling of system (if used, estimate scale in </a:t>
            </a:r>
            <a:r>
              <a:rPr lang="en-GB" dirty="0" err="1"/>
              <a:t>globk</a:t>
            </a:r>
            <a:r>
              <a:rPr lang="en-GB" dirty="0"/>
              <a:t>; </a:t>
            </a:r>
            <a:r>
              <a:rPr lang="en-GB" dirty="0" err="1"/>
              <a:t>apr_scale</a:t>
            </a:r>
            <a:r>
              <a:rPr lang="en-GB" dirty="0"/>
              <a:t> and possibly </a:t>
            </a:r>
            <a:r>
              <a:rPr lang="en-GB" dirty="0" err="1"/>
              <a:t>mar_scale</a:t>
            </a:r>
            <a:r>
              <a:rPr lang="en-GB" dirty="0"/>
              <a:t>)‏</a:t>
            </a:r>
          </a:p>
          <a:p>
            <a:r>
              <a:rPr lang="en-GB" dirty="0" err="1"/>
              <a:t>cnd_hgtv</a:t>
            </a:r>
            <a:r>
              <a:rPr lang="en-GB" dirty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/>
              <a:t>stab_ite</a:t>
            </a:r>
            <a:r>
              <a:rPr lang="en-GB" dirty="0"/>
              <a:t> – # of iterations and sigma-</a:t>
            </a:r>
            <a:r>
              <a:rPr lang="en-GB" dirty="0" err="1"/>
              <a:t>cutoff</a:t>
            </a:r>
            <a:r>
              <a:rPr lang="en-GB" dirty="0"/>
              <a:t> to remove a site</a:t>
            </a:r>
          </a:p>
          <a:p>
            <a:r>
              <a:rPr lang="en-GB" dirty="0" err="1"/>
              <a:t>stab_site</a:t>
            </a:r>
            <a:r>
              <a:rPr lang="en-GB" dirty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 we review the main features of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and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endParaRPr lang="en-US" dirty="0"/>
          </a:p>
          <a:p>
            <a:pPr lvl="1"/>
            <a:r>
              <a:rPr lang="en-US" dirty="0"/>
              <a:t>Program flow</a:t>
            </a:r>
          </a:p>
          <a:p>
            <a:pPr lvl="1"/>
            <a:r>
              <a:rPr lang="en-US" dirty="0"/>
              <a:t>Kalman filtering</a:t>
            </a:r>
          </a:p>
          <a:p>
            <a:pPr lvl="1"/>
            <a:r>
              <a:rPr lang="en-US" dirty="0"/>
              <a:t>GLOBK files and estimation rules</a:t>
            </a:r>
          </a:p>
          <a:p>
            <a:pPr lvl="1"/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/>
              <a:t> program/function: Define origin plus other things</a:t>
            </a:r>
          </a:p>
          <a:p>
            <a:pPr lvl="1"/>
            <a:r>
              <a:rPr lang="en-US" dirty="0"/>
              <a:t>Output options</a:t>
            </a:r>
          </a:p>
          <a:p>
            <a:pPr lvl="1"/>
            <a:r>
              <a:rPr lang="en-US" dirty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Controlling print output</a:t>
            </a:r>
          </a:p>
        </p:txBody>
      </p:sp>
      <p:sp>
        <p:nvSpPr>
          <p:cNvPr id="440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/>
              <a:t>crt_opt</a:t>
            </a:r>
            <a:r>
              <a:rPr lang="en-GB" dirty="0"/>
              <a:t>, </a:t>
            </a:r>
            <a:r>
              <a:rPr lang="en-GB" dirty="0" err="1"/>
              <a:t>prt_opt</a:t>
            </a:r>
            <a:r>
              <a:rPr lang="en-GB" dirty="0"/>
              <a:t>, </a:t>
            </a:r>
            <a:r>
              <a:rPr lang="en-GB" dirty="0" err="1"/>
              <a:t>org_opt</a:t>
            </a:r>
            <a:r>
              <a:rPr lang="en-GB" dirty="0"/>
              <a:t> specify output options for screen, print and org files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/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help gives all options, main ones are:</a:t>
            </a:r>
          </a:p>
          <a:p>
            <a:pPr lvl="1"/>
            <a:r>
              <a:rPr lang="en-GB" dirty="0"/>
              <a:t>ERAS -- erase file before writing (normally files appended)‏</a:t>
            </a:r>
          </a:p>
          <a:p>
            <a:pPr lvl="1"/>
            <a:r>
              <a:rPr lang="en-GB" dirty="0"/>
              <a:t>NOPR -- Do not write output ( e.g., for </a:t>
            </a:r>
            <a:r>
              <a:rPr lang="en-GB" dirty="0" err="1"/>
              <a:t>globk</a:t>
            </a:r>
            <a:r>
              <a:rPr lang="en-GB" dirty="0"/>
              <a:t> when invoking </a:t>
            </a:r>
            <a:r>
              <a:rPr lang="en-GB" dirty="0" err="1"/>
              <a:t>glorg</a:t>
            </a:r>
            <a:r>
              <a:rPr lang="en-GB" dirty="0"/>
              <a:t> )‏</a:t>
            </a:r>
          </a:p>
          <a:p>
            <a:pPr lvl="1"/>
            <a:r>
              <a:rPr lang="en-GB" dirty="0"/>
              <a:t>BLEN -- Baseline lengths</a:t>
            </a:r>
          </a:p>
          <a:p>
            <a:pPr lvl="1"/>
            <a:r>
              <a:rPr lang="en-GB" dirty="0"/>
              <a:t>BRAT -- baseline rates when velocities estimated</a:t>
            </a:r>
          </a:p>
          <a:p>
            <a:pPr lvl="1"/>
            <a:r>
              <a:rPr lang="en-GB" dirty="0"/>
              <a:t>RNRP -- generates reports on differences in parameter estimates after renames.</a:t>
            </a:r>
          </a:p>
          <a:p>
            <a:pPr lvl="1"/>
            <a:r>
              <a:rPr lang="en-GB" dirty="0"/>
              <a:t>FIXA -- makes </a:t>
            </a:r>
            <a:r>
              <a:rPr lang="en-GB" dirty="0" err="1"/>
              <a:t>apriori</a:t>
            </a:r>
            <a:r>
              <a:rPr lang="en-GB" dirty="0"/>
              <a:t> coordinates and velocities consistent when equates are used in </a:t>
            </a:r>
            <a:r>
              <a:rPr lang="en-GB" dirty="0" err="1"/>
              <a:t>glorg</a:t>
            </a:r>
            <a:r>
              <a:rPr lang="en-GB" dirty="0"/>
              <a:t> (can sometimes fail in complicated rename scenarios--best if </a:t>
            </a:r>
            <a:r>
              <a:rPr lang="en-GB" dirty="0" err="1"/>
              <a:t>apr_file</a:t>
            </a:r>
            <a:r>
              <a:rPr lang="en-GB" dirty="0"/>
              <a:t> is provided with consistent values)‏</a:t>
            </a:r>
          </a:p>
          <a:p>
            <a:pPr lvl="1"/>
            <a:r>
              <a:rPr lang="en-GB" dirty="0"/>
              <a:t>VSUM -- </a:t>
            </a:r>
            <a:r>
              <a:rPr lang="en-GB" dirty="0" err="1"/>
              <a:t>Lat</a:t>
            </a:r>
            <a:r>
              <a:rPr lang="en-GB" dirty="0"/>
              <a:t>/long summary of velocity (needed to plot velocities)‏</a:t>
            </a:r>
          </a:p>
          <a:p>
            <a:pPr lvl="1"/>
            <a:r>
              <a:rPr lang="en-GB" dirty="0"/>
              <a:t>PSUM -- </a:t>
            </a:r>
            <a:r>
              <a:rPr lang="en-GB" dirty="0" err="1"/>
              <a:t>Lat</a:t>
            </a:r>
            <a:r>
              <a:rPr lang="en-GB" dirty="0"/>
              <a:t>/long position summary</a:t>
            </a:r>
          </a:p>
          <a:p>
            <a:pPr lvl="1"/>
            <a:r>
              <a:rPr lang="en-GB" dirty="0"/>
              <a:t>GDLF --Include list of </a:t>
            </a:r>
            <a:r>
              <a:rPr lang="en-GB" dirty="0" err="1"/>
              <a:t>hfiles</a:t>
            </a:r>
            <a:r>
              <a:rPr lang="en-GB" dirty="0"/>
              <a:t> and chi**2 increments from run</a:t>
            </a:r>
          </a:p>
          <a:p>
            <a:pPr lvl="1"/>
            <a:r>
              <a:rPr lang="en-GB" dirty="0"/>
              <a:t>CMDS -- </a:t>
            </a:r>
            <a:r>
              <a:rPr lang="en-GB" dirty="0" err="1"/>
              <a:t>Echos</a:t>
            </a:r>
            <a:r>
              <a:rPr lang="en-GB" dirty="0"/>
              <a:t> </a:t>
            </a:r>
            <a:r>
              <a:rPr lang="en-GB" dirty="0" err="1"/>
              <a:t>globk</a:t>
            </a:r>
            <a:r>
              <a:rPr lang="en-GB" dirty="0"/>
              <a:t> command file into output file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Program flow  </a:t>
            </a:r>
          </a:p>
        </p:txBody>
      </p:sp>
      <p:sp>
        <p:nvSpPr>
          <p:cNvPr id="522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Read all the h-file headers to determine their contents (sites, other parameters, epoch range) </a:t>
            </a:r>
          </a:p>
          <a:p>
            <a:r>
              <a:rPr lang="en-GB" dirty="0"/>
              <a:t>Apply renames as requested in the </a:t>
            </a:r>
            <a:r>
              <a:rPr lang="en-GB" dirty="0" err="1"/>
              <a:t>eq_file</a:t>
            </a:r>
            <a:endParaRPr lang="en-GB" dirty="0"/>
          </a:p>
          <a:p>
            <a:r>
              <a:rPr lang="en-GB" dirty="0"/>
              <a:t>Sort the h-file list  forward or backward in time (</a:t>
            </a:r>
            <a:r>
              <a:rPr lang="en-GB" dirty="0" err="1"/>
              <a:t>srt_dir</a:t>
            </a:r>
            <a:r>
              <a:rPr lang="en-GB" dirty="0"/>
              <a:t>) </a:t>
            </a:r>
          </a:p>
          <a:p>
            <a:r>
              <a:rPr lang="en-GB" dirty="0"/>
              <a:t>Initialize the </a:t>
            </a:r>
            <a:r>
              <a:rPr lang="en-GB" dirty="0" err="1"/>
              <a:t>Kalman</a:t>
            </a:r>
            <a:r>
              <a:rPr lang="en-GB" dirty="0"/>
              <a:t> filter with the a priori constraints (</a:t>
            </a:r>
            <a:r>
              <a:rPr lang="en-GB" dirty="0" err="1"/>
              <a:t>apr_xxx</a:t>
            </a:r>
            <a:r>
              <a:rPr lang="en-GB" dirty="0"/>
              <a:t>)‏</a:t>
            </a:r>
          </a:p>
          <a:p>
            <a:r>
              <a:rPr lang="en-GB" dirty="0"/>
              <a:t>Read in the h-files, one at a time, a run sequential </a:t>
            </a:r>
            <a:r>
              <a:rPr lang="en-GB" dirty="0" err="1"/>
              <a:t>Kalman</a:t>
            </a:r>
            <a:r>
              <a:rPr lang="en-GB" dirty="0"/>
              <a:t> Filter.  Compute the chi2 increment, coordinate adjustment, and rotation implied by the new data; if within tolerance (</a:t>
            </a:r>
            <a:r>
              <a:rPr lang="en-GB" dirty="0" err="1"/>
              <a:t>max_chii</a:t>
            </a:r>
            <a:r>
              <a:rPr lang="en-GB" dirty="0"/>
              <a:t>), update the solution and write the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increment to the log file</a:t>
            </a:r>
          </a:p>
          <a:p>
            <a:r>
              <a:rPr lang="en-GB" dirty="0"/>
              <a:t>Write the solution to the </a:t>
            </a:r>
            <a:r>
              <a:rPr lang="en-GB" dirty="0" err="1"/>
              <a:t>sol_file</a:t>
            </a:r>
            <a:r>
              <a:rPr lang="en-GB" dirty="0"/>
              <a:t> and </a:t>
            </a:r>
            <a:r>
              <a:rPr lang="en-GB" dirty="0" err="1"/>
              <a:t>prt</a:t>
            </a:r>
            <a:r>
              <a:rPr lang="en-GB" dirty="0"/>
              <a:t> file (and optionally to a new h-file)‏</a:t>
            </a:r>
          </a:p>
          <a:p>
            <a:r>
              <a:rPr lang="en-GB" dirty="0"/>
              <a:t>Optionally invoke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to apply generalized constraints</a:t>
            </a:r>
          </a:p>
          <a:p>
            <a:pPr lvl="1"/>
            <a:r>
              <a:rPr lang="en-GB" dirty="0"/>
              <a:t>Apply the constraints (iterative “stabilization”)‏</a:t>
            </a:r>
          </a:p>
          <a:p>
            <a:pPr lvl="1"/>
            <a:r>
              <a:rPr lang="en-GB" dirty="0"/>
              <a:t>Apply linkage of parameters (equate, constrain, force), computing the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increment for each</a:t>
            </a:r>
          </a:p>
          <a:p>
            <a:pPr lvl="1"/>
            <a:r>
              <a:rPr lang="en-GB" dirty="0"/>
              <a:t>Estimate plate rotations (“plate” command) </a:t>
            </a:r>
          </a:p>
          <a:p>
            <a:pPr lvl="1"/>
            <a:r>
              <a:rPr lang="en-GB" dirty="0"/>
              <a:t>Write the solution to the org file (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</a:t>
            </a:r>
            <a:r>
              <a:rPr lang="en-GB" dirty="0" err="1"/>
              <a:t>prt</a:t>
            </a:r>
            <a:r>
              <a:rPr lang="en-GB" dirty="0"/>
              <a:t> file)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Things GLOBK cannot do</a:t>
            </a:r>
          </a:p>
        </p:txBody>
      </p:sp>
      <p:sp>
        <p:nvSpPr>
          <p:cNvPr id="5427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Repair mistakes in original analysis</a:t>
            </a:r>
          </a:p>
          <a:p>
            <a:pPr lvl="1"/>
            <a:r>
              <a:rPr lang="en-GB" dirty="0"/>
              <a:t>Cycle slips</a:t>
            </a:r>
          </a:p>
          <a:p>
            <a:pPr lvl="1"/>
            <a:r>
              <a:rPr lang="en-GB" dirty="0"/>
              <a:t>Wrong antenna phase </a:t>
            </a:r>
            <a:r>
              <a:rPr lang="en-GB" dirty="0" err="1"/>
              <a:t>center</a:t>
            </a:r>
            <a:r>
              <a:rPr lang="en-GB" dirty="0"/>
              <a:t> models</a:t>
            </a:r>
          </a:p>
          <a:p>
            <a:r>
              <a:rPr lang="en-GB" dirty="0"/>
              <a:t>Resolve ambiguities</a:t>
            </a:r>
          </a:p>
          <a:p>
            <a:pPr lvl="1"/>
            <a:r>
              <a:rPr lang="en-GB" dirty="0"/>
              <a:t> Would make files too large</a:t>
            </a:r>
          </a:p>
          <a:p>
            <a:r>
              <a:rPr lang="en-GB" dirty="0"/>
              <a:t>Overcome non-linear effects</a:t>
            </a:r>
          </a:p>
          <a:p>
            <a:pPr lvl="1"/>
            <a:r>
              <a:rPr lang="en-GB" dirty="0"/>
              <a:t>As in GAMIT, adjustments must be less than  ~ 30 cm </a:t>
            </a:r>
          </a:p>
          <a:p>
            <a:r>
              <a:rPr lang="en-GB" dirty="0"/>
              <a:t>But GLOBK can delete stations</a:t>
            </a:r>
          </a:p>
          <a:p>
            <a:pPr lvl="1"/>
            <a:r>
              <a:rPr lang="en-GB" dirty="0"/>
              <a:t>Can help avoid contaminating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apr</a:t>
            </a:r>
            <a:r>
              <a:rPr lang="en-GB" dirty="0"/>
              <a:t> files in GLOBK processing</a:t>
            </a:r>
          </a:p>
        </p:txBody>
      </p:sp>
      <p:sp>
        <p:nvSpPr>
          <p:cNvPr id="5632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GAMIT</a:t>
            </a:r>
          </a:p>
          <a:p>
            <a:pPr lvl="1"/>
            <a:r>
              <a:rPr lang="en-GB" dirty="0"/>
              <a:t>10 m accuracy for all sites for cycle-slip repair</a:t>
            </a:r>
          </a:p>
          <a:p>
            <a:pPr lvl="1"/>
            <a:r>
              <a:rPr lang="en-GB" dirty="0"/>
              <a:t>&lt; 30 cm final adjustment for linearity (1st solution guarantees)‏</a:t>
            </a:r>
          </a:p>
          <a:p>
            <a:pPr lvl="1"/>
            <a:r>
              <a:rPr lang="en-GB" dirty="0"/>
              <a:t>~5  cm accuracy in constrained site(s) for ambiguity resolution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/>
              <a:t>If invoking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 for reference frame, </a:t>
            </a:r>
            <a:r>
              <a:rPr lang="en-GB" dirty="0" err="1"/>
              <a:t>apr_file</a:t>
            </a:r>
            <a:r>
              <a:rPr lang="en-GB" dirty="0"/>
              <a:t> usually optional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/>
              <a:t>If not invoking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/>
              <a:t>, need accurate </a:t>
            </a:r>
            <a:r>
              <a:rPr lang="en-GB" dirty="0" err="1"/>
              <a:t>apr_file</a:t>
            </a:r>
            <a:r>
              <a:rPr lang="en-GB" dirty="0"/>
              <a:t> entries for constrained sites</a:t>
            </a:r>
          </a:p>
          <a:p>
            <a:pPr lvl="1"/>
            <a:r>
              <a:rPr lang="en-GB" dirty="0"/>
              <a:t>For complicated renames and equates, </a:t>
            </a:r>
            <a:r>
              <a:rPr lang="en-GB" dirty="0" err="1"/>
              <a:t>apr_file</a:t>
            </a:r>
            <a:r>
              <a:rPr lang="en-GB" dirty="0"/>
              <a:t> may be needed in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err="1"/>
              <a:t>apr_file</a:t>
            </a:r>
            <a:r>
              <a:rPr lang="en-GB" dirty="0"/>
              <a:t> needs coordinates only for reference sites and equates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What can go wrong?</a:t>
            </a:r>
          </a:p>
        </p:txBody>
      </p:sp>
      <p:sp>
        <p:nvSpPr>
          <p:cNvPr id="583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/>
              <a:t>h-files not used:  removed automatically for 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, coordinate adjustment, or rotation (</a:t>
            </a:r>
            <a:r>
              <a:rPr lang="en-GB" dirty="0" err="1"/>
              <a:t>max_chii</a:t>
            </a:r>
            <a:r>
              <a:rPr lang="en-GB" dirty="0"/>
              <a:t>  command)‏</a:t>
            </a:r>
          </a:p>
          <a:p>
            <a:pPr lvl="1"/>
            <a:r>
              <a:rPr lang="en-GB" dirty="0"/>
              <a:t>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increment: inconsistent data. Can be an issue when estimating orbits (“RELAX” mode) if MIT GLX file use different modelling (e.g. albedo, gravity field)</a:t>
            </a:r>
          </a:p>
          <a:p>
            <a:pPr lvl="1"/>
            <a:r>
              <a:rPr lang="en-GB" dirty="0"/>
              <a:t>Station “missing”: not present in h-file or renamed out (use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/>
              <a:t>)‏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/>
              <a:t>Stabilization fails: too few sites in stabilization</a:t>
            </a:r>
          </a:p>
          <a:p>
            <a:pPr lvl="1"/>
            <a:r>
              <a:rPr lang="en-GB" dirty="0"/>
              <a:t>Large uncertainties: poor stabilization</a:t>
            </a:r>
          </a:p>
          <a:p>
            <a:pPr lvl="1"/>
            <a:r>
              <a:rPr lang="en-GB" dirty="0"/>
              <a:t>Uncertainties too small for some stabilization sites: rotation parameters absorbing coordinate adjustment</a:t>
            </a:r>
          </a:p>
          <a:p>
            <a:pPr lvl="1"/>
            <a:r>
              <a:rPr lang="en-GB" dirty="0"/>
              <a:t>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 equate: inconsistent data </a:t>
            </a:r>
          </a:p>
          <a:p>
            <a:pPr lvl="1"/>
            <a:r>
              <a:rPr lang="en-GB" dirty="0"/>
              <a:t>Wrong velocity for equated sites: unmatched a priori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Associated programs</a:t>
            </a:r>
          </a:p>
        </p:txBody>
      </p:sp>
      <p:sp>
        <p:nvSpPr>
          <p:cNvPr id="604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GB" dirty="0"/>
              <a:t>: Translates various </a:t>
            </a:r>
            <a:r>
              <a:rPr lang="en-GB" dirty="0" err="1"/>
              <a:t>ascii</a:t>
            </a:r>
            <a:r>
              <a:rPr lang="en-GB" dirty="0"/>
              <a:t> solution files into GLOBK h-files (GAMIT h-files, SINEX)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glbtosnx</a:t>
            </a:r>
            <a:r>
              <a:rPr lang="en-GB" dirty="0"/>
              <a:t>: Generates SINEX files from binary h-files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/>
              <a:t>: Lists the contents of a series of h-files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hfupd</a:t>
            </a:r>
            <a:r>
              <a:rPr lang="en-GB" dirty="0"/>
              <a:t>: Updates binary h-files for changes in </a:t>
            </a:r>
            <a:r>
              <a:rPr lang="en-GB" dirty="0" err="1"/>
              <a:t>station.info</a:t>
            </a:r>
            <a:r>
              <a:rPr lang="en-GB" dirty="0"/>
              <a:t> or </a:t>
            </a:r>
            <a:r>
              <a:rPr lang="en-GB" dirty="0" err="1"/>
              <a:t>sinex</a:t>
            </a:r>
            <a:r>
              <a:rPr lang="en-GB" dirty="0"/>
              <a:t> header file (distributed by IGS)‏</a:t>
            </a:r>
          </a:p>
          <a:p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tssum</a:t>
            </a:r>
            <a:r>
              <a:rPr lang="en-GB" dirty="0"/>
              <a:t>,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tsfit</a:t>
            </a:r>
            <a:r>
              <a:rPr lang="en-GB" dirty="0"/>
              <a:t>,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tscon</a:t>
            </a:r>
            <a:r>
              <a:rPr lang="en-GB" dirty="0"/>
              <a:t>: Time series analysis (batch)</a:t>
            </a:r>
          </a:p>
          <a:p>
            <a:r>
              <a:rPr lang="en-GB" dirty="0" err="1"/>
              <a:t>Matlab</a:t>
            </a:r>
            <a:r>
              <a:rPr lang="en-GB" dirty="0"/>
              <a:t>-derived programs (interactive):</a:t>
            </a:r>
          </a:p>
          <a:p>
            <a:pPr lvl="1"/>
            <a:r>
              <a:rPr lang="en-GB" dirty="0" err="1"/>
              <a:t>velview</a:t>
            </a:r>
            <a:r>
              <a:rPr lang="en-GB" dirty="0"/>
              <a:t>: displays and analyzes velocity fields </a:t>
            </a:r>
          </a:p>
          <a:p>
            <a:pPr lvl="1"/>
            <a:r>
              <a:rPr lang="en-GB" dirty="0" err="1"/>
              <a:t>tsview</a:t>
            </a:r>
            <a:r>
              <a:rPr lang="en-GB" dirty="0"/>
              <a:t>: displays and analyses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GLOBK has many features and due to its evolution, there are often multiple ways of doing the same or similar things</a:t>
            </a:r>
          </a:p>
          <a:p>
            <a:r>
              <a:rPr lang="en-US" dirty="0"/>
              <a:t>There is extensive help in the ~/gg/help/ directory and discussion in the documentation</a:t>
            </a:r>
          </a:p>
          <a:p>
            <a:r>
              <a:rPr lang="en-US" dirty="0"/>
              <a:t>GLOBK is where all the major analysis decisions are made and hence can be quite complex for large analyses</a:t>
            </a:r>
          </a:p>
          <a:p>
            <a:r>
              <a:rPr lang="en-US" dirty="0"/>
              <a:t>Experimentation and testing your ideas of how different options effect the results is one the best ways to learn the software, e.g.</a:t>
            </a:r>
          </a:p>
          <a:p>
            <a:pPr lvl="1"/>
            <a:r>
              <a:rPr lang="en-US" dirty="0"/>
              <a:t>What happens to position/velocity estimates if the “</a:t>
            </a:r>
            <a:r>
              <a:rPr lang="en-US" dirty="0" err="1"/>
              <a:t>apr_tran</a:t>
            </a:r>
            <a:r>
              <a:rPr lang="en-US" dirty="0"/>
              <a:t>” command is added to the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command file?</a:t>
            </a:r>
          </a:p>
          <a:p>
            <a:pPr lvl="1"/>
            <a:r>
              <a:rPr lang="en-US" dirty="0"/>
              <a:t>How do my estimates and uncertainties change if the “</a:t>
            </a:r>
            <a:r>
              <a:rPr lang="en-US" dirty="0" err="1"/>
              <a:t>apr_neu</a:t>
            </a:r>
            <a:r>
              <a:rPr lang="en-US" dirty="0"/>
              <a:t>” and “</a:t>
            </a:r>
            <a:r>
              <a:rPr lang="en-US" dirty="0" err="1"/>
              <a:t>mar_neu</a:t>
            </a:r>
            <a:r>
              <a:rPr lang="en-US" dirty="0"/>
              <a:t>” commands are changed?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/>
              <a:t>GLOBK uses as data input, quasi-observation files called binary </a:t>
            </a:r>
            <a:r>
              <a:rPr lang="en-US" dirty="0" err="1"/>
              <a:t>h</a:t>
            </a:r>
            <a:r>
              <a:rPr lang="en-US" dirty="0"/>
              <a:t>-files which contain geodetic solutions with loosely constrained full covariance information.   These files can generated from GAMIT solutions or SINEX files.</a:t>
            </a:r>
          </a:p>
          <a:p>
            <a:r>
              <a:rPr lang="en-US" dirty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/>
              <a:t>Its two main uses are to generate velocity field estimates and time series in a well-defined and often different reference frames.  (It can also be used to merge large networks of GPS sites).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applications of GLOBK</a:t>
            </a:r>
          </a:p>
        </p:txBody>
      </p:sp>
      <p:sp>
        <p:nvSpPr>
          <p:cNvPr id="1536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Repeatability analysis (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)‏</a:t>
            </a:r>
          </a:p>
          <a:p>
            <a:pPr lvl="1"/>
            <a:r>
              <a:rPr lang="en-GB" dirty="0"/>
              <a:t>individual sessions</a:t>
            </a:r>
          </a:p>
          <a:p>
            <a:pPr lvl="1"/>
            <a:r>
              <a:rPr lang="en-GB" dirty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/>
              <a:t>Combine sessions to get average position over survey</a:t>
            </a:r>
          </a:p>
          <a:p>
            <a:pPr lvl="1"/>
            <a:r>
              <a:rPr lang="en-GB" dirty="0"/>
              <a:t>connects stations observed separately</a:t>
            </a:r>
          </a:p>
          <a:p>
            <a:pPr lvl="1"/>
            <a:r>
              <a:rPr lang="en-GB" dirty="0"/>
              <a:t>reduces number of </a:t>
            </a:r>
            <a:r>
              <a:rPr lang="en-GB" dirty="0" err="1"/>
              <a:t>h</a:t>
            </a:r>
            <a:r>
              <a:rPr lang="en-GB" dirty="0"/>
              <a:t>-files to be used for velocities</a:t>
            </a:r>
          </a:p>
          <a:p>
            <a:r>
              <a:rPr lang="en-GB" dirty="0"/>
              <a:t>Combine averaged positions to estimate velocities</a:t>
            </a:r>
          </a:p>
          <a:p>
            <a:pPr lvl="1"/>
            <a:r>
              <a:rPr lang="en-GB" dirty="0"/>
              <a:t>and/or earthquake offsets and post-seismic motion</a:t>
            </a:r>
          </a:p>
          <a:p>
            <a:r>
              <a:rPr lang="en-GB" dirty="0"/>
              <a:t>When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Processing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 generates input binary h-files.</a:t>
            </a:r>
          </a:p>
          <a:p>
            <a:r>
              <a:rPr lang="en-US" dirty="0"/>
              <a:t>GLOBK has distinct modules that are used:</a:t>
            </a:r>
          </a:p>
          <a:p>
            <a:pPr lvl="1"/>
            <a:r>
              <a:rPr lang="en-US" dirty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/>
              <a:t>Possible backwards smoothing filter (not that common)</a:t>
            </a:r>
          </a:p>
          <a:p>
            <a:pPr lvl="1"/>
            <a:r>
              <a:rPr lang="en-US" dirty="0"/>
              <a:t>Simple output of the solution (program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glout</a:t>
            </a:r>
            <a:r>
              <a:rPr lang="en-US" dirty="0"/>
              <a:t>: generates .</a:t>
            </a:r>
            <a:r>
              <a:rPr lang="en-US" dirty="0" err="1"/>
              <a:t>prt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Reference frame realized solution and post-solution constraints.  Generates .org file. Program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/>
              <a:t> can be used separately for multiple realizations and constraints.</a:t>
            </a:r>
          </a:p>
          <a:p>
            <a:pPr lvl="1"/>
            <a:r>
              <a:rPr lang="en-US" dirty="0"/>
              <a:t>Saving binary version of solution for additional processing (“</a:t>
            </a:r>
            <a:r>
              <a:rPr lang="en-US" dirty="0" err="1"/>
              <a:t>out_glb</a:t>
            </a:r>
            <a:r>
              <a:rPr lang="en-US" dirty="0"/>
              <a:t>” option in command file and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glsave</a:t>
            </a:r>
            <a:r>
              <a:rPr lang="en-US" dirty="0"/>
              <a:t> program).</a:t>
            </a:r>
          </a:p>
          <a:p>
            <a:r>
              <a:rPr lang="en-US" dirty="0"/>
              <a:t>Modules in GLOBK can be called within GLOBK as subroutines or run externally as stand-alone programs (program names are lower case)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non-GAMIT files in </a:t>
            </a:r>
            <a:r>
              <a:rPr lang="en-US" dirty="0" err="1">
                <a:latin typeface="Courier New" panose="02070309020205020404" pitchFamily="49" charset="0"/>
                <a:ea typeface="Courier" charset="0"/>
                <a:cs typeface="Courier New" panose="02070309020205020404" pitchFamily="49" charset="0"/>
              </a:rPr>
              <a:t>htoglb</a:t>
            </a:r>
            <a:endParaRPr lang="en-US" dirty="0">
              <a:latin typeface="Courier New" panose="02070309020205020404" pitchFamily="49" charset="0"/>
              <a:ea typeface="Courier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 can convert other types of solution/covariance matrix files into GLOBK binary h-files.</a:t>
            </a:r>
          </a:p>
          <a:p>
            <a:r>
              <a:rPr lang="en-US" dirty="0"/>
              <a:t>There are caveats when this is done because these other file formats don’t contain the same meta data as the GAMIT h-files.</a:t>
            </a:r>
          </a:p>
          <a:p>
            <a:r>
              <a:rPr lang="en-US" dirty="0"/>
              <a:t>For GAGE/PBO Frame resolved SINEX files:</a:t>
            </a:r>
          </a:p>
          <a:p>
            <a:pPr lvl="1"/>
            <a:r>
              <a:rPr lang="en-US" dirty="0"/>
              <a:t>Use the -d=TR option to apply rotation and translation loosening</a:t>
            </a:r>
          </a:p>
          <a:p>
            <a:pPr lvl="1"/>
            <a:r>
              <a:rPr lang="en-US" dirty="0"/>
              <a:t>-m=512 (allocate 512 Mb memory) is needed from more recent files</a:t>
            </a:r>
          </a:p>
          <a:p>
            <a:pPr lvl="1"/>
            <a:r>
              <a:rPr lang="en-US" dirty="0"/>
              <a:t>There are ”loose” SINEX files for which -d=TR is not needed except for CWU files which are not loose (these are the submitted AC files)</a:t>
            </a:r>
          </a:p>
          <a:p>
            <a:r>
              <a:rPr lang="en-US" dirty="0"/>
              <a:t>IGS SINEX files</a:t>
            </a:r>
          </a:p>
          <a:p>
            <a:pPr lvl="1"/>
            <a:r>
              <a:rPr lang="en-US" dirty="0"/>
              <a:t>Use -s option for name translation with point codes</a:t>
            </a:r>
          </a:p>
          <a:p>
            <a:pPr lvl="1"/>
            <a:r>
              <a:rPr lang="en-US" dirty="0"/>
              <a:t>Variance-covariance matrix will need scaling depending on AC (scaling value supplied in .</a:t>
            </a:r>
            <a:r>
              <a:rPr lang="en-US" dirty="0" err="1"/>
              <a:t>gdl</a:t>
            </a:r>
            <a:r>
              <a:rPr lang="en-US" dirty="0"/>
              <a:t> file).  COD solution of more difference from unity (~10</a:t>
            </a:r>
            <a:r>
              <a:rPr lang="en-US" baseline="30000" dirty="0"/>
              <a:t>-4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543-2F45-7E47-8ACE-5F16A985861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/>
              <a:t>GLOBK function and file </a:t>
            </a:r>
            <a:r>
              <a:rPr lang="en-GB" sz="3200" dirty="0"/>
              <a:t>f</a:t>
            </a:r>
            <a:r>
              <a:rPr lang="en-GB" sz="3200"/>
              <a:t>low</a:t>
            </a:r>
            <a:endParaRPr lang="en-GB" sz="3200" dirty="0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:   Translate GAMIT h-files to (e.g., hemeda.10256 ) to GLOBK</a:t>
            </a:r>
          </a:p>
          <a:p>
            <a:r>
              <a:rPr lang="en-US" dirty="0"/>
              <a:t>                   h-files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[h-file list].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>
                <a:sym typeface="Wingdings" charset="2"/>
              </a:rPr>
              <a:t>globk_comb.cmd</a:t>
            </a:r>
            <a:r>
              <a:rPr lang="en-US" dirty="0">
                <a:sym typeface="Wingdings" charset="2"/>
              </a:rPr>
              <a:t>            </a:t>
            </a:r>
          </a:p>
          <a:p>
            <a:r>
              <a:rPr lang="en-US" dirty="0">
                <a:sym typeface="Wingdings" charset="2"/>
              </a:rPr>
              <a:t>itrf08_comb.apr                           </a:t>
            </a:r>
          </a:p>
          <a:p>
            <a:r>
              <a:rPr lang="en-US" dirty="0">
                <a:sym typeface="Wingdings" charset="2"/>
              </a:rPr>
              <a:t>itrf08_comb.eq            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[h-file list].com (binary solution file that can be used in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  <a:sym typeface="Wingdings" charset="2"/>
              </a:rPr>
              <a:t>glorg</a:t>
            </a:r>
            <a:r>
              <a:rPr lang="en-US" dirty="0">
                <a:sym typeface="Wingdings" charset="2"/>
              </a:rPr>
              <a:t>) </a:t>
            </a: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comb.com</a:t>
            </a:r>
            <a:r>
              <a:rPr lang="en-US" dirty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/>
              <a:t>Itrf08_comb.apr</a:t>
            </a:r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Names of files here can be chosen arbitrarily.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command files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GLOBK is controlled by a command file that “instructs” the program what to do.</a:t>
            </a:r>
          </a:p>
          <a:p>
            <a:r>
              <a:rPr lang="en-US" dirty="0"/>
              <a:t>The command file contain the following classes of commands:</a:t>
            </a:r>
          </a:p>
          <a:p>
            <a:pPr lvl="1"/>
            <a:r>
              <a:rPr lang="en-US" dirty="0"/>
              <a:t>Estimation command: Tells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what to estimate and constraints on apriori values and temporal behavior of the parameters. “</a:t>
            </a:r>
            <a:r>
              <a:rPr lang="en-US" dirty="0" err="1"/>
              <a:t>apr_xxx</a:t>
            </a:r>
            <a:r>
              <a:rPr lang="en-US" dirty="0"/>
              <a:t>” and “</a:t>
            </a:r>
            <a:r>
              <a:rPr lang="en-US" dirty="0" err="1"/>
              <a:t>mar_xxx</a:t>
            </a:r>
            <a:r>
              <a:rPr lang="en-US" dirty="0"/>
              <a:t>” commands.</a:t>
            </a:r>
          </a:p>
          <a:p>
            <a:pPr lvl="1"/>
            <a:r>
              <a:rPr lang="en-US" dirty="0"/>
              <a:t>a priori information commands: Coordinates, discontinuity times, selection of sites </a:t>
            </a:r>
          </a:p>
          <a:p>
            <a:pPr lvl="1"/>
            <a:r>
              <a:rPr lang="en-US" dirty="0"/>
              <a:t>Output (types and files),  and control commands (e.g., to 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/>
              <a:t>)</a:t>
            </a:r>
          </a:p>
          <a:p>
            <a:r>
              <a:rPr lang="en-US" dirty="0"/>
              <a:t>GLORG (post-processing program/module) also has its own command file.</a:t>
            </a:r>
          </a:p>
          <a:p>
            <a:r>
              <a:rPr lang="en-US" dirty="0"/>
              <a:t>The simplest </a:t>
            </a:r>
            <a:r>
              <a:rPr lang="en-US" dirty="0" err="1"/>
              <a:t>globk</a:t>
            </a:r>
            <a:r>
              <a:rPr lang="en-US" dirty="0"/>
              <a:t> command can have one line: </a:t>
            </a:r>
            <a:br>
              <a:rPr lang="en-US" dirty="0"/>
            </a:br>
            <a:r>
              <a:rPr lang="en-US" dirty="0" err="1"/>
              <a:t>apr_neu</a:t>
            </a:r>
            <a:r>
              <a:rPr lang="en-US" dirty="0"/>
              <a:t> all 10 10 10 0 0 0</a:t>
            </a:r>
            <a:br>
              <a:rPr lang="en-US" dirty="0"/>
            </a:br>
            <a:r>
              <a:rPr lang="en-US" dirty="0"/>
              <a:t>but in general have several other commons commands (see examples in 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/>
              <a:t>globk_xxxx.cmd</a:t>
            </a:r>
            <a:r>
              <a:rPr lang="en-US" dirty="0"/>
              <a:t> and 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file name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GLOBK uses arbitrary file names but there are some conventions used:</a:t>
            </a:r>
          </a:p>
          <a:p>
            <a:pPr lvl="1"/>
            <a:r>
              <a:rPr lang="en-US" dirty="0"/>
              <a:t>Binary </a:t>
            </a:r>
            <a:r>
              <a:rPr lang="en-US" dirty="0" err="1"/>
              <a:t>h</a:t>
            </a:r>
            <a:r>
              <a:rPr lang="en-US" dirty="0"/>
              <a:t>-files from </a:t>
            </a:r>
            <a:r>
              <a:rPr lang="en-US" dirty="0" err="1"/>
              <a:t>htoglb</a:t>
            </a:r>
            <a:r>
              <a:rPr lang="en-US" dirty="0"/>
              <a:t>: .</a:t>
            </a:r>
            <a:r>
              <a:rPr lang="en-US" dirty="0" err="1"/>
              <a:t>glx</a:t>
            </a:r>
            <a:r>
              <a:rPr lang="en-US" dirty="0"/>
              <a:t> is bias fixed, .</a:t>
            </a:r>
            <a:r>
              <a:rPr lang="en-US" dirty="0" err="1"/>
              <a:t>glr</a:t>
            </a:r>
            <a:r>
              <a:rPr lang="en-US" dirty="0"/>
              <a:t> is bias free (normally not used)</a:t>
            </a:r>
          </a:p>
          <a:p>
            <a:pPr lvl="1"/>
            <a:r>
              <a:rPr lang="en-US" dirty="0"/>
              <a:t>List of binary </a:t>
            </a:r>
            <a:r>
              <a:rPr lang="en-US" dirty="0" err="1"/>
              <a:t>h</a:t>
            </a:r>
            <a:r>
              <a:rPr lang="en-US" dirty="0"/>
              <a:t>-files to process: .</a:t>
            </a:r>
            <a:r>
              <a:rPr lang="en-US" dirty="0" err="1"/>
              <a:t>gdl</a:t>
            </a:r>
            <a:r>
              <a:rPr lang="en-US" dirty="0"/>
              <a:t> extent</a:t>
            </a:r>
          </a:p>
          <a:p>
            <a:pPr lvl="1"/>
            <a:r>
              <a:rPr lang="en-US" dirty="0"/>
              <a:t>GLOBK and GLORG command files: </a:t>
            </a:r>
            <a:r>
              <a:rPr lang="en-US" dirty="0" err="1"/>
              <a:t>globk</a:t>
            </a:r>
            <a:r>
              <a:rPr lang="en-US" dirty="0"/>
              <a:t>_&lt;type&gt;.</a:t>
            </a:r>
            <a:r>
              <a:rPr lang="en-US" dirty="0" err="1"/>
              <a:t>cmd</a:t>
            </a:r>
            <a:r>
              <a:rPr lang="en-US" dirty="0"/>
              <a:t> and </a:t>
            </a:r>
            <a:r>
              <a:rPr lang="en-US" dirty="0" err="1"/>
              <a:t>glorg</a:t>
            </a:r>
            <a:r>
              <a:rPr lang="en-US" dirty="0"/>
              <a:t>_&lt;type&gt;.</a:t>
            </a:r>
            <a:r>
              <a:rPr lang="en-US" dirty="0" err="1"/>
              <a:t>cmd</a:t>
            </a:r>
            <a:endParaRPr lang="en-US" dirty="0"/>
          </a:p>
          <a:p>
            <a:pPr lvl="1"/>
            <a:r>
              <a:rPr lang="en-US" dirty="0"/>
              <a:t>Output files: print file (no </a:t>
            </a:r>
            <a:r>
              <a:rPr lang="en-US" dirty="0" err="1"/>
              <a:t>glorg</a:t>
            </a:r>
            <a:r>
              <a:rPr lang="en-US" dirty="0"/>
              <a:t> reference frame) .</a:t>
            </a:r>
            <a:r>
              <a:rPr lang="en-US" dirty="0" err="1"/>
              <a:t>prt</a:t>
            </a:r>
            <a:r>
              <a:rPr lang="en-US" dirty="0"/>
              <a:t> (often not output); </a:t>
            </a:r>
            <a:r>
              <a:rPr lang="en-US" dirty="0" err="1"/>
              <a:t>glorg</a:t>
            </a:r>
            <a:r>
              <a:rPr lang="en-US" dirty="0"/>
              <a:t> output .org; log file .log</a:t>
            </a:r>
          </a:p>
          <a:p>
            <a:pPr lvl="1"/>
            <a:r>
              <a:rPr lang="en-US" dirty="0"/>
              <a:t>Apriori coordinate files: .</a:t>
            </a:r>
            <a:r>
              <a:rPr lang="en-US" dirty="0" err="1"/>
              <a:t>apr</a:t>
            </a:r>
            <a:endParaRPr lang="en-US" dirty="0"/>
          </a:p>
          <a:p>
            <a:pPr lvl="1"/>
            <a:r>
              <a:rPr lang="en-US" dirty="0"/>
              <a:t>Earthquake and rename file: .</a:t>
            </a:r>
            <a:r>
              <a:rPr lang="en-US" dirty="0" err="1"/>
              <a:t>eq</a:t>
            </a:r>
            <a:endParaRPr lang="en-US" dirty="0"/>
          </a:p>
          <a:p>
            <a:pPr lvl="1"/>
            <a:r>
              <a:rPr lang="en-US" dirty="0"/>
              <a:t>Lists of stabilization sites (used with source command): .stab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2018/02/27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24838</TotalTime>
  <Words>3720</Words>
  <Application>Microsoft Macintosh PowerPoint</Application>
  <PresentationFormat>On-screen Show (4:3)</PresentationFormat>
  <Paragraphs>409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Courier</vt:lpstr>
      <vt:lpstr>Courier New</vt:lpstr>
      <vt:lpstr>DejaVu Sans</vt:lpstr>
      <vt:lpstr>Wingdings</vt:lpstr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Using non-GAMIT files in htoglb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(EOPs)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wrong?</vt:lpstr>
      <vt:lpstr>Associated programs</vt:lpstr>
      <vt:lpstr>Summary</vt:lpstr>
    </vt:vector>
  </TitlesOfParts>
  <Manager/>
  <Company>MIT</Company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post-processing with GLOBK</dc:title>
  <dc:subject/>
  <dc:creator>T. Herring</dc:creator>
  <cp:keywords/>
  <dc:description/>
  <cp:lastModifiedBy>M. Floyd</cp:lastModifiedBy>
  <cp:revision>48</cp:revision>
  <cp:lastPrinted>2011-08-06T13:38:01Z</cp:lastPrinted>
  <dcterms:created xsi:type="dcterms:W3CDTF">2011-08-03T17:21:15Z</dcterms:created>
  <dcterms:modified xsi:type="dcterms:W3CDTF">2018-02-27T01:02:45Z</dcterms:modified>
  <cp:category/>
</cp:coreProperties>
</file>