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1"/>
  </p:sldMasterIdLst>
  <p:notesMasterIdLst>
    <p:notesMasterId r:id="rId42"/>
  </p:notesMasterIdLst>
  <p:handoutMasterIdLst>
    <p:handoutMasterId r:id="rId43"/>
  </p:handoutMasterIdLst>
  <p:sldIdLst>
    <p:sldId id="257" r:id="rId2"/>
    <p:sldId id="324" r:id="rId3"/>
    <p:sldId id="325" r:id="rId4"/>
    <p:sldId id="319" r:id="rId5"/>
    <p:sldId id="326" r:id="rId6"/>
    <p:sldId id="327" r:id="rId7"/>
    <p:sldId id="342" r:id="rId8"/>
    <p:sldId id="340" r:id="rId9"/>
    <p:sldId id="332" r:id="rId10"/>
    <p:sldId id="333" r:id="rId11"/>
    <p:sldId id="334" r:id="rId12"/>
    <p:sldId id="335" r:id="rId13"/>
    <p:sldId id="336" r:id="rId14"/>
    <p:sldId id="339" r:id="rId15"/>
    <p:sldId id="328" r:id="rId16"/>
    <p:sldId id="329" r:id="rId17"/>
    <p:sldId id="330" r:id="rId18"/>
    <p:sldId id="337" r:id="rId19"/>
    <p:sldId id="338" r:id="rId20"/>
    <p:sldId id="322" r:id="rId21"/>
    <p:sldId id="341" r:id="rId22"/>
    <p:sldId id="323" r:id="rId23"/>
    <p:sldId id="301" r:id="rId24"/>
    <p:sldId id="302" r:id="rId25"/>
    <p:sldId id="331" r:id="rId26"/>
    <p:sldId id="303" r:id="rId27"/>
    <p:sldId id="304" r:id="rId28"/>
    <p:sldId id="306" r:id="rId29"/>
    <p:sldId id="307" r:id="rId30"/>
    <p:sldId id="309" r:id="rId31"/>
    <p:sldId id="310" r:id="rId32"/>
    <p:sldId id="311" r:id="rId33"/>
    <p:sldId id="312" r:id="rId34"/>
    <p:sldId id="313" r:id="rId35"/>
    <p:sldId id="314" r:id="rId36"/>
    <p:sldId id="315" r:id="rId37"/>
    <p:sldId id="316" r:id="rId38"/>
    <p:sldId id="317" r:id="rId39"/>
    <p:sldId id="318" r:id="rId40"/>
    <p:sldId id="32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9"/>
    <p:restoredTop sz="94009"/>
  </p:normalViewPr>
  <p:slideViewPr>
    <p:cSldViewPr snapToGrid="0" snapToObjects="1">
      <p:cViewPr varScale="1">
        <p:scale>
          <a:sx n="105" d="100"/>
          <a:sy n="105" d="100"/>
        </p:scale>
        <p:origin x="156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2018/02/28</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2018/02/28</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  </a:t>
            </a:r>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The formal error under</a:t>
            </a:r>
            <a:r>
              <a:rPr lang="en-US" baseline="0" dirty="0"/>
              <a:t> a </a:t>
            </a:r>
            <a:r>
              <a:rPr lang="en-US" dirty="0"/>
              <a:t>white noise assumption after scaling by the </a:t>
            </a:r>
            <a:r>
              <a:rPr lang="en-US" dirty="0" err="1"/>
              <a:t>nrms</a:t>
            </a:r>
            <a:r>
              <a:rPr lang="en-US" dirty="0"/>
              <a:t> </a:t>
            </a:r>
            <a:r>
              <a:rPr lang="en-US" b="0" dirty="0"/>
              <a:t>is 0.03 mm/</a:t>
            </a:r>
            <a:r>
              <a:rPr lang="en-US" b="0" dirty="0" err="1"/>
              <a:t>yr</a:t>
            </a:r>
            <a:r>
              <a:rPr lang="en-US" b="0" dirty="0"/>
              <a:t> horizontal, 0.1 mm/</a:t>
            </a:r>
            <a:r>
              <a:rPr lang="en-US" b="0" dirty="0" err="1"/>
              <a:t>yr</a:t>
            </a:r>
            <a:r>
              <a:rPr lang="en-US" b="0" dirty="0"/>
              <a:t> vertical.   </a:t>
            </a:r>
            <a:r>
              <a:rPr lang="en-US" dirty="0"/>
              <a:t>But the correlation time for independent observations is </a:t>
            </a:r>
            <a:r>
              <a:rPr lang="en-US" b="0" dirty="0"/>
              <a:t>~100 days</a:t>
            </a:r>
            <a:r>
              <a:rPr lang="en-US" dirty="0"/>
              <a:t>, so if</a:t>
            </a:r>
            <a:r>
              <a:rPr lang="en-US" baseline="0" dirty="0"/>
              <a:t> we again</a:t>
            </a:r>
            <a:r>
              <a:rPr lang="en-US" dirty="0"/>
              <a:t> apply our rule-of-thumb,</a:t>
            </a:r>
            <a:r>
              <a:rPr lang="en-US" baseline="0" dirty="0"/>
              <a:t> and take only every 100</a:t>
            </a:r>
            <a:r>
              <a:rPr lang="en-US" baseline="30000" dirty="0"/>
              <a:t>th</a:t>
            </a:r>
            <a:r>
              <a:rPr lang="en-US" baseline="0" dirty="0"/>
              <a:t> point as independent, </a:t>
            </a:r>
            <a:r>
              <a:rPr lang="en-US" dirty="0"/>
              <a:t>we would scale the velocity uncertainties by a factor of 10, to get 0.3 mm/</a:t>
            </a:r>
            <a:r>
              <a:rPr lang="en-US" dirty="0" err="1"/>
              <a:t>yr</a:t>
            </a:r>
            <a:r>
              <a:rPr lang="en-US" dirty="0"/>
              <a:t> horizontal and 1 mm/</a:t>
            </a:r>
            <a:r>
              <a:rPr lang="en-US" dirty="0" err="1"/>
              <a:t>yr</a:t>
            </a:r>
            <a:r>
              <a:rPr lang="en-US" dirty="0"/>
              <a:t> vertical </a:t>
            </a:r>
            <a:r>
              <a:rPr lang="en-US" dirty="0" err="1"/>
              <a:t>tuncertainties</a:t>
            </a:r>
            <a:r>
              <a:rPr lang="en-US" baseline="0" dirty="0"/>
              <a:t> for the velocity estimates. </a:t>
            </a:r>
            <a:r>
              <a:rPr lang="en-US" dirty="0"/>
              <a:t>. </a:t>
            </a:r>
            <a:r>
              <a:rPr lang="en-US" baseline="0" dirty="0"/>
              <a:t> </a:t>
            </a:r>
            <a:r>
              <a:rPr lang="en-US" dirty="0"/>
              <a:t>This “eye-balling” of correlation times will usually get you within a factor of two of a more rigorous estimate</a:t>
            </a:r>
            <a:r>
              <a:rPr lang="en-US" baseline="0" dirty="0"/>
              <a:t> of the true</a:t>
            </a:r>
            <a:r>
              <a:rPr lang="en-US" dirty="0"/>
              <a:t> uncertainty,</a:t>
            </a:r>
            <a:r>
              <a:rPr lang="en-US" baseline="0" dirty="0"/>
              <a:t> as we will see shortly.  </a:t>
            </a:r>
            <a:r>
              <a:rPr lang="en-US" dirty="0"/>
              <a:t>  Let’s look at three ways of doing this a bit more rigorously.  One uses a formal spectral analysis, another relates empirically the white-noise</a:t>
            </a:r>
            <a:r>
              <a:rPr lang="en-US" baseline="0" dirty="0"/>
              <a:t> and correlated noise components, and a the third performs a more rigorous estimate</a:t>
            </a:r>
            <a:r>
              <a:rPr lang="en-US" dirty="0"/>
              <a:t> the correlation times. </a:t>
            </a:r>
          </a:p>
          <a:p>
            <a:pPr eaLnBrk="1" hangingPunct="1">
              <a:lnSpc>
                <a:spcPct val="90000"/>
              </a:lnSpc>
            </a:pPr>
            <a:endParaRPr lang="en-US" dirty="0"/>
          </a:p>
          <a:p>
            <a:pPr eaLnBrk="1" hangingPunct="1">
              <a:lnSpc>
                <a:spcPct val="90000"/>
              </a:lnSpc>
            </a:pPr>
            <a:r>
              <a:rPr lang="en-US" dirty="0"/>
              <a:t> </a:t>
            </a:r>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a:t>This figur</a:t>
            </a:r>
            <a:r>
              <a:rPr lang="en-US" baseline="0" dirty="0"/>
              <a:t>e from the 2004 paper by Simon Williams and colleagues shows a power spectrum of a 10-year time series (</a:t>
            </a:r>
            <a:r>
              <a:rPr lang="en-US" dirty="0"/>
              <a:t>1991-2001) ,</a:t>
            </a:r>
            <a:r>
              <a:rPr lang="en-US" baseline="0" dirty="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a:t> </a:t>
            </a:r>
            <a:r>
              <a:rPr lang="en-US" b="0" dirty="0"/>
              <a:t>for</a:t>
            </a:r>
            <a:r>
              <a:rPr lang="en-US" b="0" baseline="0" dirty="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a:t>  </a:t>
            </a: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16</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a:t>There is also the possibility</a:t>
            </a:r>
            <a:r>
              <a:rPr lang="en-US" baseline="0" dirty="0"/>
              <a:t> of noise that is not stationary, that is, it changes in character as function of time. In this case, all of the </a:t>
            </a:r>
            <a:r>
              <a:rPr lang="en-US" baseline="0" dirty="0" err="1"/>
              <a:t>techninques</a:t>
            </a:r>
            <a:r>
              <a:rPr lang="en-US" baseline="0" dirty="0"/>
              <a:t> we mention here will be invalid.</a:t>
            </a:r>
          </a:p>
          <a:p>
            <a:pPr eaLnBrk="1" hangingPunct="1"/>
            <a:r>
              <a:rPr lang="en-US" dirty="0"/>
              <a:t>.</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a:t>A second</a:t>
            </a:r>
            <a:r>
              <a:rPr lang="en-US" baseline="0" dirty="0"/>
              <a:t> approximation to getting realistic uncertainties makes the assumption that the amplitude of the long-period sources of noise is proportional to the white noise.  </a:t>
            </a:r>
            <a:r>
              <a:rPr lang="en-US" dirty="0"/>
              <a:t>Since white noise can be easily computed from time series, and flicker noise (or RW noise) not, Mao et </a:t>
            </a:r>
            <a:r>
              <a:rPr lang="en-US" dirty="0" err="1"/>
              <a:t>al.performed</a:t>
            </a:r>
            <a:r>
              <a:rPr lang="en-US" dirty="0"/>
              <a:t> a spectral analysis of</a:t>
            </a:r>
            <a:r>
              <a:rPr lang="en-US" baseline="0" dirty="0"/>
              <a:t> times series(2 years only) for 24  IGS stations and</a:t>
            </a:r>
            <a:r>
              <a:rPr lang="en-US" dirty="0"/>
              <a:t> looked for correlations between the WN and FN components.   The figure shows their results, with N, E, an U plotted on the same As</a:t>
            </a:r>
            <a:r>
              <a:rPr lang="en-US" baseline="0" dirty="0"/>
              <a:t> you can see, there is a correlation, and a straight-line fit to the points will get you within about 50% of the appropriate flicker noise component to apply for a given </a:t>
            </a:r>
            <a:r>
              <a:rPr lang="en-US" baseline="0" dirty="0" err="1"/>
              <a:t>wrms</a:t>
            </a:r>
            <a:r>
              <a:rPr lang="en-US" baseline="0" dirty="0"/>
              <a:t>.  See Equation 20 in their paper.</a:t>
            </a:r>
            <a:r>
              <a:rPr lang="en-US" dirty="0"/>
              <a:t>.</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a:t>The</a:t>
            </a:r>
            <a:r>
              <a:rPr lang="en-US" baseline="0" dirty="0"/>
              <a:t> third approach is the one we’ve taken in GLOBK.  It assume that the the noise can be represented by a Gauss-Markov process. </a:t>
            </a:r>
            <a:r>
              <a:rPr lang="en-US" dirty="0"/>
              <a:t>  Loosely speaking, a Gaussian process is</a:t>
            </a:r>
            <a:r>
              <a:rPr lang="en-US" baseline="0" dirty="0"/>
              <a:t> a random process that can be described by its mean and </a:t>
            </a:r>
            <a:r>
              <a:rPr lang="en-US" baseline="0" dirty="0" err="1"/>
              <a:t>variiance</a:t>
            </a:r>
            <a:r>
              <a:rPr lang="en-US" baseline="0" dirty="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a:t>Guassian</a:t>
            </a:r>
            <a:r>
              <a:rPr lang="en-US" baseline="0" dirty="0"/>
              <a:t> </a:t>
            </a:r>
            <a:r>
              <a:rPr lang="en-US" baseline="0" dirty="0" err="1"/>
              <a:t>distribuiton</a:t>
            </a:r>
            <a:r>
              <a:rPr lang="en-US" baseline="0" dirty="0"/>
              <a:t>.  Viewed another way, our best hope of being to characterize </a:t>
            </a:r>
            <a:r>
              <a:rPr lang="en-US" baseline="0" dirty="0" err="1"/>
              <a:t>ithe</a:t>
            </a:r>
            <a:r>
              <a:rPr lang="en-US" baseline="0" dirty="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a:t>Kalman</a:t>
            </a:r>
            <a:r>
              <a:rPr lang="en-US" baseline="0" dirty="0"/>
              <a:t> </a:t>
            </a:r>
            <a:r>
              <a:rPr lang="en-US" baseline="0" dirty="0" err="1"/>
              <a:t>fiilter</a:t>
            </a:r>
            <a:r>
              <a:rPr lang="en-US" baseline="0" dirty="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Strang</a:t>
            </a:r>
            <a:r>
              <a:rPr lang="en-US" dirty="0"/>
              <a:t>, G. and K. </a:t>
            </a:r>
            <a:r>
              <a:rPr lang="en-US" dirty="0" err="1"/>
              <a:t>Borre</a:t>
            </a:r>
            <a:r>
              <a:rPr lang="en-US" dirty="0"/>
              <a:t> </a:t>
            </a:r>
            <a:r>
              <a:rPr lang="en-US"/>
              <a:t>(1997)</a:t>
            </a:r>
            <a:r>
              <a:rPr lang="en-US" dirty="0"/>
              <a:t>, Linear Algebra</a:t>
            </a:r>
            <a:r>
              <a:rPr lang="en-US"/>
              <a:t>, Geodesy,</a:t>
            </a:r>
            <a:r>
              <a:rPr lang="en-US" baseline="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a:t>2018/02/28</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363789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Five-year time series for a southern California site.</a:t>
            </a:r>
            <a:r>
              <a:rPr lang="en-US" baseline="0" dirty="0"/>
              <a:t> </a:t>
            </a:r>
            <a:r>
              <a:rPr lang="en-US" dirty="0"/>
              <a:t>. The  WRMS is &lt; 1 mm in horizontal, 2.5 mm in vertical.  Yellow squares are daily values, with NRMS of ~0.5 (better than a typical site).  Blue points are 7-day averages, which you can see reduces the short-term noise considerably (as we expect, since it’s white, but not much the long-term.  Suppose we keep averaging for longer and longer periods and observe what happens to the scatter.</a:t>
            </a:r>
            <a:r>
              <a:rPr lang="en-US" baseline="0" dirty="0"/>
              <a:t>  If the noise were white, </a:t>
            </a:r>
            <a:r>
              <a:rPr lang="en-US" dirty="0"/>
              <a:t> we’d expect the WRMS to go down by</a:t>
            </a:r>
            <a:r>
              <a:rPr lang="en-US" baseline="0" dirty="0"/>
              <a:t> the square root of the number of points in the average </a:t>
            </a:r>
            <a:r>
              <a:rPr lang="en-US" dirty="0"/>
              <a:t>and the NRMS remain the</a:t>
            </a:r>
            <a:r>
              <a:rPr lang="en-US" baseline="0" dirty="0"/>
              <a:t> same.  However, i</a:t>
            </a:r>
            <a:r>
              <a:rPr lang="en-US" dirty="0"/>
              <a:t>f the dominant frequencies of the noise are long-period, the WRMS will</a:t>
            </a:r>
            <a:r>
              <a:rPr lang="en-US" baseline="0" dirty="0"/>
              <a:t> not decrease as rapidly and the NRMS will </a:t>
            </a:r>
            <a:r>
              <a:rPr lang="en-US" baseline="0" dirty="0" err="1"/>
              <a:t>riise</a:t>
            </a:r>
            <a:r>
              <a:rPr lang="en-US" baseline="0" dirty="0"/>
              <a:t> since the formal uncertainties are getting smaller by </a:t>
            </a:r>
            <a:r>
              <a:rPr lang="en-US" baseline="0" dirty="0" err="1"/>
              <a:t>sqrt</a:t>
            </a:r>
            <a:r>
              <a:rPr lang="en-US" baseline="0" dirty="0"/>
              <a:t>(n).   </a:t>
            </a:r>
            <a:r>
              <a:rPr lang="en-US" dirty="0"/>
              <a:t>Let’s 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a:t>wrms</a:t>
            </a:r>
            <a:r>
              <a:rPr lang="en-US" dirty="0"/>
              <a:t> 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a:t>sigmas</a:t>
            </a:r>
            <a:r>
              <a:rPr lang="en-US" baseline="0" dirty="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a:t>2018/02/28</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128454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a:t>Fulll</a:t>
            </a:r>
            <a:r>
              <a:rPr lang="en-US" baseline="0" dirty="0"/>
              <a:t> knowledge of the errors would require knowing the magnitude and correlations of every error at every epoch and place.</a:t>
            </a:r>
          </a:p>
          <a:p>
            <a:pPr eaLnBrk="1" hangingPunct="1"/>
            <a:endParaRPr lang="en-US" baseline="0" dirty="0"/>
          </a:p>
          <a:p>
            <a:pPr eaLnBrk="1" hangingPunct="1"/>
            <a:r>
              <a:rPr lang="en-US" dirty="0"/>
              <a:t>Implication 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We’ll next look at a method to validate the error model you’ve applied to the data. </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slide,</a:t>
            </a:r>
            <a:r>
              <a:rPr lang="en-US" baseline="0" dirty="0"/>
              <a:t> where the velocities of the sites in central Macedonia are small and appear to be randomly distributed.  </a:t>
            </a:r>
            <a:r>
              <a:rPr lang="en-US" dirty="0"/>
              <a:t>If 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We’ll have more to say</a:t>
            </a:r>
            <a:r>
              <a:rPr lang="en-US" baseline="0" dirty="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a:t>This slide shows</a:t>
            </a:r>
            <a:r>
              <a:rPr lang="en-US" baseline="0" dirty="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a:t>scaiing</a:t>
            </a:r>
            <a:r>
              <a:rPr lang="en-US" baseline="0" dirty="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distribution.</a:t>
            </a:r>
            <a:r>
              <a:rPr lang="en-US" sz="1000" baseline="0" dirty="0"/>
              <a:t>   </a:t>
            </a:r>
            <a:r>
              <a:rPr lang="en-US" sz="1000" dirty="0"/>
              <a:t>We’ll use an example from the Pacific Northwest, for which there are over 300 stations with accurate velocities determined from survey-mode and continuous observations (next slide)</a:t>
            </a:r>
            <a:r>
              <a:rPr lang="en-US" sz="1000" baseline="0" dirty="0"/>
              <a:t> over 3 to 13 years.</a:t>
            </a:r>
            <a:r>
              <a:rPr lang="en-US" sz="1000" dirty="0"/>
              <a:t>  </a:t>
            </a:r>
          </a:p>
          <a:p>
            <a:pPr eaLnBrk="1" hangingPunct="1"/>
            <a:endParaRPr lang="en-US" dirty="0"/>
          </a:p>
          <a:p>
            <a:pPr eaLnBrk="1" hangingPunct="1"/>
            <a:r>
              <a:rPr lang="en-US" dirty="0"/>
              <a:t>Here’s a tectonic model of the region, generated by the DEFNODE</a:t>
            </a:r>
            <a:r>
              <a:rPr lang="en-US" baseline="0" dirty="0"/>
              <a:t> elastic block-model program developed by Rob McCaffrey,</a:t>
            </a:r>
            <a:r>
              <a:rPr lang="en-US" dirty="0"/>
              <a:t>, color coded by the level of strain and with velocities shown relative to North America (red is freely slipping at depth, blue is locked near the surface).  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velocities with their error 70%</a:t>
            </a:r>
            <a:r>
              <a:rPr lang="en-US" baseline="0" dirty="0"/>
              <a:t> error ellipses.  Near the coast, where the fault is locked in a complicated manner, we cannot model the velocities without making some assumptions about the </a:t>
            </a:r>
            <a:r>
              <a:rPr lang="en-US" baseline="0" dirty="0" err="1"/>
              <a:t>compllexity</a:t>
            </a:r>
            <a:r>
              <a:rPr lang="en-US" baseline="0" dirty="0"/>
              <a:t> of the locking; that is, the problem of assessing errors gets mixed up with the geophysical modeling, something we’re try to avoid. However, east of about 238E, the residual velocities are insensitive to the details of the </a:t>
            </a:r>
            <a:r>
              <a:rPr lang="en-US" baseline="0" dirty="0" err="1"/>
              <a:t>subduction</a:t>
            </a:r>
            <a:r>
              <a:rPr lang="en-US" baseline="0" dirty="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a:t>This plot shows just the slowly</a:t>
            </a:r>
            <a:r>
              <a:rPr lang="en-US" baseline="0" dirty="0"/>
              <a:t> deforming test area of </a:t>
            </a:r>
            <a:r>
              <a:rPr lang="en-US" dirty="0"/>
              <a:t> eastern Oregon There 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two large outliers, which value</a:t>
            </a:r>
            <a:r>
              <a:rPr lang="en-US" baseline="0" dirty="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chi distribution (</a:t>
            </a:r>
            <a:r>
              <a:rPr lang="en-US" dirty="0" err="1"/>
              <a:t>sh_velhist</a:t>
            </a:r>
            <a:r>
              <a:rPr lang="en-US" dirty="0"/>
              <a:t>).  The horizontal</a:t>
            </a:r>
            <a:r>
              <a:rPr lang="en-US" baseline="0" dirty="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a:t>You can see that for the error model adopted, the cumulative histogram</a:t>
            </a:r>
            <a:r>
              <a:rPr lang="en-US" baseline="0" dirty="0"/>
              <a:t> follows the theoretical distribution at most levels of probability within about 15%.  </a:t>
            </a:r>
            <a:r>
              <a:rPr lang="en-US" dirty="0"/>
              <a:t>  We established  the error model by adding to the position estimates at each epoch a white noise (WN)</a:t>
            </a:r>
            <a:r>
              <a:rPr lang="en-US" baseline="0" dirty="0"/>
              <a:t>  (</a:t>
            </a:r>
            <a:r>
              <a:rPr lang="en-US" baseline="0" dirty="0" err="1"/>
              <a:t>sig_neu</a:t>
            </a:r>
            <a:r>
              <a:rPr lang="en-US" baseline="0" dirty="0"/>
              <a:t>) and random-walk noise (RW) (</a:t>
            </a:r>
            <a:r>
              <a:rPr lang="en-US" baseline="0" dirty="0" err="1"/>
              <a:t>mar_neu</a:t>
            </a:r>
            <a:r>
              <a:rPr lang="en-US" baseline="0" dirty="0"/>
              <a:t>) component., in this case 0.5 mm of WN and 1.0 mm/</a:t>
            </a:r>
            <a:r>
              <a:rPr lang="en-US" baseline="0" dirty="0" err="1"/>
              <a:t>sqrt</a:t>
            </a:r>
            <a:r>
              <a:rPr lang="en-US" baseline="0" dirty="0"/>
              <a:t>(</a:t>
            </a:r>
            <a:r>
              <a:rPr lang="en-US" baseline="0" dirty="0" err="1"/>
              <a:t>yr</a:t>
            </a:r>
            <a:r>
              <a:rPr lang="en-US" baseline="0" dirty="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a:t>If we decrease</a:t>
            </a:r>
            <a:r>
              <a:rPr lang="en-US" baseline="0" dirty="0"/>
              <a:t> the RW from 1.0 mm/</a:t>
            </a:r>
            <a:r>
              <a:rPr lang="en-US" baseline="0" dirty="0" err="1"/>
              <a:t>sqrt</a:t>
            </a:r>
            <a:r>
              <a:rPr lang="en-US" baseline="0" dirty="0"/>
              <a:t>(</a:t>
            </a:r>
            <a:r>
              <a:rPr lang="en-US" baseline="0" dirty="0" err="1"/>
              <a:t>yr</a:t>
            </a:r>
            <a:r>
              <a:rPr lang="en-US" baseline="0" dirty="0"/>
              <a:t>) to 0.5 mm/</a:t>
            </a:r>
            <a:r>
              <a:rPr lang="en-US" baseline="0" dirty="0" err="1"/>
              <a:t>sqrt</a:t>
            </a:r>
            <a:r>
              <a:rPr lang="en-US" baseline="0" dirty="0"/>
              <a:t>(</a:t>
            </a:r>
            <a:r>
              <a:rPr lang="en-US" baseline="0" dirty="0" err="1"/>
              <a:t>yr</a:t>
            </a:r>
            <a:r>
              <a:rPr lang="en-US" baseline="0" dirty="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a:t>Conversely</a:t>
            </a:r>
            <a:r>
              <a:rPr lang="en-US" baseline="0" dirty="0"/>
              <a:t> if we</a:t>
            </a:r>
            <a:r>
              <a:rPr lang="en-US" dirty="0"/>
              <a:t> increase the RW</a:t>
            </a:r>
            <a:r>
              <a:rPr lang="en-US" baseline="0" dirty="0"/>
              <a:t> </a:t>
            </a:r>
            <a:r>
              <a:rPr lang="en-US" dirty="0"/>
              <a:t>to 1.5 mm/</a:t>
            </a:r>
            <a:r>
              <a:rPr lang="en-US" dirty="0" err="1"/>
              <a:t>sqrt</a:t>
            </a:r>
            <a:r>
              <a:rPr lang="en-US" dirty="0"/>
              <a:t>(</a:t>
            </a:r>
            <a:r>
              <a:rPr lang="en-US" dirty="0" err="1"/>
              <a:t>yr</a:t>
            </a:r>
            <a:r>
              <a:rPr lang="en-US" dirty="0"/>
              <a:t>) and also the WN to 2 mm at each epoch</a:t>
            </a:r>
            <a:r>
              <a:rPr lang="en-US" baseline="0" dirty="0"/>
              <a:t> there is a misfit in the other direction, indicating that the velocity uncertainties are too large for the actual scatter. </a:t>
            </a:r>
            <a:r>
              <a:rPr lang="en-US" dirty="0"/>
              <a:t> Put</a:t>
            </a:r>
            <a:r>
              <a:rPr lang="en-US" baseline="0" dirty="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categories  listed here provide a useful way to think about errors in GPS measurements.  For studying global phenomena they are all potentially important, but we’ll concentrate  on measurements at continental and regional scales.  For these inter-site distances, we now know the orbits of the satellites well enough that their contribution is usually small.   So we’ll look at effects in signal propagation 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  These two sources of error are examined in more detail in the</a:t>
            </a:r>
            <a:r>
              <a:rPr lang="en-US" baseline="0" dirty="0"/>
              <a:t> ‘Concept in GPS Analysis lecture from Monday. </a:t>
            </a:r>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extLst>
      <p:ext uri="{BB962C8B-B14F-4D97-AF65-F5344CB8AC3E}">
        <p14:creationId xmlns:p14="http://schemas.microsoft.com/office/powerpoint/2010/main" val="20914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Seasonal,</a:t>
            </a:r>
            <a:r>
              <a:rPr lang="en-US" baseline="0" dirty="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a:t>veloicity</a:t>
            </a:r>
            <a:r>
              <a:rPr lang="en-US" baseline="0" dirty="0"/>
              <a:t> error (sketch a cosine on the back of an envelope to convince yourself of this).  Geoff Blewit and David </a:t>
            </a:r>
            <a:r>
              <a:rPr lang="en-US" baseline="0" dirty="0" err="1"/>
              <a:t>Lavallee</a:t>
            </a:r>
            <a:r>
              <a:rPr lang="en-US" baseline="0" dirty="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
        <p:nvSpPr>
          <p:cNvPr id="5" name="Date Placeholder 4"/>
          <p:cNvSpPr>
            <a:spLocks noGrp="1"/>
          </p:cNvSpPr>
          <p:nvPr>
            <p:ph type="dt" idx="11"/>
          </p:nvPr>
        </p:nvSpPr>
        <p:spPr/>
        <p:txBody>
          <a:bodyPr/>
          <a:lstStyle/>
          <a:p>
            <a:r>
              <a:rPr lang="en-GB"/>
              <a:t>2018/02/28</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227840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79677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2018/02/28</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2018/02/28</a:t>
            </a:r>
            <a:endParaRPr lang="en-US"/>
          </a:p>
        </p:txBody>
      </p:sp>
      <p:sp>
        <p:nvSpPr>
          <p:cNvPr id="8" name="Footer Placeholder 7"/>
          <p:cNvSpPr>
            <a:spLocks noGrp="1"/>
          </p:cNvSpPr>
          <p:nvPr>
            <p:ph type="ftr" sz="quarter" idx="11"/>
          </p:nvPr>
        </p:nvSpPr>
        <p:spPr/>
        <p:txBody>
          <a:bodyPr/>
          <a:lstStyle/>
          <a:p>
            <a:r>
              <a:rPr lang="en-US"/>
              <a:t>Time series and error analysis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2018/02/28</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2018/02/28</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2018/02/28</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2018/02/28</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Time series and error analysis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260231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pbo.unavco.org/instruments/gps/monument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series and</a:t>
            </a:r>
            <a:br>
              <a:rPr lang="en-US" dirty="0"/>
            </a:br>
            <a:r>
              <a:rPr lang="en-US" dirty="0"/>
              <a:t>error analysis </a:t>
            </a:r>
          </a:p>
        </p:txBody>
      </p:sp>
      <p:sp>
        <p:nvSpPr>
          <p:cNvPr id="16" name="Subtitle 15">
            <a:extLst>
              <a:ext uri="{FF2B5EF4-FFF2-40B4-BE49-F238E27FC236}">
                <a16:creationId xmlns:a16="http://schemas.microsoft.com/office/drawing/2014/main" id="{65CE3A64-3727-8C4D-8A74-1BB8F8A1EABA}"/>
              </a:ext>
            </a:extLst>
          </p:cNvPr>
          <p:cNvSpPr>
            <a:spLocks noGrp="1"/>
          </p:cNvSpPr>
          <p:nvPr>
            <p:ph type="subTitle" idx="1"/>
          </p:nvPr>
        </p:nvSpPr>
        <p:spPr>
          <a:xfrm>
            <a:off x="1143000" y="3983038"/>
            <a:ext cx="6858000" cy="1655762"/>
          </a:xfrm>
        </p:spPr>
        <p:txBody>
          <a:bodyPr>
            <a:noAutofit/>
          </a:bodyPr>
          <a:lstStyle/>
          <a:p>
            <a:pPr lvl="0" defTabSz="914400">
              <a:spcBef>
                <a:spcPts val="1000"/>
              </a:spcBef>
              <a:defRPr/>
            </a:pPr>
            <a:r>
              <a:rPr lang="en-US" sz="2800" dirty="0">
                <a:solidFill>
                  <a:srgbClr val="A5A5A5"/>
                </a:solidFill>
              </a:rPr>
              <a:t>M. A. Floyd</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GAMIT/GLOBK and </a:t>
            </a:r>
            <a:r>
              <a:rPr lang="en-US" dirty="0">
                <a:solidFill>
                  <a:srgbClr val="A5A5A5"/>
                </a:solidFill>
                <a:latin typeface="Courier" charset="0"/>
                <a:ea typeface="Courier" charset="0"/>
                <a:cs typeface="Courier" charset="0"/>
              </a:rPr>
              <a:t>track</a:t>
            </a:r>
            <a:br>
              <a:rPr lang="en-US" dirty="0">
                <a:solidFill>
                  <a:srgbClr val="A5A5A5"/>
                </a:solidFill>
              </a:rPr>
            </a:br>
            <a:r>
              <a:rPr lang="en-US" dirty="0">
                <a:solidFill>
                  <a:srgbClr val="A5A5A5"/>
                </a:solidFill>
              </a:rPr>
              <a:t>GNS Science, Lower Hutt, New Zealand</a:t>
            </a:r>
            <a:br>
              <a:rPr lang="en-US" dirty="0">
                <a:solidFill>
                  <a:srgbClr val="A5A5A5"/>
                </a:solidFill>
              </a:rPr>
            </a:br>
            <a:r>
              <a:rPr lang="en-US" dirty="0">
                <a:solidFill>
                  <a:srgbClr val="A5A5A5"/>
                </a:solidFill>
              </a:rPr>
              <a:t>26 February–2 March 2018</a:t>
            </a:r>
          </a:p>
          <a:p>
            <a:pPr lvl="0" defTabSz="914400">
              <a:spcBef>
                <a:spcPts val="1000"/>
              </a:spcBef>
              <a:defRPr/>
            </a:pPr>
            <a:r>
              <a:rPr lang="en-US" dirty="0">
                <a:solidFill>
                  <a:srgbClr val="A5A5A5"/>
                </a:solidFill>
              </a:rPr>
              <a:t>http://</a:t>
            </a:r>
            <a:r>
              <a:rPr lang="en-US" dirty="0" err="1">
                <a:solidFill>
                  <a:srgbClr val="A5A5A5"/>
                </a:solidFill>
              </a:rPr>
              <a:t>geoweb.mit.edu</a:t>
            </a:r>
            <a:r>
              <a:rPr lang="en-US" dirty="0">
                <a:solidFill>
                  <a:srgbClr val="A5A5A5"/>
                </a:solidFill>
              </a:rPr>
              <a:t>/~</a:t>
            </a:r>
            <a:r>
              <a:rPr lang="en-US" dirty="0" err="1">
                <a:solidFill>
                  <a:srgbClr val="A5A5A5"/>
                </a:solidFill>
              </a:rPr>
              <a:t>floyd</a:t>
            </a:r>
            <a:r>
              <a:rPr lang="en-US" dirty="0">
                <a:solidFill>
                  <a:srgbClr val="A5A5A5"/>
                </a:solidFill>
              </a:rPr>
              <a:t>/courses/gg/201802_GNS/</a:t>
            </a: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endParaRPr lang="en-US" sz="2000" dirty="0">
              <a:solidFill>
                <a:srgbClr val="A5A5A5"/>
              </a:solidFill>
            </a:endParaRPr>
          </a:p>
        </p:txBody>
      </p:sp>
      <p:pic>
        <p:nvPicPr>
          <p:cNvPr id="17" name="Picture 2" descr="https://pbs.twimg.com/profile_images/709146762791882753/CtLZRSY7_400x400.jpg">
            <a:extLst>
              <a:ext uri="{FF2B5EF4-FFF2-40B4-BE49-F238E27FC236}">
                <a16:creationId xmlns:a16="http://schemas.microsoft.com/office/drawing/2014/main" id="{2DB8F5DC-7D7F-8146-9EB5-0EE42999D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272" y="333289"/>
            <a:ext cx="1078992" cy="1078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0F2D9CE-9572-D749-B597-6A5FBEC70149}"/>
              </a:ext>
            </a:extLst>
          </p:cNvPr>
          <p:cNvPicPr>
            <a:picLocks noChangeAspect="1"/>
          </p:cNvPicPr>
          <p:nvPr/>
        </p:nvPicPr>
        <p:blipFill>
          <a:blip r:embed="rId3"/>
          <a:stretch>
            <a:fillRect/>
          </a:stretch>
        </p:blipFill>
        <p:spPr>
          <a:xfrm>
            <a:off x="405584" y="587785"/>
            <a:ext cx="1080000" cy="570000"/>
          </a:xfrm>
          <a:prstGeom prst="rect">
            <a:avLst/>
          </a:prstGeom>
        </p:spPr>
      </p:pic>
    </p:spTree>
    <p:extLst>
      <p:ext uri="{BB962C8B-B14F-4D97-AF65-F5344CB8AC3E}">
        <p14:creationId xmlns:p14="http://schemas.microsoft.com/office/powerpoint/2010/main" val="178840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lgn="ctr"/>
            <a:r>
              <a:rPr lang="en-US" sz="3300" dirty="0">
                <a:solidFill>
                  <a:schemeClr val="tx1"/>
                </a:solidFill>
              </a:rPr>
              <a:t>Time series components</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pic>
        <p:nvPicPr>
          <p:cNvPr id="272" name="image.pdf"/>
          <p:cNvPicPr/>
          <p:nvPr/>
        </p:nvPicPr>
        <p:blipFill>
          <a:blip r:embed="rId3">
            <a:extLst/>
          </a:blip>
          <a:stretch>
            <a:fillRect/>
          </a:stretch>
        </p:blipFill>
        <p:spPr>
          <a:xfrm>
            <a:off x="2165086"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Tree>
    <p:extLst>
      <p:ext uri="{BB962C8B-B14F-4D97-AF65-F5344CB8AC3E}">
        <p14:creationId xmlns:p14="http://schemas.microsoft.com/office/powerpoint/2010/main" val="60487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58467"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normAutofit/>
          </a:bodyPr>
          <a:lstStyle/>
          <a:p>
            <a:pPr algn="ctr"/>
            <a:r>
              <a:rPr lang="en-US" dirty="0"/>
              <a:t>Time series components</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149221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92809"/>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normAutofit/>
          </a:bodyPr>
          <a:lstStyle/>
          <a:p>
            <a:pPr algn="ctr"/>
            <a:r>
              <a:rPr lang="en-US" dirty="0"/>
              <a:t>Time series components</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639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normAutofit/>
          </a:bodyPr>
          <a:lstStyle/>
          <a:p>
            <a:pPr lvl="0" algn="ctr"/>
            <a:r>
              <a:rPr lang="en-US" dirty="0">
                <a:solidFill>
                  <a:srgbClr val="000000"/>
                </a:solidFill>
              </a:rPr>
              <a:t>Time series components</a:t>
            </a:r>
          </a:p>
        </p:txBody>
      </p:sp>
      <p:sp>
        <p:nvSpPr>
          <p:cNvPr id="3" name="Date Placeholder 2"/>
          <p:cNvSpPr>
            <a:spLocks noGrp="1"/>
          </p:cNvSpPr>
          <p:nvPr>
            <p:ph type="dt" sz="half" idx="10"/>
          </p:nvPr>
        </p:nvSpPr>
        <p:spPr/>
        <p:txBody>
          <a:bodyPr/>
          <a:lstStyle/>
          <a:p>
            <a:r>
              <a:rPr lang="en-GB"/>
              <a:t>2018/02/28</a:t>
            </a:r>
            <a:endParaRPr lang="en-US" dirty="0"/>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32273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chor="ctr">
            <a:noAutofit/>
          </a:bodyPr>
          <a:lstStyle/>
          <a:p>
            <a:pPr algn="ctr"/>
            <a:r>
              <a:rPr lang="en-US" dirty="0">
                <a:solidFill>
                  <a:srgbClr val="000000"/>
                </a:solidFill>
              </a:rPr>
              <a:t>Velocity errors due to seasonal signals in continuous time series</a:t>
            </a:r>
            <a:endParaRPr lang="en-US"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a:solidFill>
                  <a:srgbClr val="000000"/>
                </a:solidFill>
              </a:rPr>
              <a:t>Theoretical analysis of a continuous time series by </a:t>
            </a:r>
            <a:r>
              <a:rPr lang="en-US" sz="2600" dirty="0" err="1">
                <a:solidFill>
                  <a:srgbClr val="000000"/>
                </a:solidFill>
              </a:rPr>
              <a:t>Blewitt</a:t>
            </a:r>
            <a:r>
              <a:rPr lang="en-US" sz="2600" dirty="0">
                <a:solidFill>
                  <a:srgbClr val="000000"/>
                </a:solidFill>
              </a:rPr>
              <a:t> and </a:t>
            </a:r>
            <a:r>
              <a:rPr lang="en-US" sz="2600" dirty="0" err="1">
                <a:solidFill>
                  <a:srgbClr val="000000"/>
                </a:solidFill>
              </a:rPr>
              <a:t>Lavallee</a:t>
            </a:r>
            <a:r>
              <a:rPr lang="en-US" sz="2600" dirty="0">
                <a:solidFill>
                  <a:srgbClr val="000000"/>
                </a:solidFill>
              </a:rPr>
              <a:t> (2002,2003)</a:t>
            </a:r>
          </a:p>
          <a:p>
            <a:pPr>
              <a:buNone/>
            </a:pPr>
            <a:endParaRPr lang="en-US" sz="2600" i="1" dirty="0">
              <a:solidFill>
                <a:srgbClr val="000000"/>
              </a:solidFill>
            </a:endParaRPr>
          </a:p>
          <a:p>
            <a:pPr>
              <a:buNone/>
            </a:pPr>
            <a:r>
              <a:rPr lang="en-US" sz="2600" i="1" dirty="0">
                <a:solidFill>
                  <a:srgbClr val="000000"/>
                </a:solidFill>
              </a:rPr>
              <a:t>Top: </a:t>
            </a:r>
            <a:r>
              <a:rPr lang="en-US" sz="2600" dirty="0">
                <a:solidFill>
                  <a:srgbClr val="000000"/>
                </a:solidFill>
              </a:rPr>
              <a:t> Bias in velocity from a 1mm sinusoidal signal in-phase and  with a 90-degree lag with respect to the start of the data span</a:t>
            </a:r>
          </a:p>
          <a:p>
            <a:pPr>
              <a:buNone/>
            </a:pPr>
            <a:endParaRPr lang="en-US" sz="2600" i="1" dirty="0">
              <a:solidFill>
                <a:srgbClr val="000000"/>
              </a:solidFill>
            </a:endParaRPr>
          </a:p>
          <a:p>
            <a:pPr>
              <a:buNone/>
            </a:pPr>
            <a:endParaRPr lang="en-US" sz="2600" i="1" dirty="0">
              <a:solidFill>
                <a:srgbClr val="000000"/>
              </a:solidFill>
            </a:endParaRPr>
          </a:p>
          <a:p>
            <a:pPr>
              <a:buNone/>
            </a:pPr>
            <a:endParaRPr lang="en-US" sz="2600" i="1" dirty="0">
              <a:solidFill>
                <a:srgbClr val="000000"/>
              </a:solidFill>
            </a:endParaRPr>
          </a:p>
          <a:p>
            <a:pPr>
              <a:buNone/>
            </a:pPr>
            <a:r>
              <a:rPr lang="en-US" sz="2600" i="1" dirty="0">
                <a:solidFill>
                  <a:srgbClr val="000000"/>
                </a:solidFill>
              </a:rPr>
              <a:t>Bottom</a:t>
            </a:r>
            <a:r>
              <a:rPr lang="en-US" sz="2600" dirty="0">
                <a:solidFill>
                  <a:srgbClr val="000000"/>
                </a:solidFill>
              </a:rPr>
              <a:t>:  Maximum and </a:t>
            </a:r>
            <a:r>
              <a:rPr lang="en-US" sz="2600" dirty="0" err="1">
                <a:solidFill>
                  <a:srgbClr val="000000"/>
                </a:solidFill>
              </a:rPr>
              <a:t>rms</a:t>
            </a:r>
            <a:r>
              <a:rPr lang="en-US" sz="2600" dirty="0">
                <a:solidFill>
                  <a:srgbClr val="000000"/>
                </a:solidFill>
              </a:rPr>
              <a:t> velocity  bias over all phase angles</a:t>
            </a:r>
          </a:p>
          <a:p>
            <a:pPr lvl="1"/>
            <a:r>
              <a:rPr lang="en-US" sz="2600" dirty="0">
                <a:solidFill>
                  <a:srgbClr val="000000"/>
                </a:solidFill>
              </a:rPr>
              <a:t>The minimum bias is NOT obtained with continuous data spanning an even number of years </a:t>
            </a:r>
          </a:p>
          <a:p>
            <a:pPr lvl="1"/>
            <a:r>
              <a:rPr lang="en-US" sz="2600" dirty="0">
                <a:solidFill>
                  <a:srgbClr val="000000"/>
                </a:solidFill>
              </a:rPr>
              <a:t>The bias becomes small after 3.5 years of  observation</a:t>
            </a:r>
          </a:p>
          <a:p>
            <a:endParaRPr lang="en-US" dirty="0">
              <a:solidFill>
                <a:srgbClr val="000000"/>
              </a:solidFill>
            </a:endParaRPr>
          </a:p>
          <a:p>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67605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1" y="0"/>
            <a:ext cx="5084064" cy="6579735"/>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latin typeface="+mj-lt"/>
              </a:rPr>
              <a:t>Characterizing </a:t>
            </a:r>
            <a:r>
              <a:rPr lang="en-US" sz="2800">
                <a:solidFill>
                  <a:srgbClr val="000000"/>
                </a:solidFill>
                <a:latin typeface="+mj-lt"/>
              </a:rPr>
              <a:t>the noise in daily position </a:t>
            </a:r>
            <a:r>
              <a:rPr lang="en-US" sz="2800" dirty="0">
                <a:solidFill>
                  <a:srgbClr val="000000"/>
                </a:solidFill>
                <a:latin typeface="+mj-lt"/>
              </a:rPr>
              <a:t>e</a:t>
            </a:r>
            <a:r>
              <a:rPr lang="en-US" sz="2800">
                <a:solidFill>
                  <a:srgbClr val="000000"/>
                </a:solidFill>
                <a:latin typeface="+mj-lt"/>
              </a:rPr>
              <a:t>stimates  </a:t>
            </a:r>
            <a:endParaRPr lang="en-US" sz="2800" dirty="0">
              <a:solidFill>
                <a:srgbClr val="000000"/>
              </a:solidFill>
              <a:latin typeface="+mj-lt"/>
            </a:endParaRP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60-200 days and seasonal terms</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cxnSp>
        <p:nvCxnSpPr>
          <p:cNvPr id="6" name="Straight Connector 5"/>
          <p:cNvCxnSpPr/>
          <p:nvPr/>
        </p:nvCxnSpPr>
        <p:spPr>
          <a:xfrm>
            <a:off x="2143506" y="2979801"/>
            <a:ext cx="246126"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14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
        <p:nvSpPr>
          <p:cNvPr id="39939" name="Text Box 8"/>
          <p:cNvSpPr txBox="1">
            <a:spLocks noChangeArrowheads="1"/>
          </p:cNvSpPr>
          <p:nvPr/>
        </p:nvSpPr>
        <p:spPr bwMode="auto">
          <a:xfrm>
            <a:off x="3886200" y="2247900"/>
            <a:ext cx="5016500" cy="2729337"/>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Williams et al. (2004): Power spectrum for common-mode error in the SOPAC regional SCIGN analysis. Lines are best-fit white noise plus flicker noise (solid = mean amplitude; dashed = maximum likelihood estimation)</a:t>
            </a: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a:t>
            </a:r>
            <a:r>
              <a:rPr lang="en-US" dirty="0" err="1">
                <a:solidFill>
                  <a:srgbClr val="000000"/>
                </a:solidFill>
              </a:rPr>
              <a:t>yr</a:t>
            </a:r>
            <a:r>
              <a:rPr lang="en-US" dirty="0">
                <a:solidFill>
                  <a:srgbClr val="000000"/>
                </a:solidFill>
              </a:rPr>
              <a:t> (frequencies &lt; π × 10</a:t>
            </a:r>
            <a:r>
              <a:rPr lang="en-US" baseline="30000" dirty="0">
                <a:solidFill>
                  <a:srgbClr val="000000"/>
                </a:solidFill>
              </a:rPr>
              <a:t>−8</a:t>
            </a:r>
            <a:r>
              <a:rPr lang="en-US" dirty="0">
                <a:solidFill>
                  <a:srgbClr val="000000"/>
                </a:solidFill>
              </a:rPr>
              <a:t>)</a:t>
            </a: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latin typeface="+mj-lt"/>
              </a:rPr>
              <a:t>Spectral analysis of the time series to estimate an error model</a:t>
            </a:r>
          </a:p>
        </p:txBody>
      </p:sp>
    </p:spTree>
    <p:extLst>
      <p:ext uri="{BB962C8B-B14F-4D97-AF65-F5344CB8AC3E}">
        <p14:creationId xmlns:p14="http://schemas.microsoft.com/office/powerpoint/2010/main" val="271578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algn="ctr"/>
            <a:r>
              <a:rPr lang="en-US" dirty="0"/>
              <a:t>Summary of spectral analysis approach </a:t>
            </a:r>
          </a:p>
        </p:txBody>
      </p:sp>
      <p:sp>
        <p:nvSpPr>
          <p:cNvPr id="41987" name="Rectangle 1027"/>
          <p:cNvSpPr>
            <a:spLocks noGrp="1" noChangeArrowheads="1"/>
          </p:cNvSpPr>
          <p:nvPr>
            <p:ph idx="1"/>
          </p:nvPr>
        </p:nvSpPr>
        <p:spPr/>
        <p:txBody>
          <a:bodyPr/>
          <a:lstStyle/>
          <a:p>
            <a:r>
              <a:rPr lang="en-US" dirty="0"/>
              <a:t>Power law: slope of line fit to spectrum</a:t>
            </a:r>
          </a:p>
          <a:p>
            <a:pPr lvl="1"/>
            <a:r>
              <a:rPr lang="en-US" dirty="0"/>
              <a:t>  0 = white noise</a:t>
            </a:r>
          </a:p>
          <a:p>
            <a:pPr lvl="1"/>
            <a:r>
              <a:rPr lang="en-US" dirty="0"/>
              <a:t>−1 = flicker noise</a:t>
            </a:r>
          </a:p>
          <a:p>
            <a:pPr lvl="1"/>
            <a:r>
              <a:rPr lang="en-US" dirty="0"/>
              <a:t>−2 = random walk </a:t>
            </a:r>
          </a:p>
          <a:p>
            <a:r>
              <a:rPr lang="en-US" dirty="0"/>
              <a:t>Non-integer spectral index (e.g. “fraction white noise” </a:t>
            </a:r>
            <a:r>
              <a:rPr lang="en-US" dirty="0">
                <a:sym typeface="Wingdings" charset="2"/>
              </a:rPr>
              <a:t> 1 &gt; k &gt; </a:t>
            </a:r>
            <a:r>
              <a:rPr lang="en-US" dirty="0"/>
              <a:t>−</a:t>
            </a:r>
            <a:r>
              <a:rPr lang="en-US" dirty="0">
                <a:sym typeface="Wingdings" charset="2"/>
              </a:rPr>
              <a:t>1 )</a:t>
            </a:r>
          </a:p>
          <a:p>
            <a:r>
              <a:rPr lang="en-US" dirty="0"/>
              <a:t>Good discussion in Williams (2003)</a:t>
            </a:r>
          </a:p>
          <a:p>
            <a:r>
              <a:rPr lang="en-US" dirty="0">
                <a:sym typeface="Wingdings" charset="2"/>
              </a:rPr>
              <a:t>Problems:  </a:t>
            </a:r>
          </a:p>
          <a:p>
            <a:pPr lvl="1"/>
            <a:r>
              <a:rPr lang="en-US" dirty="0">
                <a:sym typeface="Wingdings" charset="2"/>
              </a:rPr>
              <a:t>Computationally intensive</a:t>
            </a:r>
          </a:p>
          <a:p>
            <a:pPr lvl="1"/>
            <a:r>
              <a:rPr lang="en-US" dirty="0">
                <a:sym typeface="Wingdings" charset="2"/>
              </a:rPr>
              <a:t>No model captures reliably the lowest-frequency part of the spectrum</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243752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943183" y="3377409"/>
            <a:ext cx="3127651" cy="1475122"/>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lgn="ctr"/>
            <a:r>
              <a:rPr lang="en-US" dirty="0">
                <a:solidFill>
                  <a:srgbClr val="000000"/>
                </a:solidFill>
              </a:rPr>
              <a:t>“White” noise</a:t>
            </a:r>
          </a:p>
        </p:txBody>
      </p:sp>
      <p:sp>
        <p:nvSpPr>
          <p:cNvPr id="411" name="Shape 411"/>
          <p:cNvSpPr>
            <a:spLocks noGrp="1"/>
          </p:cNvSpPr>
          <p:nvPr>
            <p:ph idx="1"/>
          </p:nvPr>
        </p:nvSpPr>
        <p:spPr/>
        <p:txBody>
          <a:bodyPr>
            <a:normAutofit/>
          </a:bodyPr>
          <a:lstStyle/>
          <a:p>
            <a:pPr lvl="0"/>
            <a:r>
              <a:rPr lang="en-US" sz="2400" dirty="0">
                <a:solidFill>
                  <a:srgbClr val="000000"/>
                </a:solidFill>
              </a:rPr>
              <a:t>Time-independent (uncorrelated)</a:t>
            </a:r>
          </a:p>
          <a:p>
            <a:pPr lvl="0"/>
            <a:r>
              <a:rPr lang="en-US" sz="2400" dirty="0">
                <a:solidFill>
                  <a:srgbClr val="000000"/>
                </a:solidFill>
              </a:rPr>
              <a:t>Magnitude has continuous probability function, e.g. Gaussian distribution</a:t>
            </a:r>
          </a:p>
          <a:p>
            <a:pPr lvl="0"/>
            <a:r>
              <a:rPr lang="en-US" sz="2400" dirty="0">
                <a:solidFill>
                  <a:srgbClr val="000000"/>
                </a:solidFill>
              </a:rPr>
              <a:t>Direction is uniformly random</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
        <p:nvSpPr>
          <p:cNvPr id="412" name="Shape 412"/>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467231" y="578024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529864" y="569095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297817" y="486941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047911" y="503908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4851583" y="469082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5619535" y="436935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387489" y="394966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6860762" y="364605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7878747" y="308348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“True” displacement per time step</a:t>
            </a:r>
          </a:p>
        </p:txBody>
      </p:sp>
      <p:sp>
        <p:nvSpPr>
          <p:cNvPr id="432" name="Shape 432"/>
          <p:cNvSpPr/>
          <p:nvPr/>
        </p:nvSpPr>
        <p:spPr>
          <a:xfrm flipH="1">
            <a:off x="3401137" y="597413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01538" y="5795077"/>
            <a:ext cx="3101895"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solidFill>
                  <a:srgbClr val="000000"/>
                </a:solidFill>
                <a:latin typeface="+mn-lt"/>
              </a:rPr>
              <a:t>Independent (“white”) noise error</a:t>
            </a:r>
          </a:p>
        </p:txBody>
      </p:sp>
      <p:sp>
        <p:nvSpPr>
          <p:cNvPr id="434" name="Shape 434"/>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Observed displacement after time step t (v = d/t)</a:t>
            </a:r>
          </a:p>
        </p:txBody>
      </p:sp>
      <p:sp>
        <p:nvSpPr>
          <p:cNvPr id="435" name="Shape 435"/>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011817" y="575907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011817" y="486941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011817" y="531590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002886" y="499443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010608" y="459259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002664" y="394966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012175" y="364605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012412" y="309241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6827639" y="4440847"/>
            <a:ext cx="1357313" cy="741164"/>
          </a:xfrm>
          <a:prstGeom prst="rect">
            <a:avLst/>
          </a:prstGeom>
          <a:ln w="12700">
            <a:miter lim="400000"/>
          </a:ln>
        </p:spPr>
      </p:pic>
    </p:spTree>
    <p:extLst>
      <p:ext uri="{BB962C8B-B14F-4D97-AF65-F5344CB8AC3E}">
        <p14:creationId xmlns:p14="http://schemas.microsoft.com/office/powerpoint/2010/main" val="47905933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lgn="ctr"/>
            <a:r>
              <a:rPr lang="en-US" dirty="0">
                <a:solidFill>
                  <a:srgbClr val="000000"/>
                </a:solidFill>
              </a:rPr>
              <a:t>“Color” noise</a:t>
            </a:r>
          </a:p>
        </p:txBody>
      </p:sp>
      <p:sp>
        <p:nvSpPr>
          <p:cNvPr id="453" name="Shape 453"/>
          <p:cNvSpPr>
            <a:spLocks noGrp="1"/>
          </p:cNvSpPr>
          <p:nvPr>
            <p:ph idx="1"/>
          </p:nvPr>
        </p:nvSpPr>
        <p:spPr/>
        <p:txBody>
          <a:bodyPr>
            <a:normAutofit/>
          </a:bodyPr>
          <a:lstStyle/>
          <a:p>
            <a:r>
              <a:rPr lang="en-US" sz="2400" dirty="0"/>
              <a:t>Time-dependent (correlated): power-law, first-order Gauss-Markov, etc.</a:t>
            </a:r>
          </a:p>
          <a:p>
            <a:r>
              <a:rPr lang="en-US" sz="2400" dirty="0"/>
              <a:t>Convergence to “true” velocity is slower than with white noise, i.e. velocity uncertainty is larger</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
        <p:nvSpPr>
          <p:cNvPr id="454" name="Shape 454"/>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467231" y="578024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“True” displacement per time step</a:t>
            </a:r>
          </a:p>
        </p:txBody>
      </p:sp>
      <p:sp>
        <p:nvSpPr>
          <p:cNvPr id="466" name="Shape 466"/>
          <p:cNvSpPr/>
          <p:nvPr/>
        </p:nvSpPr>
        <p:spPr>
          <a:xfrm flipH="1">
            <a:off x="3401137" y="597413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308886" y="5795077"/>
            <a:ext cx="3181306"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latin typeface="+mn-lt"/>
              </a:rPr>
              <a:t>Correlated (“colored”) noise error*</a:t>
            </a:r>
          </a:p>
        </p:txBody>
      </p:sp>
      <p:sp>
        <p:nvSpPr>
          <p:cNvPr id="468" name="Shape 468"/>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Observed displacement after time step t (v = d/t)</a:t>
            </a:r>
          </a:p>
        </p:txBody>
      </p:sp>
      <p:sp>
        <p:nvSpPr>
          <p:cNvPr id="469" name="Shape 469"/>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235184" y="544091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2994208" y="466403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3780020" y="434256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556903" y="399430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315926" y="367284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6842903" y="300311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601926" y="267271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468258" y="5224381"/>
            <a:ext cx="4302807"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latin typeface="+mn-lt"/>
              </a:rPr>
              <a:t>* example is “random walk” (time-integrated white noise)</a:t>
            </a:r>
          </a:p>
        </p:txBody>
      </p:sp>
      <p:sp>
        <p:nvSpPr>
          <p:cNvPr id="516" name="Shape 516"/>
          <p:cNvSpPr/>
          <p:nvPr/>
        </p:nvSpPr>
        <p:spPr>
          <a:xfrm flipH="1">
            <a:off x="1007489" y="549449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006729" y="466403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004406" y="466403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010451" y="411932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083880" y="333351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002230" y="463309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001244" y="454795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002159" y="371748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002947" y="310134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883861" y="3372370"/>
            <a:ext cx="2646659" cy="13300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marL="0" lvl="0" indent="0">
              <a:buNone/>
              <a:defRPr sz="1800">
                <a:solidFill>
                  <a:srgbClr val="000000"/>
                </a:solidFill>
              </a:defRPr>
            </a:pPr>
            <a:r>
              <a:rPr sz="1400" dirty="0">
                <a:latin typeface="+mn-lt"/>
              </a:rPr>
              <a:t>Must be taken into account to produce more “realistic” velocities</a:t>
            </a:r>
            <a:br>
              <a:rPr lang="en-GB" sz="1400" dirty="0">
                <a:latin typeface="+mn-lt"/>
              </a:rPr>
            </a:br>
            <a:br>
              <a:rPr lang="en-GB" sz="1400" dirty="0">
                <a:latin typeface="+mn-lt"/>
              </a:rPr>
            </a:br>
            <a:r>
              <a:rPr sz="1400" dirty="0">
                <a:latin typeface="+mn-lt"/>
              </a:rPr>
              <a:t>This is statistical and still does not account for all other (unmodeled) errors elsewhere in the GPS system</a:t>
            </a:r>
          </a:p>
        </p:txBody>
      </p:sp>
    </p:spTree>
    <p:extLst>
      <p:ext uri="{BB962C8B-B14F-4D97-AF65-F5344CB8AC3E}">
        <p14:creationId xmlns:p14="http://schemas.microsoft.com/office/powerpoint/2010/main" val="117289828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dirty="0"/>
              <a:t>Issues in GNSS error analysis</a:t>
            </a:r>
          </a:p>
        </p:txBody>
      </p:sp>
      <p:sp>
        <p:nvSpPr>
          <p:cNvPr id="27651" name="Rectangle 3"/>
          <p:cNvSpPr>
            <a:spLocks noGrp="1" noChangeArrowheads="1"/>
          </p:cNvSpPr>
          <p:nvPr>
            <p:ph idx="1"/>
          </p:nvPr>
        </p:nvSpPr>
        <p:spPr/>
        <p:txBody>
          <a:bodyPr/>
          <a:lstStyle/>
          <a:p>
            <a:r>
              <a:rPr lang="en-US"/>
              <a:t>What are the sources of the errors ?</a:t>
            </a:r>
          </a:p>
          <a:p>
            <a:r>
              <a:rPr lang="en-US"/>
              <a:t>How much of the error can we remove by better modeling ?</a:t>
            </a:r>
          </a:p>
          <a:p>
            <a:r>
              <a:rPr lang="en-US"/>
              <a:t>Do we have enough information to infer the uncertainties from the data ?</a:t>
            </a:r>
          </a:p>
          <a:p>
            <a:r>
              <a:rPr lang="en-US"/>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418962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CATS (Williams, 2008)</a:t>
            </a:r>
          </a:p>
        </p:txBody>
      </p:sp>
      <p:sp>
        <p:nvSpPr>
          <p:cNvPr id="5" name="Content Placeholder 4"/>
          <p:cNvSpPr>
            <a:spLocks noGrp="1"/>
          </p:cNvSpPr>
          <p:nvPr>
            <p:ph idx="1"/>
          </p:nvPr>
        </p:nvSpPr>
        <p:spPr/>
        <p:txBody>
          <a:bodyPr>
            <a:normAutofit/>
          </a:bodyPr>
          <a:lstStyle/>
          <a:p>
            <a:r>
              <a:rPr lang="en-US" dirty="0"/>
              <a:t>Create and Analyze Time Series</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r>
              <a:rPr lang="en-US" dirty="0"/>
              <a:t>Requires some linear algebra libraries (BLAS and LAPACK) to be installed on computer (common nowadays, but check!)</a:t>
            </a:r>
          </a:p>
          <a:p>
            <a:pPr lvl="1"/>
            <a:r>
              <a:rPr lang="en-US" dirty="0"/>
              <a:t>Information on M. Floyd’s experience of compiling CATS at http://</a:t>
            </a:r>
            <a:r>
              <a:rPr lang="en-US" dirty="0" err="1"/>
              <a:t>web.mit.edu</a:t>
            </a:r>
            <a:r>
              <a:rPr lang="en-US" dirty="0"/>
              <a:t>/</a:t>
            </a:r>
            <a:r>
              <a:rPr lang="en-US" dirty="0" err="1"/>
              <a:t>mfloyd</a:t>
            </a:r>
            <a:r>
              <a:rPr lang="en-US" dirty="0"/>
              <a:t>/www/computing/cats/</a:t>
            </a:r>
          </a:p>
          <a:p>
            <a:r>
              <a:rPr lang="en-US" dirty="0"/>
              <a:t>Formerly at http://</a:t>
            </a:r>
            <a:r>
              <a:rPr lang="en-US" dirty="0" err="1"/>
              <a:t>www.pol.ac.uk</a:t>
            </a:r>
            <a:r>
              <a:rPr lang="en-US" dirty="0"/>
              <a:t>/home/staff/?user=</a:t>
            </a:r>
            <a:r>
              <a:rPr lang="en-US" dirty="0" err="1"/>
              <a:t>WillSimoCats</a:t>
            </a:r>
            <a:endParaRPr lang="en-US" dirty="0"/>
          </a:p>
          <a:p>
            <a:pPr lvl="1"/>
            <a:r>
              <a:rPr lang="en-US" dirty="0"/>
              <a:t>However, above web page and source code no longer seem to available</a:t>
            </a:r>
          </a:p>
          <a:p>
            <a:pPr lvl="1"/>
            <a:r>
              <a:rPr lang="en-US" dirty="0"/>
              <a:t>Possibly a sign that CATS is superseded by Hector?</a:t>
            </a:r>
          </a:p>
        </p:txBody>
      </p:sp>
      <p:sp>
        <p:nvSpPr>
          <p:cNvPr id="3" name="Date Placeholder 2"/>
          <p:cNvSpPr>
            <a:spLocks noGrp="1"/>
          </p:cNvSpPr>
          <p:nvPr>
            <p:ph type="dt" sz="half" idx="10"/>
          </p:nvPr>
        </p:nvSpPr>
        <p:spPr/>
        <p:txBody>
          <a:bodyPr/>
          <a:lstStyle/>
          <a:p>
            <a:r>
              <a:rPr lang="en-GB"/>
              <a:t>2018/02/28</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402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Hector (</a:t>
            </a:r>
            <a:r>
              <a:rPr lang="en-US" dirty="0" err="1"/>
              <a:t>Bos</a:t>
            </a:r>
            <a:r>
              <a:rPr lang="en-US" dirty="0"/>
              <a:t> et al., 2013)</a:t>
            </a:r>
          </a:p>
        </p:txBody>
      </p:sp>
      <p:sp>
        <p:nvSpPr>
          <p:cNvPr id="3" name="Content Placeholder 2"/>
          <p:cNvSpPr>
            <a:spLocks noGrp="1"/>
          </p:cNvSpPr>
          <p:nvPr>
            <p:ph idx="1"/>
          </p:nvPr>
        </p:nvSpPr>
        <p:spPr/>
        <p:txBody>
          <a:bodyPr>
            <a:normAutofit/>
          </a:bodyPr>
          <a:lstStyle/>
          <a:p>
            <a:r>
              <a:rPr lang="en-US" dirty="0"/>
              <a:t>Much the same as CATS but faster algorithm</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pPr marL="342900" lvl="1" indent="0">
              <a:buNone/>
            </a:pPr>
            <a:r>
              <a:rPr lang="en-US" dirty="0"/>
              <a:t>Also, as of Hector version 1.6:</a:t>
            </a:r>
          </a:p>
          <a:p>
            <a:pPr lvl="1"/>
            <a:r>
              <a:rPr lang="en-US" dirty="0"/>
              <a:t>Changes in linear velocity</a:t>
            </a:r>
          </a:p>
          <a:p>
            <a:pPr lvl="1"/>
            <a:r>
              <a:rPr lang="en-US" dirty="0"/>
              <a:t>Non-linear motions (logarithmic and/or exponential decays)</a:t>
            </a:r>
          </a:p>
          <a:p>
            <a:r>
              <a:rPr lang="en-US" dirty="0"/>
              <a:t>Requires ATLAS linear algebra libraries to be installed on computer</a:t>
            </a:r>
          </a:p>
          <a:p>
            <a:r>
              <a:rPr lang="en-US" dirty="0"/>
              <a:t>Linux package available but tricky to install from source due to ATLAS requirement</a:t>
            </a:r>
          </a:p>
          <a:p>
            <a:r>
              <a:rPr lang="en-US" dirty="0"/>
              <a:t>http://</a:t>
            </a:r>
            <a:r>
              <a:rPr lang="en-US" dirty="0" err="1"/>
              <a:t>segal.ubi.pt</a:t>
            </a:r>
            <a:r>
              <a:rPr lang="en-US" dirty="0"/>
              <a:t>/hector/</a:t>
            </a:r>
          </a:p>
        </p:txBody>
      </p:sp>
      <p:sp>
        <p:nvSpPr>
          <p:cNvPr id="4" name="Date Placeholder 3"/>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827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sh_cats</a:t>
            </a:r>
            <a:r>
              <a:rPr lang="en-US" dirty="0"/>
              <a:t>/</a:t>
            </a:r>
            <a:r>
              <a:rPr lang="en-US" dirty="0" err="1">
                <a:latin typeface="Courier New" charset="0"/>
                <a:ea typeface="Courier New" charset="0"/>
                <a:cs typeface="Courier New" charset="0"/>
              </a:rPr>
              <a:t>sh_hector</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fontScale="92500" lnSpcReduction="20000"/>
          </a:bodyPr>
          <a:lstStyle/>
          <a:p>
            <a:r>
              <a:rPr lang="en-US" dirty="0"/>
              <a:t>Scripts to aid batch processing of time series with CATS or Hector</a:t>
            </a:r>
          </a:p>
          <a:p>
            <a:r>
              <a:rPr lang="en-US" dirty="0"/>
              <a:t>Requires CATS and/or Hector to be pre-installed</a:t>
            </a:r>
          </a:p>
          <a:p>
            <a:r>
              <a:rPr lang="en-US" dirty="0"/>
              <a:t>Outputs</a:t>
            </a:r>
          </a:p>
          <a:p>
            <a:pPr lvl="1"/>
            <a:r>
              <a:rPr lang="en-US" dirty="0"/>
              <a:t>Velocities in “.</a:t>
            </a:r>
            <a:r>
              <a:rPr lang="en-US" dirty="0" err="1"/>
              <a:t>vel</a:t>
            </a:r>
            <a:r>
              <a:rPr lang="en-US" dirty="0"/>
              <a:t>”-file format</a:t>
            </a:r>
          </a:p>
          <a:p>
            <a:pPr lvl="1"/>
            <a:r>
              <a:rPr lang="en-US" dirty="0"/>
              <a:t>Equivalent random walk magnitudes in “</a:t>
            </a:r>
            <a:r>
              <a:rPr lang="en-US" dirty="0" err="1"/>
              <a:t>mar_neu</a:t>
            </a:r>
            <a:r>
              <a:rPr lang="en-US" dirty="0"/>
              <a:t>” commands for sourcing in </a:t>
            </a:r>
            <a:r>
              <a:rPr lang="en-US" dirty="0" err="1">
                <a:latin typeface="Courier" charset="0"/>
                <a:ea typeface="Courier" charset="0"/>
                <a:cs typeface="Courier" charset="0"/>
              </a:rPr>
              <a:t>globk</a:t>
            </a:r>
            <a:r>
              <a:rPr lang="en-US" dirty="0"/>
              <a:t> command file</a:t>
            </a:r>
          </a:p>
          <a:p>
            <a:r>
              <a:rPr lang="en-US" dirty="0"/>
              <a:t>Can take a </a:t>
            </a:r>
            <a:r>
              <a:rPr lang="en-US" i="1" dirty="0"/>
              <a:t>long</a:t>
            </a:r>
            <a:r>
              <a:rPr lang="en-US" dirty="0"/>
              <a:t> time!</a:t>
            </a:r>
          </a:p>
          <a:p>
            <a:r>
              <a:rPr lang="en-US" dirty="0"/>
              <a:t>Reads GAMIT/GLOBK formats</a:t>
            </a:r>
          </a:p>
          <a:p>
            <a:pPr lvl="1"/>
            <a:r>
              <a:rPr lang="en-US" dirty="0" err="1"/>
              <a:t>pos</a:t>
            </a:r>
            <a:r>
              <a:rPr lang="en-US" dirty="0"/>
              <a:t>-file(s) as input</a:t>
            </a:r>
          </a:p>
          <a:p>
            <a:pPr lvl="1"/>
            <a:r>
              <a:rPr lang="en-US" dirty="0" err="1"/>
              <a:t>eq</a:t>
            </a:r>
            <a:r>
              <a:rPr lang="en-US" dirty="0"/>
              <a:t>-file(s) to define discontinuities for estimation of offsets</a:t>
            </a:r>
          </a:p>
          <a:p>
            <a:pPr lvl="1"/>
            <a:r>
              <a:rPr lang="en-US" dirty="0" err="1">
                <a:latin typeface="Courier" charset="0"/>
                <a:ea typeface="Courier" charset="0"/>
                <a:cs typeface="Courier" charset="0"/>
              </a:rPr>
              <a:t>tsfit</a:t>
            </a:r>
            <a:r>
              <a:rPr lang="en-US" dirty="0"/>
              <a:t> command file containing “</a:t>
            </a:r>
            <a:r>
              <a:rPr lang="en-US" dirty="0" err="1"/>
              <a:t>eq_file</a:t>
            </a:r>
            <a:r>
              <a:rPr lang="en-US" dirty="0"/>
              <a:t>”, “</a:t>
            </a:r>
            <a:r>
              <a:rPr lang="en-US" dirty="0" err="1"/>
              <a:t>max_sigma</a:t>
            </a:r>
            <a:r>
              <a:rPr lang="en-US" dirty="0"/>
              <a:t>”, “</a:t>
            </a:r>
            <a:r>
              <a:rPr lang="en-US" dirty="0" err="1"/>
              <a:t>n_sigma</a:t>
            </a:r>
            <a:r>
              <a:rPr lang="en-US" dirty="0"/>
              <a:t>” and/or “periodic” options instead of specifying as </a:t>
            </a:r>
            <a:r>
              <a:rPr lang="en-US" dirty="0" err="1">
                <a:latin typeface="Courier" charset="0"/>
                <a:ea typeface="Courier" charset="0"/>
                <a:cs typeface="Courier" charset="0"/>
              </a:rPr>
              <a:t>sh_cats</a:t>
            </a:r>
            <a:r>
              <a:rPr lang="en-US" dirty="0"/>
              <a:t>/</a:t>
            </a:r>
            <a:r>
              <a:rPr lang="en-US" dirty="0" err="1">
                <a:latin typeface="Courier" charset="0"/>
                <a:ea typeface="Courier" charset="0"/>
                <a:cs typeface="Courier" charset="0"/>
              </a:rPr>
              <a:t>sh_hector</a:t>
            </a:r>
            <a:r>
              <a:rPr lang="en-US" dirty="0"/>
              <a:t> options</a:t>
            </a:r>
          </a:p>
          <a:p>
            <a:r>
              <a:rPr lang="en-US" dirty="0"/>
              <a:t>Writes files for GLOBK</a:t>
            </a:r>
          </a:p>
          <a:p>
            <a:pPr lvl="1"/>
            <a:r>
              <a:rPr lang="en-US" dirty="0" err="1"/>
              <a:t>apr</a:t>
            </a:r>
            <a:r>
              <a:rPr lang="en-US" dirty="0"/>
              <a:t>-file(s), including “EXTENDED” terms where periodic and/or non-linear (</a:t>
            </a:r>
            <a:r>
              <a:rPr lang="en-US" dirty="0" err="1"/>
              <a:t>logrithmic</a:t>
            </a:r>
            <a:r>
              <a:rPr lang="en-US" dirty="0"/>
              <a:t> and/or exponential decay) terms have been estimated</a:t>
            </a:r>
          </a:p>
          <a:p>
            <a:pPr lvl="1"/>
            <a:r>
              <a:rPr lang="en-US" dirty="0"/>
              <a:t>“</a:t>
            </a:r>
            <a:r>
              <a:rPr lang="en-US" dirty="0" err="1"/>
              <a:t>mar_neu</a:t>
            </a:r>
            <a:r>
              <a:rPr lang="en-US" dirty="0"/>
              <a:t>” commands for equivalent random walk process noise</a:t>
            </a:r>
          </a:p>
        </p:txBody>
      </p:sp>
      <p:sp>
        <p:nvSpPr>
          <p:cNvPr id="4" name="Date Placeholder 3"/>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92070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0"/>
          <p:cNvSpPr txBox="1">
            <a:spLocks noChangeArrowheads="1"/>
          </p:cNvSpPr>
          <p:nvPr/>
        </p:nvSpPr>
        <p:spPr bwMode="auto">
          <a:xfrm>
            <a:off x="2311566" y="5644270"/>
            <a:ext cx="4864608" cy="641350"/>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White noise vs flicker noise from Mao et al. </a:t>
            </a:r>
            <a:r>
              <a:rPr lang="en-US" dirty="0">
                <a:solidFill>
                  <a:srgbClr val="000000"/>
                </a:solidFill>
              </a:rPr>
              <a:t>(</a:t>
            </a:r>
            <a:r>
              <a:rPr lang="en-US" sz="1800" dirty="0">
                <a:solidFill>
                  <a:srgbClr val="000000"/>
                </a:solidFill>
              </a:rPr>
              <a:t>1999)</a:t>
            </a:r>
            <a:br>
              <a:rPr lang="en-US" sz="1800" dirty="0">
                <a:solidFill>
                  <a:srgbClr val="000000"/>
                </a:solidFill>
              </a:rPr>
            </a:br>
            <a:r>
              <a:rPr lang="en-US" sz="1800" dirty="0">
                <a:solidFill>
                  <a:srgbClr val="000000"/>
                </a:solidFill>
              </a:rPr>
              <a:t>spectral analysis of 23 global stations</a:t>
            </a:r>
          </a:p>
        </p:txBody>
      </p:sp>
      <p:sp>
        <p:nvSpPr>
          <p:cNvPr id="8" name="Title 7"/>
          <p:cNvSpPr>
            <a:spLocks noGrp="1"/>
          </p:cNvSpPr>
          <p:nvPr>
            <p:ph type="title"/>
          </p:nvPr>
        </p:nvSpPr>
        <p:spPr/>
        <p:txBody>
          <a:bodyPr/>
          <a:lstStyle/>
          <a:p>
            <a:pPr algn="ctr"/>
            <a:r>
              <a:rPr lang="en-US" dirty="0"/>
              <a:t>Approximations (Mao et al., 1999)</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22</a:t>
            </a:fld>
            <a:endParaRPr lang="en-US"/>
          </a:p>
        </p:txBody>
      </p:sp>
      <p:sp>
        <p:nvSpPr>
          <p:cNvPr id="10" name="TextBox 9"/>
          <p:cNvSpPr txBox="1"/>
          <p:nvPr/>
        </p:nvSpPr>
        <p:spPr>
          <a:xfrm>
            <a:off x="1840991" y="2157941"/>
            <a:ext cx="5805757" cy="369332"/>
          </a:xfrm>
          <a:prstGeom prst="rect">
            <a:avLst/>
          </a:prstGeom>
          <a:noFill/>
        </p:spPr>
        <p:txBody>
          <a:bodyPr wrap="none" rtlCol="0">
            <a:spAutoFit/>
          </a:bodyPr>
          <a:lstStyle/>
          <a:p>
            <a:r>
              <a:rPr lang="en-US" dirty="0">
                <a:solidFill>
                  <a:srgbClr val="000000"/>
                </a:solidFill>
              </a:rPr>
              <a:t>Use white noise </a:t>
            </a:r>
            <a:r>
              <a:rPr lang="en-US">
                <a:solidFill>
                  <a:srgbClr val="000000"/>
                </a:solidFill>
              </a:rPr>
              <a:t>statistics (</a:t>
            </a:r>
            <a:r>
              <a:rPr lang="en-US" dirty="0" err="1">
                <a:solidFill>
                  <a:srgbClr val="000000"/>
                </a:solidFill>
              </a:rPr>
              <a:t>wrms</a:t>
            </a:r>
            <a:r>
              <a:rPr lang="en-US" dirty="0">
                <a:solidFill>
                  <a:srgbClr val="000000"/>
                </a:solidFill>
              </a:rPr>
              <a:t>) to predict the flicker noise</a:t>
            </a:r>
            <a:endParaRPr lang="en-US" dirty="0"/>
          </a:p>
        </p:txBody>
      </p:sp>
      <p:pic>
        <p:nvPicPr>
          <p:cNvPr id="19" name="Picture 2" descr="Mao 95 15"/>
          <p:cNvPicPr>
            <a:picLocks noGrp="1" noChangeAspect="1" noChangeArrowheads="1"/>
          </p:cNvPicPr>
          <p:nvPr>
            <p:ph idx="1"/>
          </p:nvPr>
        </p:nvPicPr>
        <p:blipFill>
          <a:blip r:embed="rId3"/>
          <a:srcRect/>
          <a:stretch>
            <a:fillRect/>
          </a:stretch>
        </p:blipFill>
        <p:spPr bwMode="auto">
          <a:xfrm>
            <a:off x="2215134" y="2501678"/>
            <a:ext cx="4713732" cy="2999232"/>
          </a:xfrm>
          <a:prstGeom prst="rect">
            <a:avLst/>
          </a:prstGeom>
          <a:noFill/>
          <a:ln w="9525">
            <a:noFill/>
            <a:miter lim="800000"/>
            <a:headEnd/>
            <a:tailEnd/>
          </a:ln>
        </p:spPr>
      </p:pic>
    </p:spTree>
    <p:extLst>
      <p:ext uri="{BB962C8B-B14F-4D97-AF65-F5344CB8AC3E}">
        <p14:creationId xmlns:p14="http://schemas.microsoft.com/office/powerpoint/2010/main" val="191656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a:t>“Realistic sigma” algorithm for velocity uncertainties</a:t>
            </a:r>
          </a:p>
        </p:txBody>
      </p:sp>
      <p:sp>
        <p:nvSpPr>
          <p:cNvPr id="48131" name="Rectangle 3"/>
          <p:cNvSpPr>
            <a:spLocks noGrp="1" noChangeArrowheads="1"/>
          </p:cNvSpPr>
          <p:nvPr>
            <p:ph idx="1"/>
          </p:nvPr>
        </p:nvSpPr>
        <p:spPr/>
        <p:txBody>
          <a:bodyPr>
            <a:normAutofit fontScale="92500" lnSpcReduction="20000"/>
          </a:bodyPr>
          <a:lstStyle/>
          <a:p>
            <a:pPr marL="0" indent="0">
              <a:buNone/>
            </a:pPr>
            <a:r>
              <a:rPr lang="en-US" dirty="0"/>
              <a:t>Motivation</a:t>
            </a:r>
          </a:p>
          <a:p>
            <a:r>
              <a:rPr lang="en-US" dirty="0"/>
              <a:t>Computational efficiency</a:t>
            </a:r>
          </a:p>
          <a:p>
            <a:r>
              <a:rPr lang="en-US" dirty="0"/>
              <a:t>Handle time series with varying lengths and data gaps</a:t>
            </a:r>
          </a:p>
          <a:p>
            <a:r>
              <a:rPr lang="en-US" dirty="0"/>
              <a:t>Obtain a model that can be used in </a:t>
            </a:r>
            <a:r>
              <a:rPr lang="en-US" dirty="0" err="1">
                <a:latin typeface="Courier" charset="0"/>
                <a:ea typeface="Courier" charset="0"/>
                <a:cs typeface="Courier" charset="0"/>
              </a:rPr>
              <a:t>globk</a:t>
            </a:r>
            <a:endParaRPr lang="en-US" dirty="0">
              <a:latin typeface="Courier" charset="0"/>
              <a:ea typeface="Courier" charset="0"/>
              <a:cs typeface="Courier" charset="0"/>
            </a:endParaRPr>
          </a:p>
          <a:p>
            <a:pPr marL="0" indent="0">
              <a:buNone/>
            </a:pPr>
            <a:r>
              <a:rPr lang="en-US" dirty="0"/>
              <a:t>Concept</a:t>
            </a:r>
          </a:p>
          <a:p>
            <a:r>
              <a:rPr lang="en-US" dirty="0"/>
              <a:t>The departure from a white-noise (√</a:t>
            </a:r>
            <a:r>
              <a:rPr lang="en-US" i="1" dirty="0"/>
              <a:t>n</a:t>
            </a:r>
            <a:r>
              <a:rPr lang="en-US" dirty="0"/>
              <a:t>) reduction in noise with averaging provides a measure of correlated noise.</a:t>
            </a:r>
          </a:p>
          <a:p>
            <a:pPr marL="0" indent="0">
              <a:buNone/>
            </a:pPr>
            <a:r>
              <a:rPr lang="en-US" dirty="0"/>
              <a:t>Implementation</a:t>
            </a:r>
          </a:p>
          <a:p>
            <a:r>
              <a:rPr lang="en-US" dirty="0"/>
              <a:t>Fit the values of </a:t>
            </a:r>
            <a:r>
              <a:rPr lang="en-US" i="1" dirty="0"/>
              <a:t>χ</a:t>
            </a:r>
            <a:r>
              <a:rPr lang="en-US" baseline="30000" dirty="0"/>
              <a:t>2</a:t>
            </a:r>
            <a:r>
              <a:rPr lang="en-US" dirty="0"/>
              <a:t> versus averaging time to the exponential function expected for a first-order Gauss-Markov (FOGM) process (amplitude, correlation time)</a:t>
            </a:r>
          </a:p>
          <a:p>
            <a:r>
              <a:rPr lang="en-US" dirty="0"/>
              <a:t>Use the </a:t>
            </a:r>
            <a:r>
              <a:rPr lang="en-US" i="1" dirty="0"/>
              <a:t>χ</a:t>
            </a:r>
            <a:r>
              <a:rPr lang="en-US" baseline="30000" dirty="0"/>
              <a:t>2</a:t>
            </a:r>
            <a:r>
              <a:rPr lang="en-US" dirty="0"/>
              <a:t> value for infinite averaging time predicted from this model to scale the white noise sigma estimates from the original (least-squares) fit </a:t>
            </a:r>
          </a:p>
          <a:p>
            <a:pPr marL="0" indent="0">
              <a:buNone/>
            </a:pPr>
            <a:r>
              <a:rPr lang="en-US" dirty="0"/>
              <a:t>     and/or</a:t>
            </a:r>
          </a:p>
          <a:p>
            <a:r>
              <a:rPr lang="en-US" dirty="0"/>
              <a:t>Fit the values to a FOGM with infinite averaging time (i.e., random walk) and use these estimates as input to </a:t>
            </a:r>
            <a:r>
              <a:rPr lang="en-US" dirty="0" err="1">
                <a:latin typeface="Courier" charset="0"/>
                <a:ea typeface="Courier" charset="0"/>
                <a:cs typeface="Courier" charset="0"/>
              </a:rPr>
              <a:t>globk</a:t>
            </a:r>
            <a:r>
              <a:rPr lang="en-US" dirty="0"/>
              <a:t> (“</a:t>
            </a:r>
            <a:r>
              <a:rPr lang="en-US" dirty="0" err="1"/>
              <a:t>mar_neu</a:t>
            </a:r>
            <a:r>
              <a:rPr lang="en-US" dirty="0"/>
              <a:t>” command)</a:t>
            </a:r>
          </a:p>
          <a:p>
            <a:pPr lvl="1"/>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655938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Extrapolated variance (</a:t>
            </a:r>
            <a:r>
              <a:rPr lang="en-US" dirty="0" err="1"/>
              <a:t>FOGMEx</a:t>
            </a:r>
            <a:r>
              <a:rPr lang="en-US" dirty="0"/>
              <a:t>)</a:t>
            </a:r>
          </a:p>
        </p:txBody>
      </p:sp>
      <p:sp>
        <p:nvSpPr>
          <p:cNvPr id="4" name="Content Placeholder 3"/>
          <p:cNvSpPr>
            <a:spLocks noGrp="1"/>
          </p:cNvSpPr>
          <p:nvPr>
            <p:ph sz="half" idx="1"/>
          </p:nvPr>
        </p:nvSpPr>
        <p:spPr/>
        <p:txBody>
          <a:bodyPr>
            <a:normAutofit fontScale="92500"/>
          </a:bodyPr>
          <a:lstStyle/>
          <a:p>
            <a:r>
              <a:rPr lang="en-US" dirty="0"/>
              <a:t>For independent noise,</a:t>
            </a:r>
            <a:br>
              <a:rPr lang="en-US" dirty="0"/>
            </a:br>
            <a:r>
              <a:rPr lang="en-US" dirty="0"/>
              <a:t>variance ∝ 1/√</a:t>
            </a:r>
            <a:r>
              <a:rPr lang="en-US" i="1" dirty="0" err="1"/>
              <a:t>N</a:t>
            </a:r>
            <a:r>
              <a:rPr lang="en-US" baseline="-25000" dirty="0" err="1"/>
              <a:t>data</a:t>
            </a:r>
            <a:endParaRPr lang="en-US" baseline="30000" dirty="0"/>
          </a:p>
          <a:p>
            <a:r>
              <a:rPr lang="en-US" dirty="0"/>
              <a:t>For temporally correlated noise, variance (or 𝜒</a:t>
            </a:r>
            <a:r>
              <a:rPr lang="en-US" baseline="30000" dirty="0"/>
              <a:t>2</a:t>
            </a:r>
            <a:r>
              <a:rPr lang="en-US" dirty="0"/>
              <a:t>/</a:t>
            </a:r>
            <a:r>
              <a:rPr lang="en-US" dirty="0" err="1"/>
              <a:t>d.o.f</a:t>
            </a:r>
            <a:r>
              <a:rPr lang="en-US" dirty="0"/>
              <a:t>.) of data increases with increasing window size</a:t>
            </a:r>
          </a:p>
          <a:p>
            <a:r>
              <a:rPr lang="en-US" dirty="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a:t>d.o.f</a:t>
            </a:r>
            <a:r>
              <a:rPr lang="en-US" dirty="0"/>
              <a:t>. ∝ </a:t>
            </a:r>
            <a:r>
              <a:rPr lang="en-US" i="1" dirty="0"/>
              <a:t>e</a:t>
            </a:r>
            <a:r>
              <a:rPr lang="en-US" baseline="30000" dirty="0"/>
              <a:t>−𝜎𝜏</a:t>
            </a:r>
          </a:p>
          <a:p>
            <a:r>
              <a:rPr lang="en-US" dirty="0"/>
              <a:t>Asymptotic value is good estimate of long-term variance factor</a:t>
            </a:r>
          </a:p>
          <a:p>
            <a:r>
              <a:rPr lang="en-US" dirty="0"/>
              <a:t>Use “</a:t>
            </a:r>
            <a:r>
              <a:rPr lang="en-US" dirty="0" err="1"/>
              <a:t>real_sigma</a:t>
            </a:r>
            <a:r>
              <a:rPr lang="en-US" dirty="0"/>
              <a:t>” option in </a:t>
            </a:r>
            <a:r>
              <a:rPr lang="en-US" dirty="0" err="1">
                <a:latin typeface="Courier"/>
                <a:cs typeface="Courier"/>
              </a:rPr>
              <a:t>tsfit</a:t>
            </a:r>
            <a:endParaRPr lang="en-US" dirty="0">
              <a:latin typeface="Courier"/>
              <a:cs typeface="Courier"/>
            </a:endParaRPr>
          </a:p>
        </p:txBody>
      </p:sp>
      <p:pic>
        <p:nvPicPr>
          <p:cNvPr id="10" name="Picture 2" descr="CVHS_05_e"/>
          <p:cNvPicPr>
            <a:picLocks noGrp="1" noChangeAspect="1" noChangeArrowheads="1"/>
          </p:cNvPicPr>
          <p:nvPr>
            <p:ph sz="half" idx="2"/>
          </p:nvPr>
        </p:nvPicPr>
        <p:blipFill>
          <a:blip r:embed="rId3"/>
          <a:stretch>
            <a:fillRect/>
          </a:stretch>
        </p:blipFill>
        <p:spPr bwMode="auto">
          <a:xfrm>
            <a:off x="4629150" y="2543565"/>
            <a:ext cx="3886200" cy="291545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GB"/>
              <a:t>2018/02/28</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67278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Understanding the </a:t>
            </a:r>
            <a:r>
              <a:rPr lang="en-US" dirty="0" err="1">
                <a:solidFill>
                  <a:srgbClr val="000000"/>
                </a:solidFill>
              </a:rPr>
              <a:t>FOGMEx</a:t>
            </a:r>
            <a:r>
              <a:rPr lang="en-US" dirty="0">
                <a:solidFill>
                  <a:srgbClr val="000000"/>
                </a:solidFill>
              </a:rPr>
              <a:t> algorithm: Effect of averaging on time-series noise</a:t>
            </a: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17773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rotWithShape="1">
          <a:blip r:embed="rId3"/>
          <a:srcRect l="25447" t="35133" r="1521" b="34404"/>
          <a:stretch/>
        </p:blipFill>
        <p:spPr bwMode="auto">
          <a:xfrm>
            <a:off x="152400" y="1024128"/>
            <a:ext cx="6858000" cy="1744472"/>
          </a:xfrm>
          <a:prstGeom prst="rect">
            <a:avLst/>
          </a:prstGeom>
          <a:noFill/>
          <a:ln w="9525">
            <a:noFill/>
            <a:miter lim="800000"/>
            <a:headEnd/>
            <a:tailEnd/>
          </a:ln>
        </p:spPr>
      </p:pic>
      <p:pic>
        <p:nvPicPr>
          <p:cNvPr id="52227" name="Picture 3" descr="CVHS_05_100"/>
          <p:cNvPicPr>
            <a:picLocks noChangeAspect="1" noChangeArrowheads="1"/>
          </p:cNvPicPr>
          <p:nvPr/>
        </p:nvPicPr>
        <p:blipFill rotWithShape="1">
          <a:blip r:embed="rId4"/>
          <a:srcRect l="25241" t="35386" r="1526" b="33196"/>
          <a:stretch/>
        </p:blipFill>
        <p:spPr bwMode="auto">
          <a:xfrm>
            <a:off x="152400" y="2755392"/>
            <a:ext cx="6912000" cy="1808259"/>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95908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3602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a:solidFill>
                  <a:srgbClr val="000000"/>
                </a:solidFill>
              </a:rPr>
              <a:t>Comparison of estimated velocity uncertainties using spectral analysis (CATS) and Gauss-Markov fitting of averages (</a:t>
            </a:r>
            <a:r>
              <a:rPr lang="en-US" sz="2400" dirty="0" err="1">
                <a:solidFill>
                  <a:srgbClr val="000000"/>
                </a:solidFill>
              </a:rPr>
              <a:t>FOGMEx</a:t>
            </a:r>
            <a:r>
              <a:rPr lang="en-US" sz="2400" dirty="0">
                <a:solidFill>
                  <a:srgbClr val="000000"/>
                </a:solidFill>
              </a:rPr>
              <a:t>)</a:t>
            </a:r>
          </a:p>
        </p:txBody>
      </p:sp>
      <p:pic>
        <p:nvPicPr>
          <p:cNvPr id="58371" name="Content Placeholder 3" descr="RSvsFlicker.jpg"/>
          <p:cNvPicPr>
            <a:picLocks noGrp="1" noChangeAspect="1"/>
          </p:cNvPicPr>
          <p:nvPr>
            <p:ph idx="1"/>
          </p:nvPr>
        </p:nvPicPr>
        <p:blipFill>
          <a:blip r:embed="rId3"/>
          <a:stretch>
            <a:fillRect/>
          </a:stretch>
        </p:blipFill>
        <p:spPr>
          <a:xfrm>
            <a:off x="628650" y="2118210"/>
            <a:ext cx="7886700" cy="3766167"/>
          </a:xfrm>
        </p:spPr>
      </p:pic>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
        <p:nvSpPr>
          <p:cNvPr id="58372" name="TextBox 3"/>
          <p:cNvSpPr txBox="1">
            <a:spLocks noChangeArrowheads="1"/>
          </p:cNvSpPr>
          <p:nvPr/>
        </p:nvSpPr>
        <p:spPr bwMode="auto">
          <a:xfrm>
            <a:off x="609600" y="5981636"/>
            <a:ext cx="1996861"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Plot courtesy E. Calais</a:t>
            </a:r>
          </a:p>
        </p:txBody>
      </p:sp>
    </p:spTree>
    <p:extLst>
      <p:ext uri="{BB962C8B-B14F-4D97-AF65-F5344CB8AC3E}">
        <p14:creationId xmlns:p14="http://schemas.microsoft.com/office/powerpoint/2010/main" val="36047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algn="ctr"/>
            <a:r>
              <a:rPr lang="en-US" dirty="0"/>
              <a:t>Determining the uncertainties of GNSS parameter estimates</a:t>
            </a:r>
          </a:p>
        </p:txBody>
      </p:sp>
      <p:sp>
        <p:nvSpPr>
          <p:cNvPr id="29699" name="Rectangle 5"/>
          <p:cNvSpPr>
            <a:spLocks noGrp="1" noChangeArrowheads="1"/>
          </p:cNvSpPr>
          <p:nvPr>
            <p:ph idx="1"/>
          </p:nvPr>
        </p:nvSpPr>
        <p:spPr/>
        <p:txBody>
          <a:bodyPr/>
          <a:lstStyle/>
          <a:p>
            <a:r>
              <a:rPr lang="en-US"/>
              <a:t>Rigorous estimate of uncertainties requires full knowledge of the error spectrum, both temporal and spatial correlations (never possible)</a:t>
            </a:r>
          </a:p>
          <a:p>
            <a:r>
              <a:rPr lang="en-US"/>
              <a:t>Sufficient approximations are often available by examining time series (phase and/or position) and reweighting data</a:t>
            </a:r>
          </a:p>
          <a:p>
            <a:r>
              <a:rPr lang="en-US"/>
              <a:t>Whatever the assumed error model and tools used to implement it, external validation is important</a:t>
            </a:r>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282199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a:t>Summary of practical approaches</a:t>
            </a:r>
            <a:endParaRPr lang="en-US" dirty="0"/>
          </a:p>
        </p:txBody>
      </p:sp>
      <p:sp>
        <p:nvSpPr>
          <p:cNvPr id="60419" name="Rectangle 3"/>
          <p:cNvSpPr>
            <a:spLocks noGrp="1" noChangeArrowheads="1"/>
          </p:cNvSpPr>
          <p:nvPr>
            <p:ph idx="1"/>
          </p:nvPr>
        </p:nvSpPr>
        <p:spPr/>
        <p:txBody>
          <a:bodyPr/>
          <a:lstStyle/>
          <a:p>
            <a:r>
              <a:rPr lang="en-US"/>
              <a:t>White noise + flicker noise (+ random walk) to model the spectrum (Williams et al., 2004)</a:t>
            </a:r>
          </a:p>
          <a:p>
            <a:r>
              <a:rPr lang="en-US"/>
              <a:t>White noise as a proxy for flicker noise (Mao et al., 1999)</a:t>
            </a:r>
          </a:p>
          <a:p>
            <a:r>
              <a:rPr lang="en-US"/>
              <a:t>Random walk to model to model an exponential spectrum (Herring “FOGMEx” algorithm for velocities)</a:t>
            </a:r>
          </a:p>
          <a:p>
            <a:r>
              <a:rPr lang="en-US"/>
              <a:t>“Eyeball” white noise + random walk for non-continuous data</a:t>
            </a:r>
          </a:p>
          <a:p>
            <a:r>
              <a:rPr lang="en-US"/>
              <a:t>All approaches require common sense and verification                                                                       </a:t>
            </a:r>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Tree>
    <p:extLst>
      <p:ext uri="{BB962C8B-B14F-4D97-AF65-F5344CB8AC3E}">
        <p14:creationId xmlns:p14="http://schemas.microsoft.com/office/powerpoint/2010/main" val="423906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7696200" y="2771991"/>
            <a:ext cx="1533144"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17 sites in central Macedonia: </a:t>
            </a:r>
            <a:r>
              <a:rPr lang="en-US" dirty="0">
                <a:solidFill>
                  <a:srgbClr val="000000"/>
                </a:solidFill>
              </a:rPr>
              <a:t>4–5 </a:t>
            </a:r>
            <a:r>
              <a:rPr lang="en-US" sz="1800" dirty="0">
                <a:solidFill>
                  <a:srgbClr val="000000"/>
                </a:solidFill>
              </a:rPr>
              <a:t>velocities pierce error ellipses</a:t>
            </a:r>
          </a:p>
        </p:txBody>
      </p:sp>
      <p:sp>
        <p:nvSpPr>
          <p:cNvPr id="10" name="Text Box 3"/>
          <p:cNvSpPr txBox="1">
            <a:spLocks noGrp="1" noChangeArrowheads="1"/>
          </p:cNvSpPr>
          <p:nvPr>
            <p:ph type="title"/>
          </p:nvPr>
        </p:nvSpPr>
        <p:spPr/>
        <p:txBody>
          <a:bodyPr/>
          <a:lstStyle/>
          <a:p>
            <a:pPr algn="ctr"/>
            <a:r>
              <a:rPr lang="en-US" dirty="0"/>
              <a:t>External validation of velocity uncertainties by comparing with a geophysical model</a:t>
            </a:r>
          </a:p>
        </p:txBody>
      </p:sp>
      <p:pic>
        <p:nvPicPr>
          <p:cNvPr id="17" name="Picture 2" descr="macd70osu"/>
          <p:cNvPicPr>
            <a:picLocks noGrp="1" noChangeAspect="1" noChangeArrowheads="1"/>
          </p:cNvPicPr>
          <p:nvPr>
            <p:ph idx="1"/>
          </p:nvPr>
        </p:nvPicPr>
        <p:blipFill rotWithShape="1">
          <a:blip r:embed="rId3"/>
          <a:srcRect l="180" b="10933"/>
          <a:stretch/>
        </p:blipFill>
        <p:spPr>
          <a:xfrm>
            <a:off x="1396391" y="1764665"/>
            <a:ext cx="6351218" cy="4351338"/>
          </a:xfrm>
        </p:spPr>
      </p:pic>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sp>
        <p:nvSpPr>
          <p:cNvPr id="13" name="TextBox 12"/>
          <p:cNvSpPr txBox="1"/>
          <p:nvPr/>
        </p:nvSpPr>
        <p:spPr>
          <a:xfrm>
            <a:off x="1421130" y="5933008"/>
            <a:ext cx="6326886" cy="646331"/>
          </a:xfrm>
          <a:prstGeom prst="rect">
            <a:avLst/>
          </a:prstGeom>
          <a:noFill/>
        </p:spPr>
        <p:txBody>
          <a:bodyPr wrap="square" rtlCol="0">
            <a:spAutoFit/>
          </a:bodyPr>
          <a:lstStyle/>
          <a:p>
            <a:r>
              <a:rPr lang="en-US">
                <a:solidFill>
                  <a:srgbClr val="000000"/>
                </a:solidFill>
              </a:rPr>
              <a:t> I</a:t>
            </a:r>
            <a:r>
              <a:rPr lang="en-US"/>
              <a:t>f </a:t>
            </a:r>
            <a:r>
              <a:rPr lang="en-US" dirty="0"/>
              <a:t>geologically rigid model is valid, 70% of sites should show no statistically significant motion, i.e. velocity lies within error ellipse</a:t>
            </a:r>
          </a:p>
        </p:txBody>
      </p:sp>
      <p:sp>
        <p:nvSpPr>
          <p:cNvPr id="23" name="Text Box 4"/>
          <p:cNvSpPr txBox="1">
            <a:spLocks noChangeArrowheads="1"/>
          </p:cNvSpPr>
          <p:nvPr/>
        </p:nvSpPr>
        <p:spPr bwMode="auto">
          <a:xfrm>
            <a:off x="181763" y="3187489"/>
            <a:ext cx="121462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GMT plot at 70% confidence</a:t>
            </a:r>
          </a:p>
        </p:txBody>
      </p:sp>
      <p:sp>
        <p:nvSpPr>
          <p:cNvPr id="20" name="Oval 19"/>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TextBox 21"/>
          <p:cNvSpPr txBox="1"/>
          <p:nvPr/>
        </p:nvSpPr>
        <p:spPr>
          <a:xfrm>
            <a:off x="1684677" y="1446410"/>
            <a:ext cx="6063135" cy="369332"/>
          </a:xfrm>
          <a:prstGeom prst="rect">
            <a:avLst/>
          </a:prstGeom>
          <a:noFill/>
        </p:spPr>
        <p:txBody>
          <a:bodyPr wrap="none" rtlCol="0">
            <a:spAutoFit/>
          </a:bodyPr>
          <a:lstStyle/>
          <a:p>
            <a:r>
              <a:rPr lang="en-US">
                <a:solidFill>
                  <a:srgbClr val="000000"/>
                </a:solidFill>
              </a:rPr>
              <a:t>Simple case: assume no strain within a geologically rigid region</a:t>
            </a:r>
            <a:endParaRPr lang="en-US"/>
          </a:p>
        </p:txBody>
      </p:sp>
    </p:spTree>
    <p:extLst>
      <p:ext uri="{BB962C8B-B14F-4D97-AF65-F5344CB8AC3E}">
        <p14:creationId xmlns:p14="http://schemas.microsoft.com/office/powerpoint/2010/main" val="595383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7715250" y="2929418"/>
            <a:ext cx="1378662"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Now 1–2 of 17 velocities pierce error ellipses</a:t>
            </a:r>
          </a:p>
        </p:txBody>
      </p:sp>
      <p:pic>
        <p:nvPicPr>
          <p:cNvPr id="11" name="Picture 2" descr="macd95osu"/>
          <p:cNvPicPr>
            <a:picLocks noGrp="1" noChangeAspect="1" noChangeArrowheads="1"/>
          </p:cNvPicPr>
          <p:nvPr>
            <p:ph idx="1"/>
          </p:nvPr>
        </p:nvPicPr>
        <p:blipFill rotWithShape="1">
          <a:blip r:embed="rId3"/>
          <a:srcRect l="203" b="11412"/>
          <a:stretch/>
        </p:blipFill>
        <p:spPr>
          <a:xfrm>
            <a:off x="1402080" y="1703705"/>
            <a:ext cx="6359094" cy="4372428"/>
          </a:xfrm>
        </p:spPr>
      </p:pic>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31</a:t>
            </a:fld>
            <a:endParaRPr lang="en-US"/>
          </a:p>
        </p:txBody>
      </p:sp>
      <p:sp>
        <p:nvSpPr>
          <p:cNvPr id="14" name="Title 13"/>
          <p:cNvSpPr>
            <a:spLocks noGrp="1"/>
          </p:cNvSpPr>
          <p:nvPr>
            <p:ph type="title"/>
          </p:nvPr>
        </p:nvSpPr>
        <p:spPr/>
        <p:txBody>
          <a:bodyPr/>
          <a:lstStyle/>
          <a:p>
            <a:pPr algn="ctr"/>
            <a:r>
              <a:rPr lang="en-US" dirty="0"/>
              <a:t>External validation of velocity uncertainties by comparing with a geophysical model</a:t>
            </a:r>
          </a:p>
        </p:txBody>
      </p:sp>
      <p:sp>
        <p:nvSpPr>
          <p:cNvPr id="19" name="Oval 18"/>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Rectangle 4"/>
          <p:cNvSpPr>
            <a:spLocks noChangeArrowheads="1"/>
          </p:cNvSpPr>
          <p:nvPr/>
        </p:nvSpPr>
        <p:spPr bwMode="auto">
          <a:xfrm>
            <a:off x="69342" y="3020568"/>
            <a:ext cx="1698498"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Same solution plotted with 95% confidence ellipses</a:t>
            </a:r>
            <a:endParaRPr lang="en-US" sz="1800" dirty="0">
              <a:solidFill>
                <a:srgbClr val="000000"/>
              </a:solidFill>
            </a:endParaRPr>
          </a:p>
        </p:txBody>
      </p:sp>
    </p:spTree>
    <p:extLst>
      <p:ext uri="{BB962C8B-B14F-4D97-AF65-F5344CB8AC3E}">
        <p14:creationId xmlns:p14="http://schemas.microsoft.com/office/powerpoint/2010/main" val="235401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1075944" y="1403709"/>
            <a:ext cx="6992111" cy="42473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a:solidFill>
                  <a:srgbClr val="000000"/>
                </a:solidFill>
              </a:rPr>
              <a:t>A </a:t>
            </a:r>
            <a:r>
              <a:rPr lang="en-US" dirty="0">
                <a:solidFill>
                  <a:srgbClr val="000000"/>
                </a:solidFill>
              </a:rPr>
              <a:t>more complex case of a large network in the Cascadia subduction zone</a:t>
            </a:r>
          </a:p>
        </p:txBody>
      </p:sp>
      <p:sp>
        <p:nvSpPr>
          <p:cNvPr id="68613" name="Text Box 5"/>
          <p:cNvSpPr txBox="1">
            <a:spLocks noChangeArrowheads="1"/>
          </p:cNvSpPr>
          <p:nvPr/>
        </p:nvSpPr>
        <p:spPr bwMode="auto">
          <a:xfrm>
            <a:off x="5286883" y="2902806"/>
            <a:ext cx="3228467" cy="2441448"/>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5" name="Title 4"/>
          <p:cNvSpPr>
            <a:spLocks noGrp="1"/>
          </p:cNvSpPr>
          <p:nvPr>
            <p:ph type="title"/>
          </p:nvPr>
        </p:nvSpPr>
        <p:spPr/>
        <p:txBody>
          <a:bodyPr/>
          <a:lstStyle/>
          <a:p>
            <a:pPr algn="ctr"/>
            <a:r>
              <a:rPr lang="en-US" dirty="0"/>
              <a:t>External validation of velocity uncertainties by comparing with a geophysical model</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pic>
        <p:nvPicPr>
          <p:cNvPr id="17" name="Picture 2"/>
          <p:cNvPicPr>
            <a:picLocks noGrp="1" noChangeAspect="1" noChangeArrowheads="1"/>
          </p:cNvPicPr>
          <p:nvPr>
            <p:ph idx="1"/>
          </p:nvPr>
        </p:nvPicPr>
        <p:blipFill>
          <a:blip r:embed="rId3">
            <a:lum bright="-12000" contrast="18000"/>
          </a:blip>
          <a:srcRect/>
          <a:stretch>
            <a:fillRect/>
          </a:stretch>
        </p:blipFill>
        <p:spPr bwMode="auto">
          <a:xfrm>
            <a:off x="628648" y="1828441"/>
            <a:ext cx="4491991" cy="4590177"/>
          </a:xfrm>
          <a:prstGeom prst="rect">
            <a:avLst/>
          </a:prstGeom>
          <a:noFill/>
          <a:ln w="9525">
            <a:noFill/>
            <a:miter lim="800000"/>
            <a:headEnd/>
            <a:tailEnd/>
          </a:ln>
        </p:spPr>
      </p:pic>
    </p:spTree>
    <p:extLst>
      <p:ext uri="{BB962C8B-B14F-4D97-AF65-F5344CB8AC3E}">
        <p14:creationId xmlns:p14="http://schemas.microsoft.com/office/powerpoint/2010/main" val="1839936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Validation area (next slide) is east of 238°E</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2710724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87690" y="92076"/>
            <a:ext cx="4996720" cy="6264275"/>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73 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877488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Grp="1" noChangeArrowheads="1"/>
          </p:cNvSpPr>
          <p:nvPr>
            <p:ph type="title"/>
          </p:nvPr>
        </p:nvSpPr>
        <p:spPr/>
        <p:txBody>
          <a:bodyPr/>
          <a:lstStyle/>
          <a:p>
            <a:pPr algn="ctr"/>
            <a:r>
              <a:rPr lang="en-US" dirty="0"/>
              <a:t>Statistics of velocity residuals</a:t>
            </a:r>
          </a:p>
        </p:txBody>
      </p:sp>
      <p:pic>
        <p:nvPicPr>
          <p:cNvPr id="16" name="Picture 2" descr="f09b_V"/>
          <p:cNvPicPr>
            <a:picLocks noGrp="1" noChangeAspect="1" noChangeArrowheads="1"/>
          </p:cNvPicPr>
          <p:nvPr>
            <p:ph sz="half" idx="1"/>
          </p:nvPr>
        </p:nvPicPr>
        <p:blipFill>
          <a:blip r:embed="rId3"/>
          <a:srcRect l="4678" t="45370" r="52046" b="4630"/>
          <a:stretch>
            <a:fillRect/>
          </a:stretch>
        </p:blipFill>
        <p:spPr>
          <a:xfrm>
            <a:off x="1080974" y="1825625"/>
            <a:ext cx="2981551" cy="4351338"/>
          </a:xfrm>
        </p:spPr>
      </p:pic>
      <p:sp>
        <p:nvSpPr>
          <p:cNvPr id="24" name="Text Box 3"/>
          <p:cNvSpPr txBox="1">
            <a:spLocks noGrp="1" noChangeArrowheads="1"/>
          </p:cNvSpPr>
          <p:nvPr>
            <p:ph sz="half" idx="2"/>
          </p:nvPr>
        </p:nvSpPr>
        <p:spPr/>
        <p:txBody>
          <a:bodyPr/>
          <a:lstStyle/>
          <a:p>
            <a:r>
              <a:rPr lang="en-US" dirty="0"/>
              <a:t>Cumulative histogram of normalized velocity residuals for eastern Oregon and Washington</a:t>
            </a:r>
          </a:p>
          <a:p>
            <a:pPr lvl="1"/>
            <a:r>
              <a:rPr lang="en-US" dirty="0"/>
              <a:t>70 sites</a:t>
            </a:r>
          </a:p>
          <a:p>
            <a:r>
              <a:rPr lang="en-US" dirty="0"/>
              <a:t>Noise added to position for each survey:</a:t>
            </a:r>
          </a:p>
          <a:p>
            <a:pPr lvl="1"/>
            <a:r>
              <a:rPr lang="en-US" dirty="0"/>
              <a:t>0.5 mm random (“</a:t>
            </a:r>
            <a:r>
              <a:rPr lang="en-US" dirty="0" err="1"/>
              <a:t>sig_neu</a:t>
            </a:r>
            <a:r>
              <a:rPr lang="en-US" dirty="0"/>
              <a:t>”)</a:t>
            </a:r>
          </a:p>
          <a:p>
            <a:pPr lvl="1"/>
            <a:r>
              <a:rPr lang="en-US" dirty="0"/>
              <a:t>1.0 mm/</a:t>
            </a:r>
            <a:r>
              <a:rPr lang="en-US" dirty="0" err="1"/>
              <a:t>sqrt</a:t>
            </a:r>
            <a:r>
              <a:rPr lang="en-US" dirty="0"/>
              <a:t>(</a:t>
            </a:r>
            <a:r>
              <a:rPr lang="en-US" dirty="0" err="1"/>
              <a:t>yr</a:t>
            </a:r>
            <a:r>
              <a:rPr lang="en-US" dirty="0"/>
              <a:t>) random walk (“</a:t>
            </a:r>
            <a:r>
              <a:rPr lang="en-US" dirty="0" err="1"/>
              <a:t>mar_neu</a:t>
            </a:r>
            <a:r>
              <a:rPr lang="en-US" dirty="0"/>
              <a:t>”)</a:t>
            </a:r>
          </a:p>
          <a:p>
            <a:r>
              <a:rPr lang="en-US" dirty="0"/>
              <a:t>Solid line is theoretical for a </a:t>
            </a:r>
            <a:r>
              <a:rPr lang="en-US" dirty="0" err="1"/>
              <a:t>χ</a:t>
            </a:r>
            <a:r>
              <a:rPr lang="en-US" dirty="0"/>
              <a:t>-distribution</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35</a:t>
            </a:fld>
            <a:endParaRPr lang="en-US"/>
          </a:p>
        </p:txBody>
      </p:sp>
      <p:sp>
        <p:nvSpPr>
          <p:cNvPr id="31"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a:solidFill>
                  <a:srgbClr val="000000"/>
                </a:solidFill>
              </a:rPr>
              <a:t>Percent within </a:t>
            </a:r>
            <a:r>
              <a:rPr lang="en-US" sz="1400" dirty="0">
                <a:solidFill>
                  <a:srgbClr val="000000"/>
                </a:solidFill>
              </a:rPr>
              <a:t>ratio</a:t>
            </a:r>
          </a:p>
          <a:p>
            <a:endParaRPr lang="en-US" dirty="0">
              <a:solidFill>
                <a:srgbClr val="000000"/>
              </a:solidFill>
            </a:endParaRPr>
          </a:p>
        </p:txBody>
      </p:sp>
      <p:sp>
        <p:nvSpPr>
          <p:cNvPr id="32"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endParaRPr lang="en-US" sz="1400" dirty="0">
              <a:solidFill>
                <a:srgbClr val="000000"/>
              </a:solidFill>
            </a:endParaRPr>
          </a:p>
        </p:txBody>
      </p:sp>
    </p:spTree>
    <p:extLst>
      <p:ext uri="{BB962C8B-B14F-4D97-AF65-F5344CB8AC3E}">
        <p14:creationId xmlns:p14="http://schemas.microsoft.com/office/powerpoint/2010/main" val="3957470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a:t>Statistics of velocity residuals</a:t>
            </a:r>
          </a:p>
        </p:txBody>
      </p:sp>
      <p:pic>
        <p:nvPicPr>
          <p:cNvPr id="13" name="Picture 2" descr="a01a_V"/>
          <p:cNvPicPr>
            <a:picLocks noGrp="1" noChangeAspect="1" noChangeArrowheads="1"/>
          </p:cNvPicPr>
          <p:nvPr>
            <p:ph sz="half" idx="1"/>
          </p:nvPr>
        </p:nvPicPr>
        <p:blipFill>
          <a:blip r:embed="rId3"/>
          <a:srcRect l="4678" t="43518" r="52046" b="4630"/>
          <a:stretch>
            <a:fillRect/>
          </a:stretch>
        </p:blipFill>
        <p:spPr>
          <a:xfrm>
            <a:off x="1085452" y="1667129"/>
            <a:ext cx="2973283" cy="4500000"/>
          </a:xfrm>
        </p:spPr>
      </p:pic>
      <p:sp>
        <p:nvSpPr>
          <p:cNvPr id="21" name="Text Box 5"/>
          <p:cNvSpPr txBox="1">
            <a:spLocks noGrp="1" noChangeArrowheads="1"/>
          </p:cNvSpPr>
          <p:nvPr>
            <p:ph sz="half" idx="2"/>
          </p:nvPr>
        </p:nvSpPr>
        <p:spPr/>
        <p:txBody>
          <a:bodyPr/>
          <a:lstStyle/>
          <a:p>
            <a:r>
              <a:rPr lang="en-US" dirty="0"/>
              <a:t>Same as last slide but with a smaller random-walk noise added:</a:t>
            </a:r>
          </a:p>
          <a:p>
            <a:pPr lvl="1"/>
            <a:r>
              <a:rPr lang="en-US" dirty="0"/>
              <a:t>0.5 mm random</a:t>
            </a:r>
          </a:p>
          <a:p>
            <a:pPr lvl="1"/>
            <a:r>
              <a:rPr lang="en-US" dirty="0"/>
              <a:t>0.5 mm/</a:t>
            </a:r>
            <a:r>
              <a:rPr lang="en-US" dirty="0" err="1"/>
              <a:t>yr</a:t>
            </a:r>
            <a:r>
              <a:rPr lang="en-US" dirty="0"/>
              <a:t> random walk </a:t>
            </a:r>
          </a:p>
          <a:p>
            <a:pPr lvl="1"/>
            <a:r>
              <a:rPr lang="en-US" dirty="0"/>
              <a:t>cf. 1.0 mm/</a:t>
            </a:r>
            <a:r>
              <a:rPr lang="en-US" dirty="0" err="1"/>
              <a:t>sqrt</a:t>
            </a:r>
            <a:r>
              <a:rPr lang="en-US" dirty="0"/>
              <a:t>(</a:t>
            </a:r>
            <a:r>
              <a:rPr lang="en-US" dirty="0" err="1"/>
              <a:t>yr</a:t>
            </a:r>
            <a:r>
              <a:rPr lang="en-US" dirty="0"/>
              <a:t>) RW for “best” noise model</a:t>
            </a:r>
          </a:p>
          <a:p>
            <a:r>
              <a:rPr lang="en-US" dirty="0"/>
              <a:t>Note greater number of  residuals in range of 1.5–2.0 sigma</a:t>
            </a:r>
          </a:p>
          <a:p>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36</a:t>
            </a:fld>
            <a:endParaRPr lang="en-US"/>
          </a:p>
        </p:txBody>
      </p:sp>
      <p:sp>
        <p:nvSpPr>
          <p:cNvPr id="28"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29"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endParaRPr lang="en-US" sz="1400" dirty="0">
              <a:solidFill>
                <a:srgbClr val="000000"/>
              </a:solidFill>
            </a:endParaRPr>
          </a:p>
        </p:txBody>
      </p:sp>
    </p:spTree>
    <p:extLst>
      <p:ext uri="{BB962C8B-B14F-4D97-AF65-F5344CB8AC3E}">
        <p14:creationId xmlns:p14="http://schemas.microsoft.com/office/powerpoint/2010/main" val="1896115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t>Statistics of velocity residuals</a:t>
            </a:r>
          </a:p>
        </p:txBody>
      </p:sp>
      <p:pic>
        <p:nvPicPr>
          <p:cNvPr id="18" name="Picture 2" descr="f12b_V"/>
          <p:cNvPicPr>
            <a:picLocks noGrp="1" noChangeAspect="1" noChangeArrowheads="1"/>
          </p:cNvPicPr>
          <p:nvPr>
            <p:ph sz="half" idx="1"/>
          </p:nvPr>
        </p:nvPicPr>
        <p:blipFill>
          <a:blip r:embed="rId3"/>
          <a:srcRect l="4678" t="45370" r="52046" b="3703"/>
          <a:stretch>
            <a:fillRect/>
          </a:stretch>
        </p:blipFill>
        <p:spPr>
          <a:xfrm>
            <a:off x="1083726" y="1825625"/>
            <a:ext cx="2978851" cy="4428000"/>
          </a:xfrm>
        </p:spPr>
      </p:pic>
      <p:sp>
        <p:nvSpPr>
          <p:cNvPr id="17" name="Text Box 4"/>
          <p:cNvSpPr txBox="1">
            <a:spLocks noGrp="1" noChangeArrowheads="1"/>
          </p:cNvSpPr>
          <p:nvPr>
            <p:ph sz="half" idx="2"/>
          </p:nvPr>
        </p:nvSpPr>
        <p:spPr/>
        <p:txBody>
          <a:bodyPr/>
          <a:lstStyle/>
          <a:p>
            <a:r>
              <a:rPr lang="en-US" dirty="0"/>
              <a:t>Same as last slide but with larger random and random-walk noise added :</a:t>
            </a:r>
          </a:p>
          <a:p>
            <a:pPr lvl="1"/>
            <a:r>
              <a:rPr lang="en-US" dirty="0"/>
              <a:t>2.0  mm white noise</a:t>
            </a:r>
          </a:p>
          <a:p>
            <a:pPr lvl="1"/>
            <a:r>
              <a:rPr lang="en-US" dirty="0"/>
              <a:t>1.5 mm/</a:t>
            </a:r>
            <a:r>
              <a:rPr lang="en-US" dirty="0" err="1"/>
              <a:t>sqrt</a:t>
            </a:r>
            <a:r>
              <a:rPr lang="en-US" dirty="0"/>
              <a:t>(</a:t>
            </a:r>
            <a:r>
              <a:rPr lang="en-US" dirty="0" err="1"/>
              <a:t>yr</a:t>
            </a:r>
            <a:r>
              <a:rPr lang="en-US" dirty="0"/>
              <a:t>)) random walk </a:t>
            </a:r>
          </a:p>
          <a:p>
            <a:pPr lvl="1"/>
            <a:r>
              <a:rPr lang="en-US" dirty="0"/>
              <a:t>cf. 0.5 mm WN and 1.0 mm/</a:t>
            </a:r>
            <a:r>
              <a:rPr lang="en-US" dirty="0" err="1"/>
              <a:t>sqrt</a:t>
            </a:r>
            <a:r>
              <a:rPr lang="en-US" dirty="0"/>
              <a:t>(</a:t>
            </a:r>
            <a:r>
              <a:rPr lang="en-US" dirty="0" err="1"/>
              <a:t>yr</a:t>
            </a:r>
            <a:r>
              <a:rPr lang="en-US" dirty="0"/>
              <a:t>) RW for “best” noise model</a:t>
            </a:r>
          </a:p>
          <a:p>
            <a:r>
              <a:rPr lang="en-US" dirty="0"/>
              <a:t>Note smaller number of residuals in all ranges above 0.1-sigma</a:t>
            </a:r>
          </a:p>
          <a:p>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37</a:t>
            </a:fld>
            <a:endParaRPr lang="en-US"/>
          </a:p>
        </p:txBody>
      </p:sp>
      <p:sp>
        <p:nvSpPr>
          <p:cNvPr id="97283"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a:solidFill>
                  <a:srgbClr val="000000"/>
                </a:solidFill>
              </a:rPr>
              <a:t>Percent within </a:t>
            </a:r>
            <a:r>
              <a:rPr lang="en-US" sz="1400" dirty="0">
                <a:solidFill>
                  <a:srgbClr val="000000"/>
                </a:solidFill>
              </a:rPr>
              <a:t>ratio</a:t>
            </a:r>
          </a:p>
          <a:p>
            <a:endParaRPr lang="en-US"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endParaRPr lang="en-US" sz="1400" dirty="0">
              <a:solidFill>
                <a:srgbClr val="000000"/>
              </a:solidFill>
            </a:endParaRPr>
          </a:p>
        </p:txBody>
      </p:sp>
    </p:spTree>
    <p:extLst>
      <p:ext uri="{BB962C8B-B14F-4D97-AF65-F5344CB8AC3E}">
        <p14:creationId xmlns:p14="http://schemas.microsoft.com/office/powerpoint/2010/main" val="25896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a:t>Summary</a:t>
            </a:r>
          </a:p>
        </p:txBody>
      </p:sp>
      <p:sp>
        <p:nvSpPr>
          <p:cNvPr id="99331" name="Rectangle 3"/>
          <p:cNvSpPr>
            <a:spLocks noGrp="1" noChangeArrowheads="1"/>
          </p:cNvSpPr>
          <p:nvPr>
            <p:ph idx="1"/>
          </p:nvPr>
        </p:nvSpPr>
        <p:spPr/>
        <p:txBody>
          <a:bodyPr/>
          <a:lstStyle/>
          <a:p>
            <a:r>
              <a:rPr lang="en-US" dirty="0"/>
              <a:t>All algorithms for computing estimates of standard deviations have various problems</a:t>
            </a:r>
          </a:p>
          <a:p>
            <a:pPr lvl="1"/>
            <a:r>
              <a:rPr lang="en-US" dirty="0"/>
              <a:t>Fundamentally, rate standard deviations are dependent on low frequency part of noise spectrum, which is poorly determined without very long time series (decades)</a:t>
            </a:r>
          </a:p>
          <a:p>
            <a:r>
              <a:rPr lang="en-US" dirty="0"/>
              <a:t>Assumptions of stationarity (constant noise characteristics over time) are often (usually?) not valid </a:t>
            </a:r>
          </a:p>
          <a:p>
            <a:r>
              <a:rPr lang="en-US" dirty="0" err="1"/>
              <a:t>FOGMEx</a:t>
            </a:r>
            <a:r>
              <a:rPr lang="en-US" dirty="0"/>
              <a:t> (“realistic sigma”) algorithm is a convenient and reliable approach to getting velocity uncertainties in </a:t>
            </a:r>
            <a:r>
              <a:rPr lang="en-US" dirty="0" err="1">
                <a:latin typeface="Courier" charset="0"/>
                <a:ea typeface="Courier" charset="0"/>
                <a:cs typeface="Courier" charset="0"/>
              </a:rPr>
              <a:t>globk</a:t>
            </a:r>
            <a:endParaRPr lang="en-US" dirty="0"/>
          </a:p>
          <a:p>
            <a:pPr lvl="1"/>
            <a:r>
              <a:rPr lang="en-US" dirty="0"/>
              <a:t>We are testing how reliable, in comparison to other methods, given good and bad time series</a:t>
            </a:r>
          </a:p>
          <a:p>
            <a:r>
              <a:rPr lang="en-US" dirty="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38</a:t>
            </a:fld>
            <a:endParaRPr lang="en-US"/>
          </a:p>
        </p:txBody>
      </p:sp>
    </p:spTree>
    <p:extLst>
      <p:ext uri="{BB962C8B-B14F-4D97-AF65-F5344CB8AC3E}">
        <p14:creationId xmlns:p14="http://schemas.microsoft.com/office/powerpoint/2010/main" val="59649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dirty="0"/>
              <a:t>Tools for error analysis in GAMIT/GLOBK</a:t>
            </a:r>
          </a:p>
        </p:txBody>
      </p:sp>
      <p:sp>
        <p:nvSpPr>
          <p:cNvPr id="100355" name="Rectangle 3"/>
          <p:cNvSpPr>
            <a:spLocks noGrp="1" noChangeArrowheads="1"/>
          </p:cNvSpPr>
          <p:nvPr>
            <p:ph idx="1"/>
          </p:nvPr>
        </p:nvSpPr>
        <p:spPr/>
        <p:txBody>
          <a:bodyPr>
            <a:normAutofit fontScale="62500" lnSpcReduction="20000"/>
          </a:bodyPr>
          <a:lstStyle/>
          <a:p>
            <a:pPr marL="0" indent="0">
              <a:buNone/>
            </a:pPr>
            <a:r>
              <a:rPr lang="en-US" dirty="0"/>
              <a:t>GAMIT</a:t>
            </a:r>
          </a:p>
          <a:p>
            <a:r>
              <a:rPr lang="en-US" dirty="0"/>
              <a:t>“AUTCLN reweight = Y” (default in </a:t>
            </a:r>
            <a:r>
              <a:rPr lang="en-US" dirty="0" err="1"/>
              <a:t>sestbl</a:t>
            </a:r>
            <a:r>
              <a:rPr lang="en-US" dirty="0"/>
              <a:t>.) uses phase </a:t>
            </a:r>
            <a:r>
              <a:rPr lang="en-US" dirty="0" err="1"/>
              <a:t>rms</a:t>
            </a:r>
            <a:r>
              <a:rPr lang="en-US" dirty="0"/>
              <a:t> from </a:t>
            </a:r>
            <a:r>
              <a:rPr lang="en-US" dirty="0" err="1"/>
              <a:t>postfit</a:t>
            </a:r>
            <a:r>
              <a:rPr lang="en-US" dirty="0"/>
              <a:t> edit to reweight data with  constant + elevation-dependent terms</a:t>
            </a:r>
          </a:p>
          <a:p>
            <a:pPr marL="0" indent="0">
              <a:buNone/>
            </a:pPr>
            <a:r>
              <a:rPr lang="en-US" dirty="0"/>
              <a:t>GLOBK</a:t>
            </a:r>
          </a:p>
          <a:p>
            <a:r>
              <a:rPr lang="en-US" dirty="0"/>
              <a:t>Rename (</a:t>
            </a:r>
            <a:r>
              <a:rPr lang="en-US" dirty="0" err="1"/>
              <a:t>eq_file</a:t>
            </a:r>
            <a:r>
              <a:rPr lang="en-US" dirty="0"/>
              <a:t>) to “_XPS” or “_XCL” to remove outliers</a:t>
            </a:r>
          </a:p>
          <a:p>
            <a:r>
              <a:rPr lang="en-US" dirty="0"/>
              <a:t>“</a:t>
            </a:r>
            <a:r>
              <a:rPr lang="en-US" dirty="0" err="1"/>
              <a:t>sig_neu</a:t>
            </a:r>
            <a:r>
              <a:rPr lang="en-US" dirty="0"/>
              <a:t>” adds white noise by station and span</a:t>
            </a:r>
          </a:p>
          <a:p>
            <a:pPr lvl="1"/>
            <a:r>
              <a:rPr lang="en-US" dirty="0"/>
              <a:t>Best way to “rescale” the random noise component</a:t>
            </a:r>
          </a:p>
          <a:p>
            <a:pPr lvl="1"/>
            <a:r>
              <a:rPr lang="en-US" dirty="0"/>
              <a:t>A large value can also substitute for “_XPS”/“_XCL” renames for removing outliers</a:t>
            </a:r>
          </a:p>
          <a:p>
            <a:r>
              <a:rPr lang="en-US" dirty="0"/>
              <a:t>“</a:t>
            </a:r>
            <a:r>
              <a:rPr lang="en-US" dirty="0" err="1"/>
              <a:t>mar_neu</a:t>
            </a:r>
            <a:r>
              <a:rPr lang="en-US" dirty="0"/>
              <a:t>” adds random-walk noise</a:t>
            </a:r>
          </a:p>
          <a:p>
            <a:pPr lvl="1"/>
            <a:r>
              <a:rPr lang="en-US" dirty="0"/>
              <a:t>Principal method for controlling velocity uncertainties </a:t>
            </a:r>
          </a:p>
          <a:p>
            <a:r>
              <a:rPr lang="en-US" dirty="0"/>
              <a:t>In the </a:t>
            </a:r>
            <a:r>
              <a:rPr lang="en-US" dirty="0" err="1"/>
              <a:t>gdl</a:t>
            </a:r>
            <a:r>
              <a:rPr lang="en-US" dirty="0"/>
              <a:t>-files, rescale variances of an entire h-file</a:t>
            </a:r>
          </a:p>
          <a:p>
            <a:pPr lvl="1"/>
            <a:r>
              <a:rPr lang="en-US" dirty="0"/>
              <a:t>Useful when combining solutions from with different sampling rates or from different programs (Bernese, GIPSY)</a:t>
            </a:r>
          </a:p>
          <a:p>
            <a:pPr marL="0" indent="0">
              <a:buNone/>
            </a:pPr>
            <a:r>
              <a:rPr lang="en-US" dirty="0"/>
              <a:t>Utilities</a:t>
            </a:r>
          </a:p>
          <a:p>
            <a:r>
              <a:rPr lang="en-US" dirty="0" err="1"/>
              <a:t>tsview</a:t>
            </a:r>
            <a:r>
              <a:rPr lang="en-US" dirty="0"/>
              <a:t> and </a:t>
            </a:r>
            <a:r>
              <a:rPr lang="en-US" dirty="0" err="1">
                <a:latin typeface="Courier" charset="0"/>
                <a:ea typeface="Courier" charset="0"/>
                <a:cs typeface="Courier" charset="0"/>
              </a:rPr>
              <a:t>tsfit</a:t>
            </a:r>
            <a:r>
              <a:rPr lang="en-US" dirty="0"/>
              <a:t> can generate “_XPS” commands graphically or automatically</a:t>
            </a:r>
          </a:p>
          <a:p>
            <a:r>
              <a:rPr lang="en-US" dirty="0" err="1">
                <a:latin typeface="Courier" charset="0"/>
                <a:ea typeface="Courier" charset="0"/>
                <a:cs typeface="Courier" charset="0"/>
              </a:rPr>
              <a:t>grw</a:t>
            </a:r>
            <a:r>
              <a:rPr lang="en-US" dirty="0"/>
              <a:t> and </a:t>
            </a:r>
            <a:r>
              <a:rPr lang="en-US" dirty="0" err="1">
                <a:latin typeface="Courier" charset="0"/>
                <a:ea typeface="Courier" charset="0"/>
                <a:cs typeface="Courier" charset="0"/>
              </a:rPr>
              <a:t>vrw</a:t>
            </a:r>
            <a:r>
              <a:rPr lang="en-US" dirty="0"/>
              <a:t> can generate “</a:t>
            </a:r>
            <a:r>
              <a:rPr lang="en-US" dirty="0" err="1"/>
              <a:t>sig_neu</a:t>
            </a:r>
            <a:r>
              <a:rPr lang="en-US" dirty="0"/>
              <a:t>” commands with a few key strokes</a:t>
            </a:r>
          </a:p>
          <a:p>
            <a:r>
              <a:rPr lang="en-US" dirty="0" err="1"/>
              <a:t>FOGMEx</a:t>
            </a:r>
            <a:r>
              <a:rPr lang="en-US" dirty="0"/>
              <a:t> (“realistic sigma”) algorithm implemented in </a:t>
            </a:r>
            <a:r>
              <a:rPr lang="en-US" dirty="0" err="1"/>
              <a:t>tsview</a:t>
            </a:r>
            <a:r>
              <a:rPr lang="en-US" dirty="0"/>
              <a:t> (MATLAB) and </a:t>
            </a:r>
            <a:r>
              <a:rPr lang="en-US" dirty="0" err="1">
                <a:latin typeface="Courier" charset="0"/>
                <a:ea typeface="Courier" charset="0"/>
                <a:cs typeface="Courier" charset="0"/>
              </a:rPr>
              <a:t>tsfit</a:t>
            </a:r>
            <a:r>
              <a:rPr lang="en-US" dirty="0"/>
              <a:t>/</a:t>
            </a:r>
            <a:r>
              <a:rPr lang="en-US" dirty="0" err="1">
                <a:latin typeface="Courier" charset="0"/>
                <a:ea typeface="Courier" charset="0"/>
                <a:cs typeface="Courier" charset="0"/>
              </a:rPr>
              <a:t>ensum</a:t>
            </a:r>
            <a:endParaRPr lang="en-US" dirty="0"/>
          </a:p>
          <a:p>
            <a:pPr lvl="1"/>
            <a:r>
              <a:rPr lang="en-US" dirty="0" err="1">
                <a:latin typeface="Courier" charset="0"/>
                <a:ea typeface="Courier" charset="0"/>
                <a:cs typeface="Courier" charset="0"/>
              </a:rPr>
              <a:t>sh_gen_stats</a:t>
            </a:r>
            <a:r>
              <a:rPr lang="en-US" dirty="0"/>
              <a:t> generates “</a:t>
            </a:r>
            <a:r>
              <a:rPr lang="en-US" dirty="0" err="1"/>
              <a:t>mar_neu</a:t>
            </a:r>
            <a:r>
              <a:rPr lang="en-US" dirty="0"/>
              <a:t>” commands for </a:t>
            </a:r>
            <a:r>
              <a:rPr lang="en-US" dirty="0" err="1">
                <a:latin typeface="Courier" charset="0"/>
                <a:ea typeface="Courier" charset="0"/>
                <a:cs typeface="Courier" charset="0"/>
              </a:rPr>
              <a:t>globk</a:t>
            </a:r>
            <a:r>
              <a:rPr lang="en-US" dirty="0"/>
              <a:t> based on the noise estimates</a:t>
            </a:r>
          </a:p>
          <a:p>
            <a:r>
              <a:rPr lang="en-US" dirty="0" err="1">
                <a:latin typeface="Courier" charset="0"/>
                <a:ea typeface="Courier" charset="0"/>
                <a:cs typeface="Courier" charset="0"/>
              </a:rPr>
              <a:t>sh_plotvel</a:t>
            </a:r>
            <a:r>
              <a:rPr lang="en-US" dirty="0"/>
              <a:t> (GMT) allows setting of confidence level of error ellipses</a:t>
            </a:r>
          </a:p>
          <a:p>
            <a:r>
              <a:rPr lang="en-US" dirty="0" err="1">
                <a:latin typeface="Courier" charset="0"/>
                <a:ea typeface="Courier" charset="0"/>
                <a:cs typeface="Courier" charset="0"/>
              </a:rPr>
              <a:t>sh_tshist</a:t>
            </a:r>
            <a:r>
              <a:rPr lang="en-US" dirty="0"/>
              <a:t> and </a:t>
            </a:r>
            <a:r>
              <a:rPr lang="en-US" dirty="0" err="1">
                <a:latin typeface="Courier" charset="0"/>
                <a:ea typeface="Courier" charset="0"/>
                <a:cs typeface="Courier" charset="0"/>
              </a:rPr>
              <a:t>sh_velhist</a:t>
            </a:r>
            <a:r>
              <a:rPr lang="en-US" dirty="0"/>
              <a:t> (GMT) can be used to generate histograms of time series and velocities</a:t>
            </a:r>
          </a:p>
          <a:p>
            <a:pPr lvl="1"/>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4025741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dirty="0"/>
              <a:t>References</a:t>
            </a:r>
          </a:p>
        </p:txBody>
      </p:sp>
      <p:sp>
        <p:nvSpPr>
          <p:cNvPr id="102403" name="Rectangle 3"/>
          <p:cNvSpPr>
            <a:spLocks noGrp="1" noChangeArrowheads="1"/>
          </p:cNvSpPr>
          <p:nvPr>
            <p:ph idx="1"/>
          </p:nvPr>
        </p:nvSpPr>
        <p:spPr/>
        <p:txBody>
          <a:bodyPr>
            <a:normAutofit fontScale="47500" lnSpcReduction="20000"/>
          </a:bodyPr>
          <a:lstStyle/>
          <a:p>
            <a:pPr marL="0" indent="0">
              <a:buNone/>
            </a:pPr>
            <a:r>
              <a:rPr lang="en-US" dirty="0"/>
              <a:t>Spectral Analysis</a:t>
            </a:r>
          </a:p>
          <a:p>
            <a:r>
              <a:rPr lang="en-US" dirty="0" err="1"/>
              <a:t>Langbein</a:t>
            </a:r>
            <a:r>
              <a:rPr lang="en-US" dirty="0"/>
              <a:t> and Johnson (1997), J. </a:t>
            </a:r>
            <a:r>
              <a:rPr lang="en-US" dirty="0" err="1"/>
              <a:t>Geophys</a:t>
            </a:r>
            <a:r>
              <a:rPr lang="en-US" dirty="0"/>
              <a:t>. </a:t>
            </a:r>
            <a:r>
              <a:rPr lang="de-DE" dirty="0"/>
              <a:t>Res., 102, 591</a:t>
            </a:r>
            <a:r>
              <a:rPr lang="mr-IN" dirty="0"/>
              <a:t>–603</a:t>
            </a:r>
            <a:r>
              <a:rPr lang="de-DE" dirty="0"/>
              <a:t>, </a:t>
            </a:r>
            <a:r>
              <a:rPr lang="de-DE" dirty="0" err="1"/>
              <a:t>doi</a:t>
            </a:r>
            <a:r>
              <a:rPr lang="de-DE" dirty="0"/>
              <a:t>:</a:t>
            </a:r>
            <a:r>
              <a:rPr lang="fi-FI" dirty="0"/>
              <a:t>10.1029/96JB02945.</a:t>
            </a:r>
            <a:endParaRPr lang="de-DE" dirty="0"/>
          </a:p>
          <a:p>
            <a:r>
              <a:rPr lang="de-DE" dirty="0"/>
              <a:t>Zhang et al. (1997), </a:t>
            </a:r>
            <a:r>
              <a:rPr lang="de-DE" i="1" dirty="0"/>
              <a:t>J. </a:t>
            </a:r>
            <a:r>
              <a:rPr lang="de-DE" i="1" dirty="0" err="1"/>
              <a:t>Geophys</a:t>
            </a:r>
            <a:r>
              <a:rPr lang="de-DE" i="1" dirty="0"/>
              <a:t>. </a:t>
            </a:r>
            <a:r>
              <a:rPr lang="en-US" i="1" dirty="0"/>
              <a:t>Res.</a:t>
            </a:r>
            <a:r>
              <a:rPr lang="en-US" dirty="0"/>
              <a:t>, </a:t>
            </a:r>
            <a:r>
              <a:rPr lang="en-US" i="1" dirty="0"/>
              <a:t>102</a:t>
            </a:r>
            <a:r>
              <a:rPr lang="en-US" dirty="0"/>
              <a:t>, </a:t>
            </a:r>
            <a:r>
              <a:rPr lang="fi-FI" dirty="0"/>
              <a:t>18035–18055</a:t>
            </a:r>
            <a:r>
              <a:rPr lang="en-US" dirty="0"/>
              <a:t>, </a:t>
            </a:r>
            <a:r>
              <a:rPr lang="en-US" dirty="0" err="1"/>
              <a:t>doi</a:t>
            </a:r>
            <a:r>
              <a:rPr lang="en-US" dirty="0"/>
              <a:t>:</a:t>
            </a:r>
            <a:r>
              <a:rPr lang="fi-FI" dirty="0"/>
              <a:t>10.1029/97JB01380.</a:t>
            </a:r>
            <a:endParaRPr lang="en-US" dirty="0"/>
          </a:p>
          <a:p>
            <a:r>
              <a:rPr lang="en-US" dirty="0"/>
              <a:t>Mao et al. (1999), </a:t>
            </a:r>
            <a:r>
              <a:rPr lang="en-US" i="1" dirty="0"/>
              <a:t>J. </a:t>
            </a:r>
            <a:r>
              <a:rPr lang="en-US" i="1" dirty="0" err="1"/>
              <a:t>Geophys</a:t>
            </a:r>
            <a:r>
              <a:rPr lang="en-US" i="1" dirty="0"/>
              <a:t>. Res.</a:t>
            </a:r>
            <a:r>
              <a:rPr lang="en-US" dirty="0"/>
              <a:t>, </a:t>
            </a:r>
            <a:r>
              <a:rPr lang="en-US" i="1" dirty="0"/>
              <a:t>104</a:t>
            </a:r>
            <a:r>
              <a:rPr lang="en-US" dirty="0"/>
              <a:t>, </a:t>
            </a:r>
            <a:r>
              <a:rPr lang="is-IS" dirty="0"/>
              <a:t>2797–2816</a:t>
            </a:r>
            <a:r>
              <a:rPr lang="en-US" dirty="0"/>
              <a:t>, </a:t>
            </a:r>
            <a:r>
              <a:rPr lang="en-US" dirty="0" err="1"/>
              <a:t>doi</a:t>
            </a:r>
            <a:r>
              <a:rPr lang="en-US" dirty="0"/>
              <a:t>:</a:t>
            </a:r>
            <a:r>
              <a:rPr lang="fi-FI" dirty="0"/>
              <a:t>10.1029/1998JB900033.</a:t>
            </a:r>
            <a:endParaRPr lang="en-US" dirty="0"/>
          </a:p>
          <a:p>
            <a:r>
              <a:rPr lang="en-US" dirty="0"/>
              <a:t>Dixon et al. (2000), </a:t>
            </a:r>
            <a:r>
              <a:rPr lang="en-US" i="1" dirty="0"/>
              <a:t>Tectonics</a:t>
            </a:r>
            <a:r>
              <a:rPr lang="en-US" dirty="0"/>
              <a:t>, </a:t>
            </a:r>
            <a:r>
              <a:rPr lang="en-US" i="1" dirty="0"/>
              <a:t>19</a:t>
            </a:r>
            <a:r>
              <a:rPr lang="en-US" dirty="0"/>
              <a:t>, 1</a:t>
            </a:r>
            <a:r>
              <a:rPr lang="mr-IN" dirty="0"/>
              <a:t>–24</a:t>
            </a:r>
            <a:r>
              <a:rPr lang="en-US" dirty="0"/>
              <a:t>, </a:t>
            </a:r>
            <a:r>
              <a:rPr lang="en-US" dirty="0" err="1"/>
              <a:t>doi</a:t>
            </a:r>
            <a:r>
              <a:rPr lang="en-US" dirty="0"/>
              <a:t>:</a:t>
            </a:r>
            <a:r>
              <a:rPr lang="fi-FI" dirty="0"/>
              <a:t>10.1029/1998TC001088.</a:t>
            </a:r>
            <a:endParaRPr lang="en-US" dirty="0"/>
          </a:p>
          <a:p>
            <a:r>
              <a:rPr lang="en-US" dirty="0"/>
              <a:t>Williams (2003), </a:t>
            </a:r>
            <a:r>
              <a:rPr lang="en-US" i="1" dirty="0"/>
              <a:t>J. </a:t>
            </a:r>
            <a:r>
              <a:rPr lang="en-US" i="1" dirty="0" err="1"/>
              <a:t>Geod</a:t>
            </a:r>
            <a:r>
              <a:rPr lang="en-US" i="1" dirty="0"/>
              <a:t>.</a:t>
            </a:r>
            <a:r>
              <a:rPr lang="en-US" dirty="0"/>
              <a:t>, </a:t>
            </a:r>
            <a:r>
              <a:rPr lang="en-US" i="1" dirty="0"/>
              <a:t>76</a:t>
            </a:r>
            <a:r>
              <a:rPr lang="en-US" dirty="0"/>
              <a:t>, </a:t>
            </a:r>
            <a:r>
              <a:rPr lang="cs-CZ" dirty="0"/>
              <a:t>483–494</a:t>
            </a:r>
            <a:r>
              <a:rPr lang="en-US" dirty="0"/>
              <a:t>, </a:t>
            </a:r>
            <a:r>
              <a:rPr lang="en-US" dirty="0" err="1"/>
              <a:t>doi</a:t>
            </a:r>
            <a:r>
              <a:rPr lang="en-US" dirty="0"/>
              <a:t>:</a:t>
            </a:r>
            <a:r>
              <a:rPr lang="en-GB" dirty="0"/>
              <a:t>10.1007</a:t>
            </a:r>
            <a:r>
              <a:rPr lang="mr-IN" dirty="0"/>
              <a:t>/s00190-002-0283-4</a:t>
            </a:r>
            <a:r>
              <a:rPr lang="fi-FI" dirty="0"/>
              <a:t>.</a:t>
            </a:r>
            <a:endParaRPr lang="en-US" dirty="0"/>
          </a:p>
          <a:p>
            <a:r>
              <a:rPr lang="en-US" dirty="0"/>
              <a:t>Williams et al. (2004), </a:t>
            </a:r>
            <a:r>
              <a:rPr lang="en-US" i="1" dirty="0"/>
              <a:t>J. </a:t>
            </a:r>
            <a:r>
              <a:rPr lang="en-US" i="1" dirty="0" err="1"/>
              <a:t>Geophys</a:t>
            </a:r>
            <a:r>
              <a:rPr lang="en-US" i="1" dirty="0"/>
              <a:t>. Res.</a:t>
            </a:r>
            <a:r>
              <a:rPr lang="en-US" dirty="0"/>
              <a:t>, </a:t>
            </a:r>
            <a:r>
              <a:rPr lang="en-US" i="1" dirty="0"/>
              <a:t>109</a:t>
            </a:r>
            <a:r>
              <a:rPr lang="en-US" dirty="0"/>
              <a:t>, </a:t>
            </a:r>
            <a:r>
              <a:rPr lang="is-IS" dirty="0"/>
              <a:t>B03412, </a:t>
            </a:r>
            <a:r>
              <a:rPr lang="en-US" dirty="0" err="1"/>
              <a:t>doi</a:t>
            </a:r>
            <a:r>
              <a:rPr lang="en-US" dirty="0"/>
              <a:t>:</a:t>
            </a:r>
            <a:r>
              <a:rPr lang="fi-FI" dirty="0"/>
              <a:t>10.1029/2003JB002741.</a:t>
            </a:r>
            <a:endParaRPr lang="en-US" dirty="0"/>
          </a:p>
          <a:p>
            <a:r>
              <a:rPr lang="en-US" dirty="0" err="1"/>
              <a:t>Langbein</a:t>
            </a:r>
            <a:r>
              <a:rPr lang="en-US" dirty="0"/>
              <a:t> (2008), </a:t>
            </a:r>
            <a:r>
              <a:rPr lang="en-US" i="1" dirty="0"/>
              <a:t>J. </a:t>
            </a:r>
            <a:r>
              <a:rPr lang="en-US" i="1" dirty="0" err="1"/>
              <a:t>Geophys</a:t>
            </a:r>
            <a:r>
              <a:rPr lang="en-US" i="1" dirty="0"/>
              <a:t>. Res.</a:t>
            </a:r>
            <a:r>
              <a:rPr lang="en-US" dirty="0"/>
              <a:t>, </a:t>
            </a:r>
            <a:r>
              <a:rPr lang="en-US" i="1" dirty="0"/>
              <a:t>113</a:t>
            </a:r>
            <a:r>
              <a:rPr lang="en-US" dirty="0"/>
              <a:t>, </a:t>
            </a:r>
            <a:r>
              <a:rPr lang="is-IS" dirty="0"/>
              <a:t>B05405</a:t>
            </a:r>
            <a:r>
              <a:rPr lang="en-US" dirty="0"/>
              <a:t>, </a:t>
            </a:r>
            <a:r>
              <a:rPr lang="en-US" dirty="0" err="1"/>
              <a:t>doi</a:t>
            </a:r>
            <a:r>
              <a:rPr lang="en-US" dirty="0"/>
              <a:t>:</a:t>
            </a:r>
            <a:r>
              <a:rPr lang="is-IS" dirty="0"/>
              <a:t>10.1029/2007JB005247.</a:t>
            </a:r>
            <a:endParaRPr lang="en-US" dirty="0"/>
          </a:p>
          <a:p>
            <a:r>
              <a:rPr lang="en-US" dirty="0"/>
              <a:t>Williams (2008), </a:t>
            </a:r>
            <a:r>
              <a:rPr lang="en-US" i="1" dirty="0"/>
              <a:t>GPS </a:t>
            </a:r>
            <a:r>
              <a:rPr lang="en-US" i="1" dirty="0" err="1"/>
              <a:t>Solut</a:t>
            </a:r>
            <a:r>
              <a:rPr lang="en-US" i="1" dirty="0"/>
              <a:t>.</a:t>
            </a:r>
            <a:r>
              <a:rPr lang="en-US" dirty="0"/>
              <a:t>, </a:t>
            </a:r>
            <a:r>
              <a:rPr lang="en-US" i="1" dirty="0"/>
              <a:t>12</a:t>
            </a:r>
            <a:r>
              <a:rPr lang="en-US" dirty="0"/>
              <a:t>, 147</a:t>
            </a:r>
            <a:r>
              <a:rPr lang="mr-IN" dirty="0"/>
              <a:t>–153</a:t>
            </a:r>
            <a:r>
              <a:rPr lang="en-US" dirty="0"/>
              <a:t>, </a:t>
            </a:r>
            <a:r>
              <a:rPr lang="en-US" dirty="0" err="1"/>
              <a:t>doi</a:t>
            </a:r>
            <a:r>
              <a:rPr lang="en-US" dirty="0"/>
              <a:t>:</a:t>
            </a:r>
            <a:r>
              <a:rPr lang="fi-FI" dirty="0"/>
              <a:t>10.1007/s10291-007-0086-4.</a:t>
            </a:r>
            <a:endParaRPr lang="en-US" dirty="0"/>
          </a:p>
          <a:p>
            <a:r>
              <a:rPr lang="en-US" dirty="0" err="1"/>
              <a:t>Bos</a:t>
            </a:r>
            <a:r>
              <a:rPr lang="en-US" dirty="0"/>
              <a:t> et al. (2013), </a:t>
            </a:r>
            <a:r>
              <a:rPr lang="en-US" i="1" dirty="0"/>
              <a:t>J. </a:t>
            </a:r>
            <a:r>
              <a:rPr lang="en-US" i="1" dirty="0" err="1"/>
              <a:t>Geod</a:t>
            </a:r>
            <a:r>
              <a:rPr lang="en-US" i="1" dirty="0"/>
              <a:t>.</a:t>
            </a:r>
            <a:r>
              <a:rPr lang="en-US" dirty="0"/>
              <a:t>, </a:t>
            </a:r>
            <a:r>
              <a:rPr lang="en-US" i="1" dirty="0"/>
              <a:t>87</a:t>
            </a:r>
            <a:r>
              <a:rPr lang="en-US" dirty="0"/>
              <a:t>, </a:t>
            </a:r>
            <a:r>
              <a:rPr lang="fi-FI" dirty="0"/>
              <a:t>351–360</a:t>
            </a:r>
            <a:r>
              <a:rPr lang="en-US" dirty="0"/>
              <a:t>, </a:t>
            </a:r>
            <a:r>
              <a:rPr lang="en-US" dirty="0" err="1"/>
              <a:t>doi</a:t>
            </a:r>
            <a:r>
              <a:rPr lang="en-US" dirty="0"/>
              <a:t>:</a:t>
            </a:r>
            <a:r>
              <a:rPr lang="en-GB" dirty="0"/>
              <a:t>10.1007</a:t>
            </a:r>
            <a:r>
              <a:rPr lang="mr-IN" dirty="0"/>
              <a:t>/s00190-012-0605-0</a:t>
            </a:r>
            <a:r>
              <a:rPr lang="en-GB" dirty="0"/>
              <a:t>.</a:t>
            </a:r>
            <a:endParaRPr lang="en-US" dirty="0"/>
          </a:p>
          <a:p>
            <a:pPr marL="0" indent="0">
              <a:buNone/>
            </a:pPr>
            <a:r>
              <a:rPr lang="en-US" dirty="0"/>
              <a:t>Effect of seasonal terms on velocity estimates</a:t>
            </a:r>
          </a:p>
          <a:p>
            <a:r>
              <a:rPr lang="en-US" dirty="0" err="1"/>
              <a:t>Blewitt</a:t>
            </a:r>
            <a:r>
              <a:rPr lang="en-US" dirty="0"/>
              <a:t> and </a:t>
            </a:r>
            <a:r>
              <a:rPr lang="en-US" dirty="0" err="1"/>
              <a:t>Lavallée</a:t>
            </a:r>
            <a:r>
              <a:rPr lang="en-US" dirty="0"/>
              <a:t> (2002), </a:t>
            </a:r>
            <a:r>
              <a:rPr lang="en-US" i="1" dirty="0"/>
              <a:t>J. </a:t>
            </a:r>
            <a:r>
              <a:rPr lang="en-US" i="1" dirty="0" err="1"/>
              <a:t>Geophys</a:t>
            </a:r>
            <a:r>
              <a:rPr lang="en-US" i="1" dirty="0"/>
              <a:t>. Res.</a:t>
            </a:r>
            <a:r>
              <a:rPr lang="en-US" dirty="0"/>
              <a:t>, </a:t>
            </a:r>
            <a:r>
              <a:rPr lang="en-US" i="1" dirty="0"/>
              <a:t>107</a:t>
            </a:r>
            <a:r>
              <a:rPr lang="en-US" dirty="0"/>
              <a:t>, </a:t>
            </a:r>
            <a:r>
              <a:rPr lang="cs-CZ" dirty="0"/>
              <a:t>2145, </a:t>
            </a:r>
            <a:r>
              <a:rPr lang="en-US" dirty="0" err="1"/>
              <a:t>doi</a:t>
            </a:r>
            <a:r>
              <a:rPr lang="en-US" dirty="0"/>
              <a:t>:</a:t>
            </a:r>
            <a:r>
              <a:rPr lang="fi-FI" dirty="0"/>
              <a:t>10.1029/2001JB000570.</a:t>
            </a:r>
            <a:br>
              <a:rPr lang="en-US" dirty="0"/>
            </a:br>
            <a:r>
              <a:rPr lang="en-US" dirty="0" err="1"/>
              <a:t>Blewitt</a:t>
            </a:r>
            <a:r>
              <a:rPr lang="en-US" dirty="0"/>
              <a:t> and </a:t>
            </a:r>
            <a:r>
              <a:rPr lang="en-US" dirty="0" err="1"/>
              <a:t>Lavallée</a:t>
            </a:r>
            <a:r>
              <a:rPr lang="en-US" dirty="0"/>
              <a:t> (2003), </a:t>
            </a:r>
            <a:r>
              <a:rPr lang="en-US" i="1" dirty="0"/>
              <a:t>J. </a:t>
            </a:r>
            <a:r>
              <a:rPr lang="en-US" i="1" dirty="0" err="1"/>
              <a:t>Geophys</a:t>
            </a:r>
            <a:r>
              <a:rPr lang="en-US" i="1" dirty="0"/>
              <a:t>. Res.</a:t>
            </a:r>
            <a:r>
              <a:rPr lang="en-US" dirty="0"/>
              <a:t>, </a:t>
            </a:r>
            <a:r>
              <a:rPr lang="is-IS" i="1" dirty="0"/>
              <a:t>108</a:t>
            </a:r>
            <a:r>
              <a:rPr lang="is-IS" dirty="0"/>
              <a:t>, 2010,</a:t>
            </a:r>
            <a:r>
              <a:rPr lang="en-US" dirty="0"/>
              <a:t> </a:t>
            </a:r>
            <a:r>
              <a:rPr lang="en-US" dirty="0" err="1"/>
              <a:t>doi</a:t>
            </a:r>
            <a:r>
              <a:rPr lang="en-US" dirty="0"/>
              <a:t>:</a:t>
            </a:r>
            <a:r>
              <a:rPr lang="fi-FI" dirty="0"/>
              <a:t>10.1029/2002JB002297.</a:t>
            </a:r>
            <a:endParaRPr lang="en-US" dirty="0"/>
          </a:p>
          <a:p>
            <a:pPr marL="0" indent="0">
              <a:buNone/>
            </a:pPr>
            <a:r>
              <a:rPr lang="en-US" dirty="0"/>
              <a:t>Realistic Sigma Algorithm</a:t>
            </a:r>
          </a:p>
          <a:p>
            <a:r>
              <a:rPr lang="en-US" dirty="0"/>
              <a:t>Herring (2003), </a:t>
            </a:r>
            <a:r>
              <a:rPr lang="en-US" i="1" dirty="0"/>
              <a:t>GPS </a:t>
            </a:r>
            <a:r>
              <a:rPr lang="en-US" i="1" dirty="0" err="1"/>
              <a:t>Solut</a:t>
            </a:r>
            <a:r>
              <a:rPr lang="en-US" i="1" dirty="0"/>
              <a:t>.</a:t>
            </a:r>
            <a:r>
              <a:rPr lang="en-US" dirty="0"/>
              <a:t>, </a:t>
            </a:r>
            <a:r>
              <a:rPr lang="en-US" i="1" dirty="0"/>
              <a:t>7</a:t>
            </a:r>
            <a:r>
              <a:rPr lang="en-US" dirty="0"/>
              <a:t>, </a:t>
            </a:r>
            <a:r>
              <a:rPr lang="fi-FI" dirty="0"/>
              <a:t>194–199</a:t>
            </a:r>
            <a:r>
              <a:rPr lang="en-US" dirty="0"/>
              <a:t>, doi:10.</a:t>
            </a:r>
            <a:r>
              <a:rPr lang="mr-IN" dirty="0"/>
              <a:t> 1007/s10291-003-0068-0</a:t>
            </a:r>
            <a:r>
              <a:rPr lang="en-GB" dirty="0"/>
              <a:t>.</a:t>
            </a:r>
            <a:endParaRPr lang="en-US" dirty="0"/>
          </a:p>
          <a:p>
            <a:r>
              <a:rPr lang="en-US" dirty="0" err="1"/>
              <a:t>Reilinger</a:t>
            </a:r>
            <a:r>
              <a:rPr lang="en-US" dirty="0"/>
              <a:t> et al. (2006), </a:t>
            </a:r>
            <a:r>
              <a:rPr lang="en-US" i="1" dirty="0"/>
              <a:t>J. </a:t>
            </a:r>
            <a:r>
              <a:rPr lang="en-US" i="1" dirty="0" err="1"/>
              <a:t>Geophys</a:t>
            </a:r>
            <a:r>
              <a:rPr lang="en-US" i="1" dirty="0"/>
              <a:t>. Res.</a:t>
            </a:r>
            <a:r>
              <a:rPr lang="en-US" dirty="0"/>
              <a:t>, </a:t>
            </a:r>
            <a:r>
              <a:rPr lang="en-US" i="1" dirty="0"/>
              <a:t>111</a:t>
            </a:r>
            <a:r>
              <a:rPr lang="en-US" dirty="0"/>
              <a:t>,</a:t>
            </a:r>
            <a:r>
              <a:rPr lang="is-IS" dirty="0"/>
              <a:t> B05411</a:t>
            </a:r>
            <a:r>
              <a:rPr lang="en-US" dirty="0"/>
              <a:t>, </a:t>
            </a:r>
            <a:r>
              <a:rPr lang="en-US" dirty="0" err="1"/>
              <a:t>doi</a:t>
            </a:r>
            <a:r>
              <a:rPr lang="en-US" dirty="0"/>
              <a:t>:</a:t>
            </a:r>
            <a:r>
              <a:rPr lang="is-IS" dirty="0"/>
              <a:t>10.1029/2005JB004051.</a:t>
            </a:r>
            <a:endParaRPr lang="en-US" dirty="0"/>
          </a:p>
          <a:p>
            <a:pPr marL="0" indent="0">
              <a:buNone/>
            </a:pPr>
            <a:r>
              <a:rPr lang="en-US" dirty="0"/>
              <a:t>Validation in velocity fields</a:t>
            </a:r>
          </a:p>
          <a:p>
            <a:r>
              <a:rPr lang="en-US" dirty="0" err="1"/>
              <a:t>McClusky</a:t>
            </a:r>
            <a:r>
              <a:rPr lang="en-US" dirty="0"/>
              <a:t> et al. (2000), </a:t>
            </a:r>
            <a:r>
              <a:rPr lang="en-US" i="1" dirty="0"/>
              <a:t>J. </a:t>
            </a:r>
            <a:r>
              <a:rPr lang="en-US" i="1" dirty="0" err="1"/>
              <a:t>Geophys</a:t>
            </a:r>
            <a:r>
              <a:rPr lang="en-US" i="1" dirty="0"/>
              <a:t>. Res.</a:t>
            </a:r>
            <a:r>
              <a:rPr lang="en-US" dirty="0"/>
              <a:t>, </a:t>
            </a:r>
            <a:r>
              <a:rPr lang="en-US" i="1" dirty="0"/>
              <a:t>105</a:t>
            </a:r>
            <a:r>
              <a:rPr lang="en-US" dirty="0"/>
              <a:t>, </a:t>
            </a:r>
            <a:r>
              <a:rPr lang="en-GB" dirty="0"/>
              <a:t>5695</a:t>
            </a:r>
            <a:r>
              <a:rPr lang="mr-IN" dirty="0"/>
              <a:t>–5719</a:t>
            </a:r>
            <a:r>
              <a:rPr lang="en-GB" dirty="0"/>
              <a:t>, </a:t>
            </a:r>
            <a:r>
              <a:rPr lang="en-US" dirty="0" err="1"/>
              <a:t>doi</a:t>
            </a:r>
            <a:r>
              <a:rPr lang="en-US" dirty="0"/>
              <a:t>:</a:t>
            </a:r>
            <a:r>
              <a:rPr lang="fi-FI" dirty="0"/>
              <a:t>10.1029/1999JB900351.</a:t>
            </a:r>
            <a:endParaRPr lang="en-US" dirty="0"/>
          </a:p>
          <a:p>
            <a:r>
              <a:rPr lang="en-US" dirty="0" err="1"/>
              <a:t>McClusky</a:t>
            </a:r>
            <a:r>
              <a:rPr lang="en-US" dirty="0"/>
              <a:t> et al. (2001), </a:t>
            </a:r>
            <a:r>
              <a:rPr lang="en-US" i="1" dirty="0" err="1"/>
              <a:t>Geophys</a:t>
            </a:r>
            <a:r>
              <a:rPr lang="en-US" i="1" dirty="0"/>
              <a:t>. Res. Lett.</a:t>
            </a:r>
            <a:r>
              <a:rPr lang="en-US" dirty="0"/>
              <a:t>, </a:t>
            </a:r>
            <a:r>
              <a:rPr lang="en-US" i="1" dirty="0"/>
              <a:t>28</a:t>
            </a:r>
            <a:r>
              <a:rPr lang="en-US" dirty="0"/>
              <a:t>,</a:t>
            </a:r>
            <a:r>
              <a:rPr lang="en-GB" dirty="0"/>
              <a:t> 3369</a:t>
            </a:r>
            <a:r>
              <a:rPr lang="mr-IN" dirty="0"/>
              <a:t>–3372</a:t>
            </a:r>
            <a:r>
              <a:rPr lang="en-US" dirty="0"/>
              <a:t>, </a:t>
            </a:r>
            <a:r>
              <a:rPr lang="en-US" dirty="0" err="1"/>
              <a:t>doi</a:t>
            </a:r>
            <a:r>
              <a:rPr lang="en-US" dirty="0"/>
              <a:t>:</a:t>
            </a:r>
            <a:r>
              <a:rPr lang="fi-FI" dirty="0"/>
              <a:t>10.1029/2001GL013091.</a:t>
            </a:r>
            <a:endParaRPr lang="en-US" dirty="0"/>
          </a:p>
          <a:p>
            <a:r>
              <a:rPr lang="en-US" dirty="0"/>
              <a:t>Davis et al. (2003), </a:t>
            </a:r>
            <a:r>
              <a:rPr lang="en-US" i="1" dirty="0" err="1"/>
              <a:t>Geophys</a:t>
            </a:r>
            <a:r>
              <a:rPr lang="en-US" i="1" dirty="0"/>
              <a:t>. Res. Lett.</a:t>
            </a:r>
            <a:r>
              <a:rPr lang="en-US" dirty="0"/>
              <a:t>, </a:t>
            </a:r>
            <a:r>
              <a:rPr lang="en-US" i="1" dirty="0"/>
              <a:t>30</a:t>
            </a:r>
            <a:r>
              <a:rPr lang="en-US" dirty="0"/>
              <a:t>, </a:t>
            </a:r>
            <a:r>
              <a:rPr lang="cs-CZ" dirty="0"/>
              <a:t>1411,</a:t>
            </a:r>
            <a:r>
              <a:rPr lang="en-US" dirty="0"/>
              <a:t> </a:t>
            </a:r>
            <a:r>
              <a:rPr lang="en-US" dirty="0" err="1"/>
              <a:t>doi</a:t>
            </a:r>
            <a:r>
              <a:rPr lang="en-US" dirty="0"/>
              <a:t>:</a:t>
            </a:r>
            <a:r>
              <a:rPr lang="fi-FI" dirty="0"/>
              <a:t>10.1029/2003GL016961.</a:t>
            </a:r>
            <a:endParaRPr lang="en-US" dirty="0"/>
          </a:p>
          <a:p>
            <a:r>
              <a:rPr lang="en-US" dirty="0"/>
              <a:t>McCaffrey et al. (2007), </a:t>
            </a:r>
            <a:r>
              <a:rPr lang="en-US" i="1" dirty="0" err="1"/>
              <a:t>Geophys</a:t>
            </a:r>
            <a:r>
              <a:rPr lang="en-US" i="1" dirty="0"/>
              <a:t> J. Int.</a:t>
            </a:r>
            <a:r>
              <a:rPr lang="en-US" dirty="0"/>
              <a:t>, </a:t>
            </a:r>
            <a:r>
              <a:rPr lang="is-IS" i="1" dirty="0"/>
              <a:t>169</a:t>
            </a:r>
            <a:r>
              <a:rPr lang="en-US" dirty="0"/>
              <a:t>, 1315</a:t>
            </a:r>
            <a:r>
              <a:rPr lang="mr-IN" dirty="0"/>
              <a:t>–</a:t>
            </a:r>
            <a:r>
              <a:rPr lang="en-US" dirty="0"/>
              <a:t>1340, </a:t>
            </a:r>
            <a:r>
              <a:rPr lang="en-US" dirty="0" err="1"/>
              <a:t>doi</a:t>
            </a:r>
            <a:r>
              <a:rPr lang="en-US" dirty="0"/>
              <a:t>:</a:t>
            </a:r>
            <a:r>
              <a:rPr lang="cs-CZ" dirty="0"/>
              <a:t>10.1111/j.1365-246X.2007.03371.x.</a:t>
            </a:r>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39</a:t>
            </a:fld>
            <a:endParaRPr lang="en-US"/>
          </a:p>
        </p:txBody>
      </p:sp>
    </p:spTree>
    <p:extLst>
      <p:ext uri="{BB962C8B-B14F-4D97-AF65-F5344CB8AC3E}">
        <p14:creationId xmlns:p14="http://schemas.microsoft.com/office/powerpoint/2010/main" val="412685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dirty="0"/>
              <a:t>Sources of error</a:t>
            </a:r>
          </a:p>
        </p:txBody>
      </p:sp>
      <p:sp>
        <p:nvSpPr>
          <p:cNvPr id="31747" name="Rectangle 3"/>
          <p:cNvSpPr>
            <a:spLocks noGrp="1" noChangeArrowheads="1"/>
          </p:cNvSpPr>
          <p:nvPr>
            <p:ph idx="1"/>
          </p:nvPr>
        </p:nvSpPr>
        <p:spPr/>
        <p:txBody>
          <a:bodyPr/>
          <a:lstStyle/>
          <a:p>
            <a:r>
              <a:rPr lang="en-US"/>
              <a:t>Signal propagation effects</a:t>
            </a:r>
          </a:p>
          <a:p>
            <a:pPr lvl="1"/>
            <a:r>
              <a:rPr lang="en-US"/>
              <a:t>Receiver noise</a:t>
            </a:r>
          </a:p>
          <a:p>
            <a:pPr lvl="1"/>
            <a:r>
              <a:rPr lang="en-US"/>
              <a:t>Ionospheric effects</a:t>
            </a:r>
          </a:p>
          <a:p>
            <a:pPr lvl="1"/>
            <a:r>
              <a:rPr lang="en-US"/>
              <a:t>Signal scattering (antenna phase center / multipath) </a:t>
            </a:r>
          </a:p>
          <a:p>
            <a:pPr lvl="1"/>
            <a:r>
              <a:rPr lang="en-US"/>
              <a:t>Atmospheric delay (mainly water vapor)</a:t>
            </a:r>
          </a:p>
          <a:p>
            <a:r>
              <a:rPr lang="en-US"/>
              <a:t>Unmodeled motions of the station</a:t>
            </a:r>
          </a:p>
          <a:p>
            <a:pPr lvl="1"/>
            <a:r>
              <a:rPr lang="en-US"/>
              <a:t>Monument instability</a:t>
            </a:r>
          </a:p>
          <a:p>
            <a:pPr lvl="1"/>
            <a:r>
              <a:rPr lang="en-US"/>
              <a:t>Loading of the crust by atmosphere, oceans, and surface water</a:t>
            </a:r>
          </a:p>
          <a:p>
            <a:r>
              <a:rPr lang="en-US"/>
              <a:t>Unmodeled motions of the satellites</a:t>
            </a:r>
            <a:endParaRPr lang="en-US" dirty="0"/>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405454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1152143" y="895794"/>
            <a:ext cx="7261225" cy="4687761"/>
          </a:xfrm>
          <a:prstGeom prst="rect">
            <a:avLst/>
          </a:prstGeom>
          <a:noFill/>
          <a:ln w="9525">
            <a:noFill/>
            <a:miter lim="800000"/>
            <a:headEnd/>
            <a:tailEnd/>
          </a:ln>
        </p:spPr>
      </p:pic>
      <p:sp>
        <p:nvSpPr>
          <p:cNvPr id="35843" name="Text Box 3"/>
          <p:cNvSpPr txBox="1">
            <a:spLocks noChangeArrowheads="1"/>
          </p:cNvSpPr>
          <p:nvPr/>
        </p:nvSpPr>
        <p:spPr bwMode="auto">
          <a:xfrm>
            <a:off x="4267200" y="3383049"/>
            <a:ext cx="708025" cy="307975"/>
          </a:xfrm>
          <a:prstGeom prst="rect">
            <a:avLst/>
          </a:prstGeom>
          <a:noFill/>
          <a:ln w="9525">
            <a:noFill/>
            <a:miter lim="800000"/>
            <a:headEnd/>
            <a:tailEnd/>
          </a:ln>
        </p:spPr>
        <p:txBody>
          <a:bodyPr>
            <a:prstTxWarp prst="textNoShape">
              <a:avLst/>
            </a:prstTxWarp>
            <a:spAutoFit/>
          </a:bodyPr>
          <a:lstStyle/>
          <a:p>
            <a:r>
              <a:rPr lang="en-US" sz="1400"/>
              <a:t>Epochs</a:t>
            </a:r>
          </a:p>
        </p:txBody>
      </p:sp>
      <p:sp>
        <p:nvSpPr>
          <p:cNvPr id="35844" name="Text Box 4"/>
          <p:cNvSpPr txBox="1">
            <a:spLocks noChangeArrowheads="1"/>
          </p:cNvSpPr>
          <p:nvPr/>
        </p:nvSpPr>
        <p:spPr bwMode="auto">
          <a:xfrm>
            <a:off x="1914144" y="5543570"/>
            <a:ext cx="4885571" cy="523220"/>
          </a:xfrm>
          <a:prstGeom prst="rect">
            <a:avLst/>
          </a:prstGeom>
          <a:noFill/>
          <a:ln w="9525">
            <a:noFill/>
            <a:miter lim="800000"/>
            <a:headEnd/>
            <a:tailEnd/>
          </a:ln>
        </p:spPr>
        <p:txBody>
          <a:bodyPr wrap="square">
            <a:prstTxWarp prst="textNoShape">
              <a:avLst/>
            </a:prstTxWarp>
            <a:spAutoFit/>
          </a:bodyPr>
          <a:lstStyle/>
          <a:p>
            <a:pPr algn="ctr"/>
            <a:r>
              <a:rPr lang="en-US" sz="1400">
                <a:solidFill>
                  <a:srgbClr val="000000"/>
                </a:solidFill>
              </a:rPr>
              <a:t>            1                   2                   3                   4                   5</a:t>
            </a:r>
            <a:br>
              <a:rPr lang="en-US" sz="1400">
                <a:solidFill>
                  <a:srgbClr val="000000"/>
                </a:solidFill>
              </a:rPr>
            </a:br>
            <a:r>
              <a:rPr lang="en-US" sz="1400">
                <a:solidFill>
                  <a:srgbClr val="000000"/>
                </a:solidFill>
              </a:rPr>
              <a:t>Hours</a:t>
            </a:r>
            <a:endParaRPr lang="en-US" sz="1400" dirty="0">
              <a:solidFill>
                <a:srgbClr val="000000"/>
              </a:solidFill>
            </a:endParaRPr>
          </a:p>
        </p:txBody>
      </p:sp>
      <p:sp>
        <p:nvSpPr>
          <p:cNvPr id="35845" name="Text Box 5"/>
          <p:cNvSpPr txBox="1">
            <a:spLocks noChangeArrowheads="1"/>
          </p:cNvSpPr>
          <p:nvPr/>
        </p:nvSpPr>
        <p:spPr bwMode="auto">
          <a:xfrm>
            <a:off x="7090283" y="3898078"/>
            <a:ext cx="854262" cy="1212640"/>
          </a:xfrm>
          <a:prstGeom prst="rect">
            <a:avLst/>
          </a:prstGeom>
          <a:noFill/>
          <a:ln w="9525">
            <a:noFill/>
            <a:miter lim="800000"/>
            <a:headEnd/>
            <a:tailEnd/>
          </a:ln>
        </p:spPr>
        <p:txBody>
          <a:bodyPr wrap="square">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62773" y="5956241"/>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20" name="Title 19"/>
          <p:cNvSpPr>
            <a:spLocks noGrp="1"/>
          </p:cNvSpPr>
          <p:nvPr>
            <p:ph type="title"/>
          </p:nvPr>
        </p:nvSpPr>
        <p:spPr/>
        <p:txBody>
          <a:bodyPr/>
          <a:lstStyle/>
          <a:p>
            <a:pPr algn="ctr"/>
            <a:r>
              <a:rPr lang="en-US" dirty="0"/>
              <a:t>Characterizing phase noise</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
        <p:nvSpPr>
          <p:cNvPr id="5" name="Rectangle 4"/>
          <p:cNvSpPr/>
          <p:nvPr/>
        </p:nvSpPr>
        <p:spPr>
          <a:xfrm>
            <a:off x="2425081" y="3752546"/>
            <a:ext cx="823689"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2425081" y="1473418"/>
            <a:ext cx="823689"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3245154" y="3759531"/>
            <a:ext cx="1165850" cy="1728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3245154" y="1469980"/>
            <a:ext cx="1165850" cy="1764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4411004" y="3759531"/>
            <a:ext cx="1377078"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4411004" y="1469980"/>
            <a:ext cx="1377077"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5794785" y="3755263"/>
            <a:ext cx="928251" cy="1728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5794786" y="1473418"/>
            <a:ext cx="928252" cy="1764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ctr"/>
            <a:r>
              <a:rPr lang="en-US" dirty="0"/>
              <a:t>Characterizing phase noise</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pic>
        <p:nvPicPr>
          <p:cNvPr id="24" name="Content Placeholder 23"/>
          <p:cNvPicPr>
            <a:picLocks noGrp="1" noChangeAspect="1"/>
          </p:cNvPicPr>
          <p:nvPr>
            <p:ph idx="1"/>
          </p:nvPr>
        </p:nvPicPr>
        <p:blipFill>
          <a:blip r:embed="rId3"/>
          <a:stretch>
            <a:fillRect/>
          </a:stretch>
        </p:blipFill>
        <p:spPr>
          <a:xfrm>
            <a:off x="857698" y="1825625"/>
            <a:ext cx="7428604" cy="4351338"/>
          </a:xfrm>
          <a:prstGeom prst="rect">
            <a:avLst/>
          </a:prstGeom>
        </p:spPr>
      </p:pic>
    </p:spTree>
    <p:extLst>
      <p:ext uri="{BB962C8B-B14F-4D97-AF65-F5344CB8AC3E}">
        <p14:creationId xmlns:p14="http://schemas.microsoft.com/office/powerpoint/2010/main" val="161134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lgn="ctr"/>
            <a:r>
              <a:rPr lang="en-US" dirty="0">
                <a:solidFill>
                  <a:schemeClr val="tx1"/>
                </a:solidFill>
              </a:rPr>
              <a:t>Monument types</a:t>
            </a:r>
          </a:p>
        </p:txBody>
      </p:sp>
      <p:sp>
        <p:nvSpPr>
          <p:cNvPr id="2" name="Date Placeholder 1"/>
          <p:cNvSpPr>
            <a:spLocks noGrp="1"/>
          </p:cNvSpPr>
          <p:nvPr>
            <p:ph type="dt" sz="half" idx="10"/>
          </p:nvPr>
        </p:nvSpPr>
        <p:spPr/>
        <p:txBody>
          <a:bodyPr/>
          <a:lstStyle/>
          <a:p>
            <a:r>
              <a:rPr lang="en-GB"/>
              <a:t>2018/02/28</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pic>
        <p:nvPicPr>
          <p:cNvPr id="145" name="KRYO.jpg"/>
          <p:cNvPicPr/>
          <p:nvPr/>
        </p:nvPicPr>
        <p:blipFill>
          <a:blip r:embed="rId3">
            <a:extLst/>
          </a:blip>
          <a:stretch>
            <a:fillRect/>
          </a:stretch>
        </p:blipFill>
        <p:spPr>
          <a:xfrm>
            <a:off x="4865495" y="397291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949314" y="397228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270677" y="5853606"/>
            <a:ext cx="903940"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3967254"/>
            <a:ext cx="3003316" cy="395297"/>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026017" y="1375725"/>
            <a:ext cx="3041882" cy="226020"/>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dirty="0">
                <a:solidFill>
                  <a:schemeClr val="tx1"/>
                </a:solidFill>
              </a:rPr>
              <a:t>http://pbo.unavco.org/instruments/gps/monumentation</a:t>
            </a:r>
          </a:p>
        </p:txBody>
      </p:sp>
    </p:spTree>
    <p:extLst>
      <p:ext uri="{BB962C8B-B14F-4D97-AF65-F5344CB8AC3E}">
        <p14:creationId xmlns:p14="http://schemas.microsoft.com/office/powerpoint/2010/main" val="150457069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lgn="ctr"/>
            <a:r>
              <a:rPr lang="en-US" sz="5200" dirty="0">
                <a:solidFill>
                  <a:srgbClr val="000000"/>
                </a:solidFill>
              </a:rPr>
              <a:t>Time series characteristics</a:t>
            </a:r>
          </a:p>
        </p:txBody>
      </p:sp>
      <p:sp>
        <p:nvSpPr>
          <p:cNvPr id="3" name="Date Placeholder 2"/>
          <p:cNvSpPr>
            <a:spLocks noGrp="1"/>
          </p:cNvSpPr>
          <p:nvPr>
            <p:ph type="dt" sz="half" idx="10"/>
          </p:nvPr>
        </p:nvSpPr>
        <p:spPr/>
        <p:txBody>
          <a:bodyPr/>
          <a:lstStyle/>
          <a:p>
            <a:r>
              <a:rPr lang="en-GB"/>
              <a:t>2018/02/28</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3738291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6883</Words>
  <Application>Microsoft Macintosh PowerPoint</Application>
  <PresentationFormat>On-screen Show (4:3)</PresentationFormat>
  <Paragraphs>550</Paragraphs>
  <Slides>40</Slides>
  <Notes>29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Courier</vt:lpstr>
      <vt:lpstr>Courier New</vt:lpstr>
      <vt:lpstr>Gill Sans</vt:lpstr>
      <vt:lpstr>Helvetica</vt:lpstr>
      <vt:lpstr>Mangal</vt:lpstr>
      <vt:lpstr>Times New Roman</vt:lpstr>
      <vt:lpstr>Wingdings</vt:lpstr>
      <vt:lpstr>Office Theme</vt:lpstr>
      <vt:lpstr>Time series and error analysis </vt:lpstr>
      <vt:lpstr>Issues in GNSS error analysis</vt:lpstr>
      <vt:lpstr>Determining the uncertainties of GNSS parameter estimates</vt:lpstr>
      <vt:lpstr>Tools for error analysis in GAMIT/GLOBK</vt:lpstr>
      <vt:lpstr>Sources of error</vt:lpstr>
      <vt:lpstr>Characterizing phase noise</vt:lpstr>
      <vt:lpstr>Characterizing phase noise</vt:lpstr>
      <vt:lpstr>Monument types</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PowerPoint Presentation</vt:lpstr>
      <vt:lpstr>PowerPoint Presentation</vt:lpstr>
      <vt:lpstr>Summary of spectral analysis approach </vt:lpstr>
      <vt:lpstr>“White” noise</vt:lpstr>
      <vt:lpstr>“Color” noise</vt:lpstr>
      <vt:lpstr>CATS (Williams, 2008)</vt:lpstr>
      <vt:lpstr>Hector (Bos et al., 2013)</vt:lpstr>
      <vt:lpstr>sh_cats/sh_hector</vt:lpstr>
      <vt:lpstr>Approximations (Mao et al., 1999)</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External validation of velocity uncertainties by comparing with a geophysical model</vt:lpstr>
      <vt:lpstr>External validation of velocity uncertainties by comparing with a geophysical model</vt:lpstr>
      <vt:lpstr>External validation of velocity uncertainties by comparing with a geophysical model</vt:lpstr>
      <vt:lpstr>PowerPoint Presentation</vt:lpstr>
      <vt:lpstr>PowerPoint Presentation</vt:lpstr>
      <vt:lpstr>Statistics of velocity residuals</vt:lpstr>
      <vt:lpstr>Statistics of velocity residuals</vt:lpstr>
      <vt:lpstr>Statistics of velocity residuals</vt:lpstr>
      <vt:lpstr>Summary</vt:lpstr>
      <vt:lpstr>References</vt:lpstr>
    </vt:vector>
  </TitlesOfParts>
  <Manager/>
  <Company>MIT</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error analysis</dc:title>
  <dc:subject/>
  <dc:creator>M. Floyd</dc:creator>
  <cp:keywords/>
  <dc:description/>
  <cp:lastModifiedBy>Mike Floyd</cp:lastModifiedBy>
  <cp:revision>82</cp:revision>
  <cp:lastPrinted>2017-07-19T01:25:23Z</cp:lastPrinted>
  <dcterms:created xsi:type="dcterms:W3CDTF">2014-11-13T20:18:27Z</dcterms:created>
  <dcterms:modified xsi:type="dcterms:W3CDTF">2018-02-21T17:11:18Z</dcterms:modified>
  <cp:category/>
</cp:coreProperties>
</file>