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4" r:id="rId14"/>
    <p:sldId id="285" r:id="rId15"/>
    <p:sldId id="280" r:id="rId16"/>
    <p:sldId id="269" r:id="rId17"/>
    <p:sldId id="275" r:id="rId18"/>
    <p:sldId id="283" r:id="rId19"/>
    <p:sldId id="273" r:id="rId20"/>
    <p:sldId id="271" r:id="rId21"/>
    <p:sldId id="272" r:id="rId22"/>
    <p:sldId id="274" r:id="rId23"/>
    <p:sldId id="277" r:id="rId24"/>
    <p:sldId id="276" r:id="rId25"/>
    <p:sldId id="278" r:id="rId26"/>
    <p:sldId id="27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/>
    <p:restoredTop sz="93932"/>
  </p:normalViewPr>
  <p:slideViewPr>
    <p:cSldViewPr snapToGrid="0" snapToObjects="1">
      <p:cViewPr varScale="1">
        <p:scale>
          <a:sx n="105" d="100"/>
          <a:sy n="105" d="100"/>
        </p:scale>
        <p:origin x="15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SB4</a:t>
            </a:r>
            <a:r>
              <a:rPr lang="en-US" baseline="0" dirty="0"/>
              <a:t> showing November 2013 fire (http://</a:t>
            </a:r>
            <a:r>
              <a:rPr lang="en-US" baseline="0" dirty="0" err="1"/>
              <a:t>cdfdata.fire.ca.gov</a:t>
            </a:r>
            <a:r>
              <a:rPr lang="en-US" baseline="0" dirty="0"/>
              <a:t>/incidents/</a:t>
            </a:r>
            <a:r>
              <a:rPr lang="en-US" baseline="0" dirty="0" err="1"/>
              <a:t>incidents_details_info?incident_id</a:t>
            </a:r>
            <a:r>
              <a:rPr lang="en-US" baseline="0" dirty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horizontal</a:t>
            </a:r>
            <a:r>
              <a:rPr lang="en-US" baseline="0" dirty="0"/>
              <a:t> motion ~ 1 cm/</a:t>
            </a:r>
            <a:r>
              <a:rPr lang="en-US" baseline="0" dirty="0" err="1"/>
              <a:t>yr</a:t>
            </a:r>
            <a:r>
              <a:rPr lang="en-US" baseline="0" dirty="0"/>
              <a:t> westward</a:t>
            </a:r>
          </a:p>
          <a:p>
            <a:r>
              <a:rPr lang="en-US" baseline="0" dirty="0"/>
              <a:t>Uplift ~ 1 cm/</a:t>
            </a:r>
            <a:r>
              <a:rPr lang="en-US" baseline="0" dirty="0" err="1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04F89-3896-B34B-937E-F2CBE67F6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</a:t>
            </a:r>
            <a:r>
              <a:rPr lang="en-US" baseline="0" dirty="0"/>
              <a:t> light FOGMEX rate sigma (red sloped lines).  Vertical rate of El Major </a:t>
            </a:r>
            <a:r>
              <a:rPr lang="en-US" baseline="0" dirty="0" err="1"/>
              <a:t>Cucapah</a:t>
            </a:r>
            <a:r>
              <a:rPr lang="en-US" baseline="0" dirty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</a:t>
            </a:r>
            <a:r>
              <a:rPr lang="en-US" baseline="0" dirty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</a:t>
            </a:r>
            <a:r>
              <a:rPr lang="en-US" baseline="0" dirty="0"/>
              <a:t> lines are Hector Mine and El Mayor </a:t>
            </a:r>
            <a:r>
              <a:rPr lang="en-US" baseline="0" dirty="0" err="1"/>
              <a:t>Cucapah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</a:t>
            </a:r>
            <a:r>
              <a:rPr lang="en-US" baseline="0" dirty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Dealing with earthquakes and other non-linear motions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EEEA6A6-75ED-4A48-B591-0298E336A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983038"/>
            <a:ext cx="6858000" cy="1655762"/>
          </a:xfrm>
        </p:spPr>
        <p:txBody>
          <a:bodyPr>
            <a:noAutofit/>
          </a:bodyPr>
          <a:lstStyle/>
          <a:p>
            <a:pPr lvl="0" defTabSz="914400">
              <a:spcBef>
                <a:spcPts val="1000"/>
              </a:spcBef>
              <a:defRPr/>
            </a:pPr>
            <a:r>
              <a:rPr lang="en-US" sz="2800" dirty="0">
                <a:solidFill>
                  <a:srgbClr val="A5A5A5"/>
                </a:solidFill>
              </a:rPr>
              <a:t>M. A. Floyd</a:t>
            </a:r>
            <a:br>
              <a:rPr lang="en-US" sz="2000" dirty="0">
                <a:solidFill>
                  <a:srgbClr val="A5A5A5"/>
                </a:solidFill>
              </a:rPr>
            </a:br>
            <a:r>
              <a:rPr lang="en-US" i="1" dirty="0">
                <a:solidFill>
                  <a:srgbClr val="A5A5A5"/>
                </a:solidFill>
              </a:rPr>
              <a:t>Massachusetts Institute of Technology, Cambridge, MA, USA</a:t>
            </a:r>
            <a:endParaRPr lang="en-US" sz="2000" i="1" dirty="0">
              <a:solidFill>
                <a:srgbClr val="A5A5A5"/>
              </a:solidFill>
            </a:endParaRP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GPS Data Processing and Analysis with GAMIT/GLOBK and </a:t>
            </a:r>
            <a:r>
              <a:rPr lang="en-US" dirty="0">
                <a:solidFill>
                  <a:srgbClr val="A5A5A5"/>
                </a:solidFill>
                <a:latin typeface="Courier" charset="0"/>
                <a:ea typeface="Courier" charset="0"/>
                <a:cs typeface="Courier" charset="0"/>
              </a:rPr>
              <a:t>track</a:t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>
                <a:solidFill>
                  <a:srgbClr val="A5A5A5"/>
                </a:solidFill>
              </a:rPr>
              <a:t>GNS Science, Lower Hutt, New Zealand</a:t>
            </a:r>
            <a:br>
              <a:rPr lang="en-US" dirty="0">
                <a:solidFill>
                  <a:srgbClr val="A5A5A5"/>
                </a:solidFill>
              </a:rPr>
            </a:br>
            <a:r>
              <a:rPr lang="en-US" dirty="0">
                <a:solidFill>
                  <a:srgbClr val="A5A5A5"/>
                </a:solidFill>
              </a:rPr>
              <a:t>26 February–2 March 2018</a:t>
            </a:r>
          </a:p>
          <a:p>
            <a:pPr lvl="0" defTabSz="914400">
              <a:spcBef>
                <a:spcPts val="1000"/>
              </a:spcBef>
              <a:defRPr/>
            </a:pPr>
            <a:r>
              <a:rPr lang="en-US" dirty="0">
                <a:solidFill>
                  <a:srgbClr val="A5A5A5"/>
                </a:solidFill>
              </a:rPr>
              <a:t>http://</a:t>
            </a:r>
            <a:r>
              <a:rPr lang="en-US" dirty="0" err="1">
                <a:solidFill>
                  <a:srgbClr val="A5A5A5"/>
                </a:solidFill>
              </a:rPr>
              <a:t>geoweb.mit.edu</a:t>
            </a:r>
            <a:r>
              <a:rPr lang="en-US" dirty="0">
                <a:solidFill>
                  <a:srgbClr val="A5A5A5"/>
                </a:solidFill>
              </a:rPr>
              <a:t>/~</a:t>
            </a:r>
            <a:r>
              <a:rPr lang="en-US" dirty="0" err="1">
                <a:solidFill>
                  <a:srgbClr val="A5A5A5"/>
                </a:solidFill>
              </a:rPr>
              <a:t>floyd</a:t>
            </a:r>
            <a:r>
              <a:rPr lang="en-US" dirty="0">
                <a:solidFill>
                  <a:srgbClr val="A5A5A5"/>
                </a:solidFill>
              </a:rPr>
              <a:t>/courses/gg/201802_GNS/</a:t>
            </a:r>
          </a:p>
          <a:p>
            <a:pPr lvl="0" defTabSz="914400">
              <a:spcBef>
                <a:spcPts val="1000"/>
              </a:spcBef>
              <a:defRPr/>
            </a:pPr>
            <a:r>
              <a:rPr lang="en-US" sz="1200" dirty="0">
                <a:solidFill>
                  <a:srgbClr val="A5A5A5"/>
                </a:solidFill>
              </a:rPr>
              <a:t>Material from R. W. King, T. A. Herring, M. A. Floyd (MIT) and S. C. </a:t>
            </a:r>
            <a:r>
              <a:rPr lang="en-US" sz="1200" dirty="0" err="1">
                <a:solidFill>
                  <a:srgbClr val="A5A5A5"/>
                </a:solidFill>
              </a:rPr>
              <a:t>McClusky</a:t>
            </a:r>
            <a:r>
              <a:rPr lang="en-US" sz="1200" dirty="0">
                <a:solidFill>
                  <a:srgbClr val="A5A5A5"/>
                </a:solidFill>
              </a:rPr>
              <a:t> (now at ANU)</a:t>
            </a:r>
            <a:endParaRPr lang="en-US" sz="2000" dirty="0">
              <a:solidFill>
                <a:srgbClr val="A5A5A5"/>
              </a:solidFill>
            </a:endParaRPr>
          </a:p>
        </p:txBody>
      </p:sp>
      <p:pic>
        <p:nvPicPr>
          <p:cNvPr id="17" name="Picture 2" descr="https://pbs.twimg.com/profile_images/709146762791882753/CtLZRSY7_400x400.jpg">
            <a:extLst>
              <a:ext uri="{FF2B5EF4-FFF2-40B4-BE49-F238E27FC236}">
                <a16:creationId xmlns:a16="http://schemas.microsoft.com/office/drawing/2014/main" id="{AB3F2A0E-D5A8-9048-B716-A2D22FAC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72" y="333289"/>
            <a:ext cx="107899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13352A-4575-A74D-B240-39172C71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4" y="587785"/>
            <a:ext cx="1080000" cy="5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Many earthquakes…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arise in a tectonically active area with multiple events</a:t>
            </a:r>
          </a:p>
          <a:p>
            <a:r>
              <a:rPr lang="en-US" dirty="0"/>
              <a:t>Sites may be renamed several times and therefore have various two-character suffixes</a:t>
            </a:r>
          </a:p>
          <a:p>
            <a:r>
              <a:rPr lang="en-US" dirty="0"/>
              <a:t>Non-linear motions may be included in </a:t>
            </a:r>
            <a:r>
              <a:rPr lang="en-US" dirty="0" err="1"/>
              <a:t>apr</a:t>
            </a:r>
            <a:r>
              <a:rPr lang="en-US" dirty="0"/>
              <a:t>-file with “</a:t>
            </a:r>
            <a:r>
              <a:rPr lang="en-US" dirty="0">
                <a:cs typeface="Courier"/>
              </a:rPr>
              <a:t>EXTENDED</a:t>
            </a:r>
            <a:r>
              <a:rPr lang="en-US" dirty="0"/>
              <a:t>” records (see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help)</a:t>
            </a:r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Undocumented effects</a:t>
            </a:r>
          </a:p>
        </p:txBody>
      </p:sp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5" y="1825625"/>
            <a:ext cx="339766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series inspection is </a:t>
            </a:r>
            <a:r>
              <a:rPr lang="en-US" i="1" dirty="0"/>
              <a:t>very</a:t>
            </a:r>
            <a:r>
              <a:rPr lang="en-US" dirty="0"/>
              <a:t> important to catch undocumented effects</a:t>
            </a:r>
          </a:p>
          <a:p>
            <a:r>
              <a:rPr lang="en-US" dirty="0"/>
              <a:t>Insert manually-determined discontinuities using letter for first character of suffix</a:t>
            </a:r>
          </a:p>
          <a:p>
            <a:r>
              <a:rPr lang="en-US" dirty="0"/>
              <a:t>? Jump is due to washer removal from top of the antenna.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2928" y="17821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6910" y="35702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1095" y="32009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8542" y="14128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2010-04-04 M</a:t>
            </a:r>
            <a:r>
              <a:rPr lang="en-US" baseline="-25000" dirty="0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7.2</a:t>
            </a: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phenomena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/>
              <a:t>With continuous data these types of effects can often be diagnosed from the data.</a:t>
            </a:r>
          </a:p>
          <a:p>
            <a:r>
              <a:rPr lang="en-US" dirty="0"/>
              <a:t>For artifact effects, multipath and SNR measures are often useful for diagnostics.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_nam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7" y="699318"/>
            <a:ext cx="4572000" cy="5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Plate Boundary Observatory (PBO)</a:t>
            </a:r>
            <a:br>
              <a:rPr lang="en-US" dirty="0"/>
            </a:br>
            <a:r>
              <a:rPr lang="en-US" dirty="0"/>
              <a:t>continuous GPS site P203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8663" y="1457454"/>
            <a:ext cx="2020375" cy="606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8662" y="3485794"/>
            <a:ext cx="2020376" cy="684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8662" y="5621483"/>
            <a:ext cx="2020376" cy="19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549" y="2385230"/>
            <a:ext cx="18724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North-westward</a:t>
            </a:r>
            <a:br>
              <a:rPr lang="en-US" dirty="0"/>
            </a:br>
            <a:r>
              <a:rPr lang="en-US" dirty="0"/>
              <a:t>motion relative to</a:t>
            </a:r>
            <a:br>
              <a:rPr lang="en-US" dirty="0"/>
            </a:br>
            <a:r>
              <a:rPr lang="en-US" dirty="0"/>
              <a:t>North America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7862" y="4952515"/>
            <a:ext cx="18566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Minor subsidence</a:t>
            </a:r>
          </a:p>
        </p:txBody>
      </p:sp>
      <p:pic>
        <p:nvPicPr>
          <p:cNvPr id="16" name="Picture 15" descr="horz_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22" name="TextBox 21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Start of EGS</a:t>
              </a:r>
              <a:br>
                <a:rPr lang="en-US" dirty="0"/>
              </a:br>
              <a:r>
                <a:rPr lang="en-US" dirty="0"/>
                <a:t>demo injection</a:t>
              </a:r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.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2" y="720999"/>
            <a:ext cx="4506565" cy="5998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Plate Boundary Observatory (PBO)</a:t>
            </a:r>
            <a:br>
              <a:rPr lang="en-US" dirty="0"/>
            </a:br>
            <a:r>
              <a:rPr lang="en-US" dirty="0"/>
              <a:t>continuous GPS site P203</a:t>
            </a:r>
          </a:p>
        </p:txBody>
      </p:sp>
      <p:pic>
        <p:nvPicPr>
          <p:cNvPr id="13" name="Picture 12" descr="horz_v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15" name="TextBox 14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Start of EGS</a:t>
              </a:r>
              <a:br>
                <a:rPr lang="en-US" dirty="0"/>
              </a:br>
              <a:r>
                <a:rPr lang="en-US" dirty="0"/>
                <a:t>demo injection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7405838" y="1914973"/>
            <a:ext cx="1007579" cy="688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03230" y="5515772"/>
            <a:ext cx="1012796" cy="285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19577" y="1637974"/>
            <a:ext cx="11094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Increased</a:t>
            </a:r>
            <a:br>
              <a:rPr lang="en-US" dirty="0"/>
            </a:br>
            <a:r>
              <a:rPr lang="en-US" dirty="0"/>
              <a:t>westward</a:t>
            </a:r>
            <a:br>
              <a:rPr lang="en-US" dirty="0"/>
            </a:br>
            <a:r>
              <a:rPr lang="en-US" dirty="0"/>
              <a:t>motion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26915" y="5616309"/>
            <a:ext cx="70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Uplift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Bombay Beach Creep?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303177"/>
            <a:ext cx="7034148" cy="5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Episodic events: Yellowstone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70700" y="2844799"/>
            <a:ext cx="2171699" cy="191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Profile of velocity estimates across region.  Large error bars (</a:t>
            </a:r>
            <a:r>
              <a:rPr lang="en-US" dirty="0" err="1"/>
              <a:t>FOGMEx</a:t>
            </a:r>
            <a:r>
              <a:rPr lang="en-US" dirty="0"/>
              <a:t>) show systematic sites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815974"/>
            <a:ext cx="6605155" cy="605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829" y="3903340"/>
            <a:ext cx="103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List of</a:t>
            </a:r>
            <a:br>
              <a:rPr lang="en-US" sz="1600"/>
            </a:br>
            <a:r>
              <a:rPr lang="en-US" sz="1600"/>
              <a:t>noisy </a:t>
            </a:r>
            <a:r>
              <a:rPr lang="en-US" sz="1600" dirty="0"/>
              <a:t>sites</a:t>
            </a:r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Selected Yellowstone time series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2" y="1270000"/>
            <a:ext cx="714859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Episodic tremor and slip (ETS): Cascadia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41" y="1293851"/>
            <a:ext cx="7044717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examples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examples are from the UNACVO GAGE Data technical news:</a:t>
            </a:r>
            <a:br>
              <a:rPr lang="en-US" dirty="0"/>
            </a:br>
            <a:r>
              <a:rPr lang="nl-NL" dirty="0"/>
              <a:t>http://plus.google.com/u/0/communities/112834235701900858710 </a:t>
            </a:r>
            <a:endParaRPr lang="en-US" dirty="0"/>
          </a:p>
          <a:p>
            <a:r>
              <a:rPr lang="en-US" dirty="0"/>
              <a:t>Reports here on various anomalies that have been detected and investigated.  Useful place to look for site issues.</a:t>
            </a:r>
          </a:p>
          <a:p>
            <a:r>
              <a:rPr lang="en-US" dirty="0"/>
              <a:t>GAGE ACC quarterly reports also contain information on anomalies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Previous lecture showed common time series models</a:t>
            </a:r>
          </a:p>
          <a:p>
            <a:pPr lvl="1"/>
            <a:r>
              <a:rPr lang="en-US" dirty="0"/>
              <a:t>Linear rate</a:t>
            </a:r>
          </a:p>
          <a:p>
            <a:pPr lvl="1"/>
            <a:r>
              <a:rPr lang="en-US" dirty="0"/>
              <a:t>Seasonal terms</a:t>
            </a:r>
          </a:p>
          <a:p>
            <a:pPr lvl="1"/>
            <a:r>
              <a:rPr lang="en-US" dirty="0"/>
              <a:t>Temporally correlated noise</a:t>
            </a:r>
          </a:p>
          <a:p>
            <a:r>
              <a:rPr lang="en-US" dirty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episodes)</a:t>
            </a:r>
          </a:p>
          <a:p>
            <a:r>
              <a:rPr lang="en-US" dirty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Local collapse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/>
              <a:t>Site EOCG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7" y="37041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35824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http://plus.google.com/u/0/communities/112834235701900858710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Landslide prone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Location of earlier landslide showing strong seasonal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water P271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Site P271 is strongly affected by ground water withdrawal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26408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also horizontal periodic signals as well</a:t>
            </a:r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986" y="237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/>
              <a:t>Vegetation Growth P158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2674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(not shown) is less affected.</a:t>
            </a:r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Bad antennas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2" y="1306551"/>
            <a:ext cx="709141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85" y="1308140"/>
            <a:ext cx="7111429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37" y="1314664"/>
            <a:ext cx="7145726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Recommendations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 your goals</a:t>
            </a:r>
          </a:p>
          <a:p>
            <a:pPr lvl="1"/>
            <a:r>
              <a:rPr lang="en-US" dirty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terms if you are studying these.</a:t>
            </a:r>
          </a:p>
          <a:p>
            <a:r>
              <a:rPr lang="en-US" dirty="0"/>
              <a:t>Depending on your goal (e.g. linear tectonic velocities), sometimes you just have to abandon data as it is likely to do more harm than good (rename to </a:t>
            </a:r>
            <a:r>
              <a:rPr lang="en-US" dirty="0" err="1"/>
              <a:t>xxxx_XPS</a:t>
            </a:r>
            <a:r>
              <a:rPr lang="en-US" dirty="0"/>
              <a:t> or </a:t>
            </a:r>
            <a:r>
              <a:rPr lang="en-US" dirty="0" err="1"/>
              <a:t>xxxx_XCL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Adding large process noise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is one approach but be careful not to make too large</a:t>
            </a:r>
          </a:p>
          <a:p>
            <a:pPr lvl="1"/>
            <a:r>
              <a:rPr lang="en-US" dirty="0"/>
              <a:t>GLOBK “</a:t>
            </a:r>
            <a:r>
              <a:rPr lang="en-US" dirty="0" err="1"/>
              <a:t>sig_neu</a:t>
            </a:r>
            <a:r>
              <a:rPr lang="en-US" dirty="0"/>
              <a:t>” command can be used for small duration “bad” 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to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Antenna is main concern, although receiver may also affect continuity of calculated position</a:t>
            </a:r>
          </a:p>
          <a:p>
            <a:pPr lvl="1"/>
            <a:r>
              <a:rPr lang="en-US" dirty="0"/>
              <a:t>Even antennas of the same model type may not be manufactured within acceptable geodetic tolerance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stinf_to_rename</a:t>
            </a:r>
            <a:r>
              <a:rPr lang="en-US" dirty="0"/>
              <a:t> useful for creating automatic 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multipath environment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Rename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XXXX_3PS → … etc.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/>
              <a:t>… → XXXX_9PS → XXXX_JPS → XXXX_KPS → … etc.</a:t>
            </a:r>
          </a:p>
          <a:p>
            <a:pPr lvl="1"/>
            <a:r>
              <a:rPr lang="en-US" dirty="0"/>
              <a:t>But remember “XPS” is a special case for excluding sites 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/>
              <a:t> runs</a:t>
            </a:r>
          </a:p>
          <a:p>
            <a:r>
              <a:rPr lang="en-US" dirty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/>
              <a:t>XXXX_APS, XXXX_BPS, etc.</a:t>
            </a:r>
          </a:p>
          <a:p>
            <a:pPr lvl="1"/>
            <a:r>
              <a:rPr lang="en-US" dirty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Earthquakes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Earthquakes occur at known times</a:t>
            </a:r>
          </a:p>
          <a:p>
            <a:r>
              <a:rPr lang="en-US" dirty="0"/>
              <a:t>May exhibit more than just a discontinuity</a:t>
            </a:r>
          </a:p>
          <a:p>
            <a:r>
              <a:rPr lang="en-US" dirty="0"/>
              <a:t>Take care when earthquake occurs in the middle of processing day</a:t>
            </a:r>
          </a:p>
          <a:p>
            <a:pPr lvl="1"/>
            <a:r>
              <a:rPr lang="en-US" dirty="0"/>
              <a:t>Some data will fall before and some after ground displacement</a:t>
            </a:r>
          </a:p>
          <a:p>
            <a:pPr lvl="1"/>
            <a:r>
              <a:rPr lang="en-US" dirty="0"/>
              <a:t>Time series point on day of earthquake may appear between pre-earthquake and post-earthquake position</a:t>
            </a:r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Radius of influence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28455" y="1333500"/>
            <a:ext cx="4899145" cy="46221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eq_def</a:t>
            </a:r>
            <a:r>
              <a:rPr lang="en-US" dirty="0"/>
              <a:t>” line in </a:t>
            </a:r>
            <a:r>
              <a:rPr lang="en-US" dirty="0" err="1"/>
              <a:t>eq</a:t>
            </a:r>
            <a:r>
              <a:rPr lang="en-US" dirty="0"/>
              <a:t>-file contains earthquake ID (two characters), location, etc.</a:t>
            </a:r>
          </a:p>
          <a:p>
            <a:pPr lvl="1"/>
            <a:r>
              <a:rPr lang="en-US" dirty="0"/>
              <a:t>ID is used to substitute last two characters of 8-character site name, e.g. XXXX_GPS → XXXX_GSN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sh_makeeqdef</a:t>
            </a:r>
            <a:r>
              <a:rPr lang="en-US" dirty="0"/>
              <a:t> will search archives (ANSS </a:t>
            </a:r>
            <a:r>
              <a:rPr lang="en-US" dirty="0" err="1"/>
              <a:t>ComCat</a:t>
            </a:r>
            <a:r>
              <a:rPr lang="en-US" dirty="0"/>
              <a:t> or ISC) to generate “</a:t>
            </a:r>
            <a:r>
              <a:rPr lang="en-US" dirty="0" err="1"/>
              <a:t>eq_def</a:t>
            </a:r>
            <a:r>
              <a:rPr lang="en-US" dirty="0"/>
              <a:t>” records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Non-linear motions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Logarithmic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Derives from </a:t>
            </a:r>
            <a:r>
              <a:rPr lang="en-US" dirty="0" err="1"/>
              <a:t>afterslip</a:t>
            </a:r>
            <a:r>
              <a:rPr lang="en-US" dirty="0"/>
              <a:t> on fault plane controlled by rate-and-state friction (e.g. </a:t>
            </a:r>
            <a:r>
              <a:rPr lang="en-US" dirty="0" err="1"/>
              <a:t>Marone</a:t>
            </a:r>
            <a:r>
              <a:rPr lang="en-US" dirty="0"/>
              <a:t> et al., 1991)</a:t>
            </a:r>
          </a:p>
          <a:p>
            <a:r>
              <a:rPr lang="en-US" dirty="0"/>
              <a:t>Velocity perturbation reduces with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i="1" baseline="-25000" dirty="0"/>
              <a:t>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Exponential decay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Non-linear motions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Logarithmic decay</a:t>
            </a:r>
          </a:p>
        </p:txBody>
      </p:sp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Exponential decay</a:t>
            </a:r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23582" y="2433109"/>
            <a:ext cx="4519378" cy="34491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2018/02/28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Earthquakes and non-linear motions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42" y="5935308"/>
            <a:ext cx="79857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Logarithmic looks good </a:t>
            </a:r>
            <a:r>
              <a:rPr lang="en-US"/>
              <a:t>in east</a:t>
            </a:r>
            <a:r>
              <a:rPr lang="en-US" dirty="0"/>
              <a:t>; Exponential looks good </a:t>
            </a:r>
            <a:r>
              <a:rPr lang="en-US"/>
              <a:t>in north</a:t>
            </a:r>
            <a:r>
              <a:rPr lang="en-US" dirty="0"/>
              <a:t>; Height doesn’t care</a:t>
            </a:r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1149</Words>
  <Application>Microsoft Macintosh PowerPoint</Application>
  <PresentationFormat>On-screen Show (4:3)</PresentationFormat>
  <Paragraphs>210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PowerPoint Presentation</vt:lpstr>
      <vt:lpstr>PowerPoint Presentation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Manager/>
  <Company>MIT</Company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earthquakes and non-linear motions</dc:title>
  <dc:subject/>
  <dc:creator>M. Floyd</dc:creator>
  <cp:keywords/>
  <dc:description/>
  <cp:lastModifiedBy>Mike Floyd</cp:lastModifiedBy>
  <cp:revision>78</cp:revision>
  <dcterms:created xsi:type="dcterms:W3CDTF">2014-11-13T20:18:27Z</dcterms:created>
  <dcterms:modified xsi:type="dcterms:W3CDTF">2018-02-21T17:12:27Z</dcterms:modified>
  <cp:category/>
</cp:coreProperties>
</file>