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57" r:id="rId2"/>
    <p:sldId id="259" r:id="rId3"/>
    <p:sldId id="263" r:id="rId4"/>
    <p:sldId id="258" r:id="rId5"/>
    <p:sldId id="264" r:id="rId6"/>
    <p:sldId id="260" r:id="rId7"/>
    <p:sldId id="265" r:id="rId8"/>
    <p:sldId id="267" r:id="rId9"/>
    <p:sldId id="268" r:id="rId10"/>
    <p:sldId id="262" r:id="rId11"/>
    <p:sldId id="261" r:id="rId12"/>
    <p:sldId id="281" r:id="rId13"/>
    <p:sldId id="284" r:id="rId14"/>
    <p:sldId id="285" r:id="rId15"/>
    <p:sldId id="280" r:id="rId16"/>
    <p:sldId id="269" r:id="rId17"/>
    <p:sldId id="275" r:id="rId18"/>
    <p:sldId id="283" r:id="rId19"/>
    <p:sldId id="273" r:id="rId20"/>
    <p:sldId id="271" r:id="rId21"/>
    <p:sldId id="272" r:id="rId22"/>
    <p:sldId id="274" r:id="rId23"/>
    <p:sldId id="277" r:id="rId24"/>
    <p:sldId id="276" r:id="rId25"/>
    <p:sldId id="278" r:id="rId26"/>
    <p:sldId id="279" r:id="rId27"/>
    <p:sldId id="270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76"/>
    <p:restoredTop sz="93932"/>
  </p:normalViewPr>
  <p:slideViewPr>
    <p:cSldViewPr snapToGrid="0" snapToObjects="1">
      <p:cViewPr varScale="1">
        <p:scale>
          <a:sx n="105" d="100"/>
          <a:sy n="105" d="100"/>
        </p:scale>
        <p:origin x="152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/>
              <a:t>2018/07/05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Earthquakes and non-linear motions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CAC4E-1134-7443-A3F6-C01A488B6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988927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/>
              <a:t>2018/07/05</a:t>
            </a: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Earthquakes and non-linear motions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689573-82BC-7048-A401-F26007CB1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52322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89573-82BC-7048-A401-F26007CB1FF1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GB"/>
              <a:t>2018/07/05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</p:spTree>
    <p:extLst>
      <p:ext uri="{BB962C8B-B14F-4D97-AF65-F5344CB8AC3E}">
        <p14:creationId xmlns:p14="http://schemas.microsoft.com/office/powerpoint/2010/main" val="1942388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SB4</a:t>
            </a:r>
            <a:r>
              <a:rPr lang="en-US" baseline="0" dirty="0"/>
              <a:t> showing November 2013 fire (http://</a:t>
            </a:r>
            <a:r>
              <a:rPr lang="en-US" baseline="0" dirty="0" err="1"/>
              <a:t>cdfdata.fire.ca.gov</a:t>
            </a:r>
            <a:r>
              <a:rPr lang="en-US" baseline="0" dirty="0"/>
              <a:t>/incidents/</a:t>
            </a:r>
            <a:r>
              <a:rPr lang="en-US" baseline="0" dirty="0" err="1"/>
              <a:t>incidents_details_info?incident_id</a:t>
            </a:r>
            <a:r>
              <a:rPr lang="en-US" baseline="0" dirty="0"/>
              <a:t>=932). GPS antenna (TG01) in upper right.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95D7A-F93A-4E3E-90A8-914EEF8A4423}" type="slidenum">
              <a:rPr lang="en-US" smtClean="0"/>
              <a:t>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GB"/>
              <a:t>2018/07/05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</p:spTree>
    <p:extLst>
      <p:ext uri="{BB962C8B-B14F-4D97-AF65-F5344CB8AC3E}">
        <p14:creationId xmlns:p14="http://schemas.microsoft.com/office/powerpoint/2010/main" val="1668755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Increase in horizontal</a:t>
            </a:r>
            <a:r>
              <a:rPr lang="en-US" baseline="0" dirty="0"/>
              <a:t> motion ~ 1 cm/</a:t>
            </a:r>
            <a:r>
              <a:rPr lang="en-US" baseline="0" dirty="0" err="1"/>
              <a:t>yr</a:t>
            </a:r>
            <a:r>
              <a:rPr lang="en-US" baseline="0" dirty="0"/>
              <a:t> westward</a:t>
            </a:r>
          </a:p>
          <a:p>
            <a:r>
              <a:rPr lang="en-US" baseline="0" dirty="0"/>
              <a:t>Uplift ~ 1 cm/</a:t>
            </a:r>
            <a:r>
              <a:rPr lang="en-US" baseline="0" dirty="0" err="1"/>
              <a:t>yr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04F89-3896-B34B-937E-F2CBE67F6D2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231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</a:t>
            </a:r>
            <a:r>
              <a:rPr lang="en-US" baseline="0" dirty="0"/>
              <a:t> light FOGMEX rate sigma (red sloped lines).  Vertical rate of El Major </a:t>
            </a:r>
            <a:r>
              <a:rPr lang="en-US" baseline="0" dirty="0" err="1"/>
              <a:t>Cucapah</a:t>
            </a:r>
            <a:r>
              <a:rPr lang="en-US" baseline="0" dirty="0"/>
              <a:t> (2010/04/04)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89573-82BC-7048-A401-F26007CB1FF1}" type="slidenum">
              <a:rPr lang="en-US" smtClean="0"/>
              <a:t>14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GB"/>
              <a:t>2018/07/05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</p:spTree>
    <p:extLst>
      <p:ext uri="{BB962C8B-B14F-4D97-AF65-F5344CB8AC3E}">
        <p14:creationId xmlns:p14="http://schemas.microsoft.com/office/powerpoint/2010/main" val="3512417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Annual</a:t>
            </a:r>
            <a:r>
              <a:rPr lang="en-US" baseline="0" dirty="0"/>
              <a:t> in height but east is ~14 months (notice offsets move relative to sinusoidal wave).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89573-82BC-7048-A401-F26007CB1FF1}" type="slidenum">
              <a:rPr lang="en-US" smtClean="0"/>
              <a:t>17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GB"/>
              <a:t>2018/07/05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</p:spTree>
    <p:extLst>
      <p:ext uri="{BB962C8B-B14F-4D97-AF65-F5344CB8AC3E}">
        <p14:creationId xmlns:p14="http://schemas.microsoft.com/office/powerpoint/2010/main" val="3425711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</a:t>
            </a:r>
            <a:r>
              <a:rPr lang="en-US" baseline="0" dirty="0"/>
              <a:t> lines are Hector Mine and El Mayor </a:t>
            </a:r>
            <a:r>
              <a:rPr lang="en-US" baseline="0" dirty="0" err="1"/>
              <a:t>Cucapah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89573-82BC-7048-A401-F26007CB1FF1}" type="slidenum">
              <a:rPr lang="en-US" smtClean="0"/>
              <a:t>23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GB"/>
              <a:t>2018/07/05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</p:spTree>
    <p:extLst>
      <p:ext uri="{BB962C8B-B14F-4D97-AF65-F5344CB8AC3E}">
        <p14:creationId xmlns:p14="http://schemas.microsoft.com/office/powerpoint/2010/main" val="4280900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Site</a:t>
            </a:r>
            <a:r>
              <a:rPr lang="en-US" baseline="0" dirty="0"/>
              <a:t> sits near two high volcanoes with a NS valley between the volcanoes.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89573-82BC-7048-A401-F26007CB1FF1}" type="slidenum">
              <a:rPr lang="en-US" smtClean="0"/>
              <a:t>25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GB"/>
              <a:t>2018/07/05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</p:spTree>
    <p:extLst>
      <p:ext uri="{BB962C8B-B14F-4D97-AF65-F5344CB8AC3E}">
        <p14:creationId xmlns:p14="http://schemas.microsoft.com/office/powerpoint/2010/main" val="913035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2018/07/05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2018/07/05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2018/07/05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2018/07/05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2018/07/05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2018/07/05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2018/07/05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2018/07/05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2018/07/05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2018/07/05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2018/07/05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2018/07/05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Earthquakes and non-linear motions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257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Dealing with earthquakes and other non-linear motions</a:t>
            </a:r>
          </a:p>
        </p:txBody>
      </p:sp>
      <p:sp>
        <p:nvSpPr>
          <p:cNvPr id="8" name="Subtitle 15">
            <a:extLst>
              <a:ext uri="{FF2B5EF4-FFF2-40B4-BE49-F238E27FC236}">
                <a16:creationId xmlns:a16="http://schemas.microsoft.com/office/drawing/2014/main" id="{8ED3E079-2C1B-BA4C-A194-8F16F2232340}"/>
              </a:ext>
            </a:extLst>
          </p:cNvPr>
          <p:cNvSpPr txBox="1">
            <a:spLocks/>
          </p:cNvSpPr>
          <p:nvPr/>
        </p:nvSpPr>
        <p:spPr>
          <a:xfrm>
            <a:off x="1143000" y="3983038"/>
            <a:ext cx="6858000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14400">
              <a:spcBef>
                <a:spcPts val="1000"/>
              </a:spcBef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T. A. Herring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M. A. Floyd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M. Perry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u="none" strike="noStrike" kern="1200" cap="none" spc="0" normalizeH="0" baseline="3000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Massachusetts Institute of Technology, Cambridge, MA, USA</a:t>
            </a:r>
            <a:b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u="none" strike="noStrike" kern="1200" cap="none" spc="0" normalizeH="0" baseline="3000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 of Montana</a:t>
            </a:r>
            <a:r>
              <a:rPr lang="en-US" i="1" dirty="0">
                <a:solidFill>
                  <a:srgbClr val="A5A5A5"/>
                </a:solidFill>
              </a:rPr>
              <a:t>, Missoula,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MT, USA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GPS Data Processing and Analysis with GAMIT/GLOBK and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track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Hotel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Soluxe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Bishkek, Kyrgyzstan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2–7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July 2018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geoweb.mit.edu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/~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floyd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/courses/gg/201807_Bishkek/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Material from R. W. King, T. A. Herring, M. A. Floyd (MIT) and S. C. McClusky (now at ANU)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38F350-3A51-2E41-A4DE-DAB199D56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889" y="587785"/>
            <a:ext cx="886737" cy="468000"/>
          </a:xfrm>
          <a:prstGeom prst="rect">
            <a:avLst/>
          </a:prstGeom>
        </p:spPr>
      </p:pic>
      <p:pic>
        <p:nvPicPr>
          <p:cNvPr id="10" name="Picture 2" descr="http://www.caiag.kg/templates/webeskadra/images/caiag/logo_real.png">
            <a:extLst>
              <a:ext uri="{FF2B5EF4-FFF2-40B4-BE49-F238E27FC236}">
                <a16:creationId xmlns:a16="http://schemas.microsoft.com/office/drawing/2014/main" id="{40B8E67F-1033-7349-A436-5008AC154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9812" y="129351"/>
            <a:ext cx="1219992" cy="99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University of Montana in Color - Main Logo">
            <a:extLst>
              <a:ext uri="{FF2B5EF4-FFF2-40B4-BE49-F238E27FC236}">
                <a16:creationId xmlns:a16="http://schemas.microsoft.com/office/drawing/2014/main" id="{579CDD83-A11D-F743-9335-24D539D6D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1440" y="587785"/>
            <a:ext cx="1994087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yt3.ggpht.com/a-/ACSszfHVd-XXmyR9AFUjqaKsiHEcU9pPYbWkELB70A=s900-mo-c-c0xffffffff-rj-k-no">
            <a:extLst>
              <a:ext uri="{FF2B5EF4-FFF2-40B4-BE49-F238E27FC236}">
                <a16:creationId xmlns:a16="http://schemas.microsoft.com/office/drawing/2014/main" id="{92CE7B4E-1790-0942-8F09-A5E1DD450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6628" y="371785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Image result for volkswagen stiftung -.svg">
            <a:extLst>
              <a:ext uri="{FF2B5EF4-FFF2-40B4-BE49-F238E27FC236}">
                <a16:creationId xmlns:a16="http://schemas.microsoft.com/office/drawing/2014/main" id="{1C3A936F-5D6E-784D-AA47-5FDE6390C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3804" y="398431"/>
            <a:ext cx="2134372" cy="84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401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Many earthquakes…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Complications arise in a tectonically active area with multiple events</a:t>
            </a:r>
          </a:p>
          <a:p>
            <a:r>
              <a:rPr lang="en-US" dirty="0"/>
              <a:t>Sites may be renamed several times and therefore have various two-character suffixes</a:t>
            </a:r>
          </a:p>
          <a:p>
            <a:r>
              <a:rPr lang="en-US" dirty="0"/>
              <a:t>Non-linear motions may be included in </a:t>
            </a:r>
            <a:r>
              <a:rPr lang="en-US" dirty="0" err="1"/>
              <a:t>apr</a:t>
            </a:r>
            <a:r>
              <a:rPr lang="en-US" dirty="0"/>
              <a:t>-file with “</a:t>
            </a:r>
            <a:r>
              <a:rPr lang="en-US" dirty="0">
                <a:cs typeface="Courier"/>
              </a:rPr>
              <a:t>EXTENDED</a:t>
            </a:r>
            <a:r>
              <a:rPr lang="en-US" dirty="0"/>
              <a:t>” records (see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globk</a:t>
            </a:r>
            <a:r>
              <a:rPr lang="en-US" dirty="0"/>
              <a:t> help)</a:t>
            </a:r>
          </a:p>
        </p:txBody>
      </p:sp>
      <p:pic>
        <p:nvPicPr>
          <p:cNvPr id="8" name="Content Placeholder 7" descr="P499_timeseries.pn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3415" y="1825625"/>
            <a:ext cx="3397669" cy="435133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2018/07/05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52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Undocumented effects</a:t>
            </a:r>
          </a:p>
        </p:txBody>
      </p:sp>
      <p:pic>
        <p:nvPicPr>
          <p:cNvPr id="6" name="Content Placeholder 5" descr="P494_timeseries.pn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915" y="1825625"/>
            <a:ext cx="3397669" cy="435133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Time series inspection is </a:t>
            </a:r>
            <a:r>
              <a:rPr lang="en-US" i="1" dirty="0"/>
              <a:t>very</a:t>
            </a:r>
            <a:r>
              <a:rPr lang="en-US" dirty="0"/>
              <a:t> important to catch undocumented effects</a:t>
            </a:r>
          </a:p>
          <a:p>
            <a:r>
              <a:rPr lang="en-US" dirty="0"/>
              <a:t>Insert manually-determined discontinuities using letter for first character of suffix</a:t>
            </a:r>
          </a:p>
          <a:p>
            <a:r>
              <a:rPr lang="en-US" dirty="0"/>
              <a:t>? Jump is due to washer removal from top of the antenna.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2018/07/05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10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672928" y="1782185"/>
            <a:ext cx="0" cy="133935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996910" y="3570243"/>
            <a:ext cx="0" cy="401682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51095" y="3200911"/>
            <a:ext cx="303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88542" y="1412853"/>
            <a:ext cx="1968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2010-04-04 M</a:t>
            </a:r>
            <a:r>
              <a:rPr lang="en-US" baseline="-25000" dirty="0">
                <a:solidFill>
                  <a:srgbClr val="FF0000"/>
                </a:solidFill>
              </a:rPr>
              <a:t>w</a:t>
            </a:r>
            <a:r>
              <a:rPr lang="en-US" dirty="0">
                <a:solidFill>
                  <a:srgbClr val="FF0000"/>
                </a:solidFill>
              </a:rPr>
              <a:t>7.2</a:t>
            </a:r>
          </a:p>
        </p:txBody>
      </p:sp>
    </p:spTree>
    <p:extLst>
      <p:ext uri="{BB962C8B-B14F-4D97-AF65-F5344CB8AC3E}">
        <p14:creationId xmlns:p14="http://schemas.microsoft.com/office/powerpoint/2010/main" val="3023550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Other phenomena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Several examples of other phenomena some of which are likely to be motions of the monuments (often not tectonic), propagation medium effects, or failed equipment.</a:t>
            </a:r>
          </a:p>
          <a:p>
            <a:r>
              <a:rPr lang="en-US" dirty="0"/>
              <a:t>With continuous data these types of effects can often be diagnosed from the data.</a:t>
            </a:r>
          </a:p>
          <a:p>
            <a:r>
              <a:rPr lang="en-US" dirty="0"/>
              <a:t>For artifact effects, multipath and SNR measures are often useful for diagnostics.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2018/07/05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932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203.pbo.final_nam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47" y="699318"/>
            <a:ext cx="4572000" cy="59979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7282" y="1914973"/>
            <a:ext cx="3419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Plate Boundary Observatory (PBO)</a:t>
            </a:r>
            <a:br>
              <a:rPr lang="en-US" dirty="0"/>
            </a:br>
            <a:r>
              <a:rPr lang="en-US" dirty="0"/>
              <a:t>continuous GPS site P203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108663" y="1457454"/>
            <a:ext cx="2020375" cy="6060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108662" y="3485794"/>
            <a:ext cx="2020376" cy="6845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108662" y="5621483"/>
            <a:ext cx="2020376" cy="1939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444549" y="2385230"/>
            <a:ext cx="187240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North-westward</a:t>
            </a:r>
            <a:br>
              <a:rPr lang="en-US" dirty="0"/>
            </a:br>
            <a:r>
              <a:rPr lang="en-US" dirty="0"/>
              <a:t>motion relative to</a:t>
            </a:r>
            <a:br>
              <a:rPr lang="en-US" dirty="0"/>
            </a:br>
            <a:r>
              <a:rPr lang="en-US" dirty="0"/>
              <a:t>North America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17862" y="4952515"/>
            <a:ext cx="185662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Minor subsidence</a:t>
            </a:r>
          </a:p>
        </p:txBody>
      </p:sp>
      <p:pic>
        <p:nvPicPr>
          <p:cNvPr id="16" name="Picture 15" descr="horz_vel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19" y="2819453"/>
            <a:ext cx="3797466" cy="280203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6609511" y="447334"/>
            <a:ext cx="1592654" cy="937967"/>
            <a:chOff x="6580649" y="202024"/>
            <a:chExt cx="1592654" cy="937967"/>
          </a:xfrm>
        </p:grpSpPr>
        <p:sp>
          <p:nvSpPr>
            <p:cNvPr id="22" name="TextBox 21"/>
            <p:cNvSpPr txBox="1"/>
            <p:nvPr/>
          </p:nvSpPr>
          <p:spPr>
            <a:xfrm>
              <a:off x="6580649" y="202024"/>
              <a:ext cx="1592654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Start of EGS</a:t>
              </a:r>
              <a:br>
                <a:rPr lang="en-US" dirty="0"/>
              </a:br>
              <a:r>
                <a:rPr lang="en-US" dirty="0"/>
                <a:t>demo injection</a:t>
              </a:r>
            </a:p>
          </p:txBody>
        </p:sp>
        <p:cxnSp>
          <p:nvCxnSpPr>
            <p:cNvPr id="23" name="Straight Arrow Connector 22"/>
            <p:cNvCxnSpPr>
              <a:stCxn id="22" idx="2"/>
            </p:cNvCxnSpPr>
            <p:nvPr/>
          </p:nvCxnSpPr>
          <p:spPr>
            <a:xfrm flipH="1">
              <a:off x="7374368" y="848355"/>
              <a:ext cx="2608" cy="29163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2018/07/05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95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203.pbo.final.r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532" y="720999"/>
            <a:ext cx="4506565" cy="59984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7282" y="1914973"/>
            <a:ext cx="3419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Plate Boundary Observatory (PBO)</a:t>
            </a:r>
            <a:br>
              <a:rPr lang="en-US" dirty="0"/>
            </a:br>
            <a:r>
              <a:rPr lang="en-US" dirty="0"/>
              <a:t>continuous GPS site P203</a:t>
            </a:r>
          </a:p>
        </p:txBody>
      </p:sp>
      <p:pic>
        <p:nvPicPr>
          <p:cNvPr id="13" name="Picture 12" descr="horz_vel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19" y="2819453"/>
            <a:ext cx="3797466" cy="280203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609511" y="447334"/>
            <a:ext cx="1592654" cy="937967"/>
            <a:chOff x="6580649" y="202024"/>
            <a:chExt cx="1592654" cy="937967"/>
          </a:xfrm>
        </p:grpSpPr>
        <p:sp>
          <p:nvSpPr>
            <p:cNvPr id="15" name="TextBox 14"/>
            <p:cNvSpPr txBox="1"/>
            <p:nvPr/>
          </p:nvSpPr>
          <p:spPr>
            <a:xfrm>
              <a:off x="6580649" y="202024"/>
              <a:ext cx="1592654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Start of EGS</a:t>
              </a:r>
              <a:br>
                <a:rPr lang="en-US" dirty="0"/>
              </a:br>
              <a:r>
                <a:rPr lang="en-US" dirty="0"/>
                <a:t>demo injection</a:t>
              </a:r>
            </a:p>
          </p:txBody>
        </p:sp>
        <p:cxnSp>
          <p:nvCxnSpPr>
            <p:cNvPr id="16" name="Straight Arrow Connector 15"/>
            <p:cNvCxnSpPr>
              <a:stCxn id="15" idx="2"/>
            </p:cNvCxnSpPr>
            <p:nvPr/>
          </p:nvCxnSpPr>
          <p:spPr>
            <a:xfrm flipH="1">
              <a:off x="7374368" y="848355"/>
              <a:ext cx="2608" cy="29163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Arrow Connector 16"/>
          <p:cNvCxnSpPr/>
          <p:nvPr/>
        </p:nvCxnSpPr>
        <p:spPr>
          <a:xfrm>
            <a:off x="7405838" y="1914973"/>
            <a:ext cx="1007579" cy="6881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7403230" y="5515772"/>
            <a:ext cx="1012796" cy="2852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019577" y="1637974"/>
            <a:ext cx="1109461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Increased</a:t>
            </a:r>
            <a:br>
              <a:rPr lang="en-US" dirty="0"/>
            </a:br>
            <a:r>
              <a:rPr lang="en-US" dirty="0"/>
              <a:t>westward</a:t>
            </a:r>
            <a:br>
              <a:rPr lang="en-US" dirty="0"/>
            </a:br>
            <a:r>
              <a:rPr lang="en-US" dirty="0"/>
              <a:t>motion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26915" y="5616309"/>
            <a:ext cx="70212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Uplift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2018/07/05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0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Bombay Beach Creep?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2018/07/05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 descr="BOMG_Cree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450" y="1303177"/>
            <a:ext cx="7034148" cy="517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57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Episodic events: Yellowstone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870700" y="2844799"/>
            <a:ext cx="2171699" cy="19100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Profile of velocity estimates across region.  Large error bars (</a:t>
            </a:r>
            <a:r>
              <a:rPr lang="en-US" dirty="0" err="1"/>
              <a:t>FOGMEx</a:t>
            </a:r>
            <a:r>
              <a:rPr lang="en-US" dirty="0"/>
              <a:t>) show systematic sites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2018/07/05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1" name="Picture 10" descr="YellowstonePro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00" y="815974"/>
            <a:ext cx="6605155" cy="60547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4829" y="3903340"/>
            <a:ext cx="1035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List of</a:t>
            </a:r>
            <a:br>
              <a:rPr lang="en-US" sz="1600"/>
            </a:br>
            <a:r>
              <a:rPr lang="en-US" sz="1600"/>
              <a:t>noisy </a:t>
            </a:r>
            <a:r>
              <a:rPr lang="en-US" sz="1600" dirty="0"/>
              <a:t>sites</a:t>
            </a:r>
          </a:p>
        </p:txBody>
      </p:sp>
    </p:spTree>
    <p:extLst>
      <p:ext uri="{BB962C8B-B14F-4D97-AF65-F5344CB8AC3E}">
        <p14:creationId xmlns:p14="http://schemas.microsoft.com/office/powerpoint/2010/main" val="1060947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Selected Yellowstone time series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2018/07/05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9" name="Picture 8" descr="YellowstoneT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702" y="1270000"/>
            <a:ext cx="7148595" cy="51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4123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Episodic tremor and slip (ETS): Cascadia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2018/07/05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Picture 6" descr="SC02_ET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641" y="1293851"/>
            <a:ext cx="7044717" cy="51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861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examples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following examples are from the UNACVO GAGE Data technical news:</a:t>
            </a:r>
            <a:br>
              <a:rPr lang="en-US" dirty="0"/>
            </a:br>
            <a:r>
              <a:rPr lang="nl-NL" dirty="0"/>
              <a:t>http://plus.google.com/u/0/communities/112834235701900858710 </a:t>
            </a:r>
            <a:endParaRPr lang="en-US" dirty="0"/>
          </a:p>
          <a:p>
            <a:r>
              <a:rPr lang="en-US" dirty="0"/>
              <a:t>Reports here on various anomalies that have been detected and investigated.  Useful place to look for site issues.</a:t>
            </a:r>
          </a:p>
          <a:p>
            <a:r>
              <a:rPr lang="en-US" dirty="0"/>
              <a:t>GAGE ACC quarterly reports also contain information on anomalies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2018/07/05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35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Previous lecture showed common time series models</a:t>
            </a:r>
          </a:p>
          <a:p>
            <a:pPr lvl="1"/>
            <a:r>
              <a:rPr lang="en-US" dirty="0"/>
              <a:t>Linear rate</a:t>
            </a:r>
          </a:p>
          <a:p>
            <a:pPr lvl="1"/>
            <a:r>
              <a:rPr lang="en-US" dirty="0"/>
              <a:t>Seasonal terms</a:t>
            </a:r>
          </a:p>
          <a:p>
            <a:pPr lvl="1"/>
            <a:r>
              <a:rPr lang="en-US" dirty="0"/>
              <a:t>Temporally correlated noise</a:t>
            </a:r>
          </a:p>
          <a:p>
            <a:r>
              <a:rPr lang="en-US" dirty="0"/>
              <a:t>Irregular perturbations to such models include</a:t>
            </a:r>
          </a:p>
          <a:p>
            <a:pPr lvl="1"/>
            <a:r>
              <a:rPr lang="en-US" dirty="0"/>
              <a:t>Discontinuities due to equipment or environment changes</a:t>
            </a:r>
          </a:p>
          <a:p>
            <a:pPr lvl="1"/>
            <a:r>
              <a:rPr lang="en-US" dirty="0"/>
              <a:t>Discontinuities due to earthquakes</a:t>
            </a:r>
          </a:p>
          <a:p>
            <a:pPr lvl="1"/>
            <a:r>
              <a:rPr lang="en-US" dirty="0"/>
              <a:t>Non-linear motions due to earthquakes</a:t>
            </a:r>
          </a:p>
          <a:p>
            <a:pPr lvl="1"/>
            <a:r>
              <a:rPr lang="en-US" dirty="0"/>
              <a:t>Non-linear motions due to transient events (e.g. volcanic inflation episodes)</a:t>
            </a:r>
          </a:p>
          <a:p>
            <a:r>
              <a:rPr lang="en-US" dirty="0"/>
              <a:t>Recommended implementation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2018/07/05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913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228860" y="274638"/>
            <a:ext cx="4457939" cy="65123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Local collapse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743947" y="1183607"/>
            <a:ext cx="3618505" cy="833188"/>
          </a:xfrm>
        </p:spPr>
        <p:txBody>
          <a:bodyPr/>
          <a:lstStyle/>
          <a:p>
            <a:r>
              <a:rPr lang="en-US" dirty="0"/>
              <a:t>Site EOCG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2018/07/05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19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97" y="3704137"/>
            <a:ext cx="4066342" cy="27894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36" y="35824"/>
            <a:ext cx="4034264" cy="35377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5992" y="2634054"/>
            <a:ext cx="4482191" cy="372229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263684" y="1839879"/>
            <a:ext cx="4880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http://plus.google.com/u/0/communities/112834235701900858710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617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Landslide prone site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2774" y="1403494"/>
            <a:ext cx="3844026" cy="11892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Location of earlier landslide showing strong seasonal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2018/07/05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4486688" cy="33609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062" y="3299912"/>
            <a:ext cx="4670937" cy="312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1519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Ground water P271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8948" y="1600200"/>
            <a:ext cx="3677852" cy="1296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Site P271 is strongly affected by ground water withdrawal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2018/07/05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5" y="1417638"/>
            <a:ext cx="4191894" cy="33236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0183" y="2640892"/>
            <a:ext cx="4893817" cy="37853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0200" y="5067300"/>
            <a:ext cx="3314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There are also horizontal periodic signals as well</a:t>
            </a:r>
          </a:p>
        </p:txBody>
      </p:sp>
    </p:spTree>
    <p:extLst>
      <p:ext uri="{BB962C8B-B14F-4D97-AF65-F5344CB8AC3E}">
        <p14:creationId xmlns:p14="http://schemas.microsoft.com/office/powerpoint/2010/main" val="6875896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1986" y="23703"/>
            <a:ext cx="1946607" cy="1624593"/>
          </a:xfrm>
        </p:spPr>
        <p:txBody>
          <a:bodyPr>
            <a:normAutofit/>
          </a:bodyPr>
          <a:lstStyle/>
          <a:p>
            <a:r>
              <a:rPr lang="en-US" sz="2800" dirty="0"/>
              <a:t>Vegetation Growth P158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2018/07/05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99417"/>
            <a:ext cx="9144000" cy="2677583"/>
          </a:xfrm>
          <a:prstGeom prst="rect">
            <a:avLst/>
          </a:prstGeom>
        </p:spPr>
      </p:pic>
      <p:pic>
        <p:nvPicPr>
          <p:cNvPr id="8" name="Picture 7" descr="P158_Tree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86" y="267457"/>
            <a:ext cx="7267005" cy="35135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80300" y="1673696"/>
            <a:ext cx="147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North (not shown) is less affected.</a:t>
            </a:r>
          </a:p>
        </p:txBody>
      </p:sp>
    </p:spTree>
    <p:extLst>
      <p:ext uri="{BB962C8B-B14F-4D97-AF65-F5344CB8AC3E}">
        <p14:creationId xmlns:p14="http://schemas.microsoft.com/office/powerpoint/2010/main" val="8710336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Bad antennas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2018/07/05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 6" descr="BadAnt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92" y="1306551"/>
            <a:ext cx="7091415" cy="51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00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Snow on antenna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2018/07/05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" name="Picture 6" descr="AB12_snow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285" y="1308140"/>
            <a:ext cx="7111429" cy="51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938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/>
              <a:t>Skewed position residuals: Atmosphere delays?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2018/07/05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5" descr="AV38_skew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37" y="1314664"/>
            <a:ext cx="7145726" cy="51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93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Recommendations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Know your goals</a:t>
            </a:r>
          </a:p>
          <a:p>
            <a:pPr lvl="1"/>
            <a:r>
              <a:rPr lang="en-US" dirty="0"/>
              <a:t>Only fit “nuisance” terms</a:t>
            </a:r>
          </a:p>
          <a:p>
            <a:pPr lvl="1"/>
            <a:r>
              <a:rPr lang="en-US" dirty="0"/>
              <a:t>It is usually best not to try to fit signals that you are interested in, e.g. seasonal terms if you are studying these.</a:t>
            </a:r>
          </a:p>
          <a:p>
            <a:r>
              <a:rPr lang="en-US" dirty="0"/>
              <a:t>Depending on your goal (e.g. linear tectonic velocities), sometimes you just have to abandon data as it is likely to do more harm than good (rename to </a:t>
            </a:r>
            <a:r>
              <a:rPr lang="en-US" dirty="0" err="1"/>
              <a:t>xxxx_XPS</a:t>
            </a:r>
            <a:r>
              <a:rPr lang="en-US" dirty="0"/>
              <a:t> or </a:t>
            </a:r>
            <a:r>
              <a:rPr lang="en-US" dirty="0" err="1"/>
              <a:t>xxxx_XCL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Adding large process noise in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globk</a:t>
            </a:r>
            <a:r>
              <a:rPr lang="en-US" dirty="0"/>
              <a:t> is one approach but be careful not to make too large</a:t>
            </a:r>
          </a:p>
          <a:p>
            <a:pPr lvl="1"/>
            <a:r>
              <a:rPr lang="en-US" dirty="0"/>
              <a:t>GLOBK “</a:t>
            </a:r>
            <a:r>
              <a:rPr lang="en-US" dirty="0" err="1"/>
              <a:t>sig_neu</a:t>
            </a:r>
            <a:r>
              <a:rPr lang="en-US" dirty="0"/>
              <a:t>” command can be used for small duration “bad” events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2018/07/05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850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Changes to equipment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Antenna is main concern, although receiver may also affect continuity of calculated position</a:t>
            </a:r>
          </a:p>
          <a:p>
            <a:pPr lvl="1"/>
            <a:r>
              <a:rPr lang="en-US" dirty="0"/>
              <a:t>Even antennas of the same model type may not be manufactured within acceptable geodetic tolerance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stinf_to_rename</a:t>
            </a:r>
            <a:r>
              <a:rPr lang="en-US" dirty="0"/>
              <a:t> useful for creating automatic list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2018/07/05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2</a:t>
            </a:fld>
            <a:endParaRPr lang="en-US"/>
          </a:p>
        </p:txBody>
      </p:sp>
      <p:pic>
        <p:nvPicPr>
          <p:cNvPr id="8" name="SNT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4071" y="2102813"/>
            <a:ext cx="3707997" cy="24719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6780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71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001" y="1813276"/>
            <a:ext cx="2700000" cy="2025001"/>
          </a:xfrm>
          <a:prstGeom prst="rect">
            <a:avLst/>
          </a:prstGeom>
          <a:ln w="12700" cmpd="sng">
            <a:solidFill>
              <a:srgbClr val="000000"/>
            </a:solidFill>
          </a:ln>
        </p:spPr>
      </p:pic>
      <p:pic>
        <p:nvPicPr>
          <p:cNvPr id="5" name="Picture 4" descr="DSCF071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163" y="1810897"/>
            <a:ext cx="2700000" cy="202500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Changes in multipath environment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2018/07/05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3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3000163" y="3915507"/>
            <a:ext cx="2700000" cy="2028865"/>
            <a:chOff x="3083749" y="3915507"/>
            <a:chExt cx="2700000" cy="202886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83749" y="3915507"/>
              <a:ext cx="2700000" cy="2024999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3083749" y="5643915"/>
              <a:ext cx="1966399" cy="3004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Photograph by R. </a:t>
              </a:r>
              <a:r>
                <a:rPr lang="en-US" sz="140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Haught</a:t>
              </a:r>
              <a:endPara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26496" y="3915507"/>
            <a:ext cx="2698892" cy="2024169"/>
            <a:chOff x="1238542" y="4304974"/>
            <a:chExt cx="2698892" cy="202416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8542" y="4304974"/>
              <a:ext cx="2698892" cy="202416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1238542" y="6028809"/>
              <a:ext cx="1965592" cy="3003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Photograph by R. </a:t>
              </a:r>
              <a:r>
                <a:rPr lang="en-US" sz="140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Haught</a:t>
              </a:r>
              <a:endPara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26496" y="3536587"/>
            <a:ext cx="1933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Photograph by M. Floyd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00163" y="3528120"/>
            <a:ext cx="1933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Photograph by M. Floyd</a:t>
            </a:r>
          </a:p>
        </p:txBody>
      </p:sp>
      <p:pic>
        <p:nvPicPr>
          <p:cNvPr id="16" name="Picture 15" descr="ts.TG01.mit.final.re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7154" y="1617394"/>
            <a:ext cx="3229746" cy="439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71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Rename scheme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Rename scheme uses first character of suffix</a:t>
            </a:r>
          </a:p>
          <a:p>
            <a:pPr lvl="1"/>
            <a:r>
              <a:rPr lang="en-US" dirty="0"/>
              <a:t>XXXX_GPS → XXXX_2PS → XXXX_3PS → … etc.</a:t>
            </a:r>
          </a:p>
          <a:p>
            <a:r>
              <a:rPr lang="en-US" dirty="0"/>
              <a:t>Beyond “9PS”, convert to 10</a:t>
            </a:r>
            <a:r>
              <a:rPr lang="en-US" baseline="30000" dirty="0"/>
              <a:t>th</a:t>
            </a:r>
            <a:r>
              <a:rPr lang="en-US" dirty="0"/>
              <a:t> letter of alphabet (“JPS”) and beyond</a:t>
            </a:r>
          </a:p>
          <a:p>
            <a:pPr lvl="1"/>
            <a:r>
              <a:rPr lang="en-US" dirty="0"/>
              <a:t>… → XXXX_9PS → XXXX_JPS → XXXX_KPS → … etc.</a:t>
            </a:r>
          </a:p>
          <a:p>
            <a:pPr lvl="1"/>
            <a:r>
              <a:rPr lang="en-US" dirty="0"/>
              <a:t>But remember “XPS” is a special case for excluding sites from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globk</a:t>
            </a:r>
            <a:r>
              <a:rPr lang="en-US" dirty="0"/>
              <a:t> runs</a:t>
            </a:r>
          </a:p>
          <a:p>
            <a:r>
              <a:rPr lang="en-US" dirty="0"/>
              <a:t>For manual renames (e.g. due to manual inspection rather than known events), use 8 available letters in alphabet before “J”</a:t>
            </a:r>
          </a:p>
          <a:p>
            <a:pPr lvl="1"/>
            <a:r>
              <a:rPr lang="en-US" dirty="0"/>
              <a:t>XXXX_APS, XXXX_BPS, etc.</a:t>
            </a:r>
          </a:p>
          <a:p>
            <a:pPr lvl="1"/>
            <a:r>
              <a:rPr lang="en-US" dirty="0"/>
              <a:t>But remember “GPS” is a special case (the default)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2018/07/05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167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Earthquakes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Earthquakes occur at known times</a:t>
            </a:r>
          </a:p>
          <a:p>
            <a:r>
              <a:rPr lang="en-US" dirty="0"/>
              <a:t>May exhibit more than just a discontinuity</a:t>
            </a:r>
          </a:p>
          <a:p>
            <a:r>
              <a:rPr lang="en-US" dirty="0"/>
              <a:t>Take care when earthquake occurs in the middle of processing day</a:t>
            </a:r>
          </a:p>
          <a:p>
            <a:pPr lvl="1"/>
            <a:r>
              <a:rPr lang="en-US" dirty="0"/>
              <a:t>Some data will fall before and some after ground displacement</a:t>
            </a:r>
          </a:p>
          <a:p>
            <a:pPr lvl="1"/>
            <a:r>
              <a:rPr lang="en-US" dirty="0"/>
              <a:t>Time series point on day of earthquake may appear between pre-earthquake and post-earthquake position</a:t>
            </a:r>
          </a:p>
        </p:txBody>
      </p:sp>
      <p:pic>
        <p:nvPicPr>
          <p:cNvPr id="6" name="Content Placeholder 5" descr="P500_timeseries.pn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3415" y="1825625"/>
            <a:ext cx="3397669" cy="435133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2018/07/05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323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Radius of influence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245" b="-148"/>
          <a:stretch/>
        </p:blipFill>
        <p:spPr>
          <a:xfrm>
            <a:off x="28455" y="1333500"/>
            <a:ext cx="4899145" cy="4622116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“</a:t>
            </a:r>
            <a:r>
              <a:rPr lang="en-US" dirty="0" err="1"/>
              <a:t>eq_def</a:t>
            </a:r>
            <a:r>
              <a:rPr lang="en-US" dirty="0"/>
              <a:t>” line in </a:t>
            </a:r>
            <a:r>
              <a:rPr lang="en-US" dirty="0" err="1"/>
              <a:t>eq</a:t>
            </a:r>
            <a:r>
              <a:rPr lang="en-US" dirty="0"/>
              <a:t>-file contains earthquake ID (two characters), location, etc.</a:t>
            </a:r>
          </a:p>
          <a:p>
            <a:pPr lvl="1"/>
            <a:r>
              <a:rPr lang="en-US" dirty="0"/>
              <a:t>ID is used to substitute last two characters of 8-character site name, e.g. XXXX_GPS → XXXX_GSN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sh_makeeqdef</a:t>
            </a:r>
            <a:r>
              <a:rPr lang="en-US" dirty="0"/>
              <a:t> will search archives (ANSS </a:t>
            </a:r>
            <a:r>
              <a:rPr lang="en-US" dirty="0" err="1"/>
              <a:t>ComCat</a:t>
            </a:r>
            <a:r>
              <a:rPr lang="en-US" dirty="0"/>
              <a:t> or ISC) to generate “</a:t>
            </a:r>
            <a:r>
              <a:rPr lang="en-US" dirty="0" err="1"/>
              <a:t>eq_def</a:t>
            </a:r>
            <a:r>
              <a:rPr lang="en-US" dirty="0"/>
              <a:t>” records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2018/07/05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30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Non-linear motions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Logarithmic decay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Derives from </a:t>
            </a:r>
            <a:r>
              <a:rPr lang="en-US" dirty="0" err="1"/>
              <a:t>afterslip</a:t>
            </a:r>
            <a:r>
              <a:rPr lang="en-US" dirty="0"/>
              <a:t> on fault plane controlled by rate-and-state friction (e.g. </a:t>
            </a:r>
            <a:r>
              <a:rPr lang="en-US" dirty="0" err="1"/>
              <a:t>Marone</a:t>
            </a:r>
            <a:r>
              <a:rPr lang="en-US" dirty="0"/>
              <a:t> et al., 1991)</a:t>
            </a:r>
          </a:p>
          <a:p>
            <a:r>
              <a:rPr lang="en-US" dirty="0"/>
              <a:t>Velocity perturbation reduces with </a:t>
            </a:r>
            <a:r>
              <a:rPr lang="en-US" baseline="30000" dirty="0"/>
              <a:t>1</a:t>
            </a:r>
            <a:r>
              <a:rPr lang="en-US" dirty="0"/>
              <a:t>/</a:t>
            </a:r>
            <a:r>
              <a:rPr lang="en-US" i="1" baseline="-25000" dirty="0"/>
              <a:t>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Exponential decay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Derives from assumption of viscoelastic relaxation in stressed medium, e.g. after an earthquake</a:t>
            </a:r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2018/07/05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443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Non-linear motions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Logarithmic decay</a:t>
            </a:r>
          </a:p>
        </p:txBody>
      </p:sp>
      <p:pic>
        <p:nvPicPr>
          <p:cNvPr id="9" name="Content Placeholder 8" descr="ln.pn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1"/>
          <a:stretch/>
        </p:blipFill>
        <p:spPr>
          <a:xfrm>
            <a:off x="162159" y="2578460"/>
            <a:ext cx="4527069" cy="3356848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Exponential decay</a:t>
            </a:r>
          </a:p>
        </p:txBody>
      </p:sp>
      <p:pic>
        <p:nvPicPr>
          <p:cNvPr id="10" name="Content Placeholder 9" descr="exp.png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523582" y="2433109"/>
            <a:ext cx="4519378" cy="3449132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2018/07/05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79142" y="5935308"/>
            <a:ext cx="7985716" cy="367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Logarithmic looks good </a:t>
            </a:r>
            <a:r>
              <a:rPr lang="en-US"/>
              <a:t>in east</a:t>
            </a:r>
            <a:r>
              <a:rPr lang="en-US" dirty="0"/>
              <a:t>; Exponential looks good </a:t>
            </a:r>
            <a:r>
              <a:rPr lang="en-US"/>
              <a:t>in north</a:t>
            </a:r>
            <a:r>
              <a:rPr lang="en-US" dirty="0"/>
              <a:t>; Height doesn’t care</a:t>
            </a:r>
          </a:p>
        </p:txBody>
      </p:sp>
    </p:spTree>
    <p:extLst>
      <p:ext uri="{BB962C8B-B14F-4D97-AF65-F5344CB8AC3E}">
        <p14:creationId xmlns:p14="http://schemas.microsoft.com/office/powerpoint/2010/main" val="19847989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2295</TotalTime>
  <Words>1157</Words>
  <Application>Microsoft Macintosh PowerPoint</Application>
  <PresentationFormat>On-screen Show (4:3)</PresentationFormat>
  <Paragraphs>210</Paragraphs>
  <Slides>27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Courier</vt:lpstr>
      <vt:lpstr>Office Theme</vt:lpstr>
      <vt:lpstr>Dealing with earthquakes and other non-linear motions</vt:lpstr>
      <vt:lpstr>Outline</vt:lpstr>
      <vt:lpstr>Changes to equipment</vt:lpstr>
      <vt:lpstr>Changes in multipath environment</vt:lpstr>
      <vt:lpstr>Rename scheme</vt:lpstr>
      <vt:lpstr>Earthquakes</vt:lpstr>
      <vt:lpstr>Radius of influence</vt:lpstr>
      <vt:lpstr>Non-linear motions</vt:lpstr>
      <vt:lpstr>Non-linear motions</vt:lpstr>
      <vt:lpstr>Many earthquakes…</vt:lpstr>
      <vt:lpstr>Undocumented effects</vt:lpstr>
      <vt:lpstr>Other phenomena</vt:lpstr>
      <vt:lpstr>PowerPoint Presentation</vt:lpstr>
      <vt:lpstr>PowerPoint Presentation</vt:lpstr>
      <vt:lpstr>Bombay Beach Creep?</vt:lpstr>
      <vt:lpstr>Episodic events: Yellowstone</vt:lpstr>
      <vt:lpstr>Selected Yellowstone time series</vt:lpstr>
      <vt:lpstr>Episodic tremor and slip (ETS): Cascadia</vt:lpstr>
      <vt:lpstr>Other examples</vt:lpstr>
      <vt:lpstr>Local collapse</vt:lpstr>
      <vt:lpstr>Landslide prone site</vt:lpstr>
      <vt:lpstr>Ground water P271</vt:lpstr>
      <vt:lpstr>Vegetation Growth P158</vt:lpstr>
      <vt:lpstr>Bad antennas</vt:lpstr>
      <vt:lpstr>Snow on antenna</vt:lpstr>
      <vt:lpstr>Skewed position residuals: Atmosphere delays?</vt:lpstr>
      <vt:lpstr>Recommendations</vt:lpstr>
    </vt:vector>
  </TitlesOfParts>
  <Manager/>
  <Company>MIT</Company>
  <LinksUpToDate>false</LinksUpToDate>
  <SharedDoc>false</SharedDoc>
  <HyperlinkBase/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Dealing with earthquakes and non-linear motions</dc:title>
  <dc:subject/>
  <dc:creator>M. Floyd</dc:creator>
  <cp:keywords/>
  <dc:description/>
  <cp:lastModifiedBy>Mike Floyd</cp:lastModifiedBy>
  <cp:revision>82</cp:revision>
  <dcterms:created xsi:type="dcterms:W3CDTF">2014-11-13T20:18:27Z</dcterms:created>
  <dcterms:modified xsi:type="dcterms:W3CDTF">2018-07-01T15:24:43Z</dcterms:modified>
  <cp:category/>
</cp:coreProperties>
</file>