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84" r:id="rId1"/>
  </p:sldMasterIdLst>
  <p:notesMasterIdLst>
    <p:notesMasterId r:id="rId17"/>
  </p:notesMasterIdLst>
  <p:handoutMasterIdLst>
    <p:handoutMasterId r:id="rId18"/>
  </p:handoutMasterIdLst>
  <p:sldIdLst>
    <p:sldId id="257" r:id="rId2"/>
    <p:sldId id="264" r:id="rId3"/>
    <p:sldId id="258" r:id="rId4"/>
    <p:sldId id="269" r:id="rId5"/>
    <p:sldId id="259" r:id="rId6"/>
    <p:sldId id="260" r:id="rId7"/>
    <p:sldId id="270" r:id="rId8"/>
    <p:sldId id="272" r:id="rId9"/>
    <p:sldId id="261" r:id="rId10"/>
    <p:sldId id="268" r:id="rId11"/>
    <p:sldId id="262" r:id="rId12"/>
    <p:sldId id="267" r:id="rId13"/>
    <p:sldId id="263" r:id="rId14"/>
    <p:sldId id="266" r:id="rId15"/>
    <p:sldId id="271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6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9"/>
    <p:restoredTop sz="94029"/>
  </p:normalViewPr>
  <p:slideViewPr>
    <p:cSldViewPr snapToGrid="0" snapToObjects="1">
      <p:cViewPr varScale="1">
        <p:scale>
          <a:sx n="101" d="100"/>
          <a:sy n="101" d="100"/>
        </p:scale>
        <p:origin x="720" y="200"/>
      </p:cViewPr>
      <p:guideLst>
        <p:guide orient="horz" pos="1769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Floyd" userId="672a31ed-b020-432c-ac3f-a859694af94b" providerId="ADAL" clId="{C5776D1A-43A4-F545-A4C1-6A372CD2D4F6}"/>
    <pc:docChg chg="custSel modSld">
      <pc:chgData name="Mike Floyd" userId="672a31ed-b020-432c-ac3f-a859694af94b" providerId="ADAL" clId="{C5776D1A-43A4-F545-A4C1-6A372CD2D4F6}" dt="2020-08-15T14:04:11.747" v="214" actId="20577"/>
      <pc:docMkLst>
        <pc:docMk/>
      </pc:docMkLst>
      <pc:sldChg chg="addSp delSp modSp mod">
        <pc:chgData name="Mike Floyd" userId="672a31ed-b020-432c-ac3f-a859694af94b" providerId="ADAL" clId="{C5776D1A-43A4-F545-A4C1-6A372CD2D4F6}" dt="2020-08-15T14:04:11.747" v="214" actId="20577"/>
        <pc:sldMkLst>
          <pc:docMk/>
          <pc:sldMk cId="1788401427" sldId="257"/>
        </pc:sldMkLst>
        <pc:spChg chg="add del mod">
          <ac:chgData name="Mike Floyd" userId="672a31ed-b020-432c-ac3f-a859694af94b" providerId="ADAL" clId="{C5776D1A-43A4-F545-A4C1-6A372CD2D4F6}" dt="2020-08-11T19:59:10.517" v="1" actId="478"/>
          <ac:spMkLst>
            <pc:docMk/>
            <pc:sldMk cId="1788401427" sldId="257"/>
            <ac:spMk id="5" creationId="{FA33BD38-054A-CD44-BBCB-5737E5C4DD33}"/>
          </ac:spMkLst>
        </pc:spChg>
        <pc:spChg chg="del">
          <ac:chgData name="Mike Floyd" userId="672a31ed-b020-432c-ac3f-a859694af94b" providerId="ADAL" clId="{C5776D1A-43A4-F545-A4C1-6A372CD2D4F6}" dt="2020-08-11T19:59:07.270" v="0" actId="478"/>
          <ac:spMkLst>
            <pc:docMk/>
            <pc:sldMk cId="1788401427" sldId="257"/>
            <ac:spMk id="14" creationId="{36F7392A-08D5-8D45-BB4B-7D66CB39EEF7}"/>
          </ac:spMkLst>
        </pc:spChg>
        <pc:spChg chg="add mod">
          <ac:chgData name="Mike Floyd" userId="672a31ed-b020-432c-ac3f-a859694af94b" providerId="ADAL" clId="{C5776D1A-43A4-F545-A4C1-6A372CD2D4F6}" dt="2020-08-15T14:04:11.747" v="214" actId="20577"/>
          <ac:spMkLst>
            <pc:docMk/>
            <pc:sldMk cId="1788401427" sldId="257"/>
            <ac:spMk id="15" creationId="{AAD2EDB3-6BA4-C347-B18C-0BCF9B003401}"/>
          </ac:spMkLst>
        </pc:spChg>
        <pc:picChg chg="del">
          <ac:chgData name="Mike Floyd" userId="672a31ed-b020-432c-ac3f-a859694af94b" providerId="ADAL" clId="{C5776D1A-43A4-F545-A4C1-6A372CD2D4F6}" dt="2020-08-11T19:59:07.270" v="0" actId="478"/>
          <ac:picMkLst>
            <pc:docMk/>
            <pc:sldMk cId="1788401427" sldId="257"/>
            <ac:picMk id="9" creationId="{809129D8-6694-8744-9702-86DC1BBC6C81}"/>
          </ac:picMkLst>
        </pc:picChg>
        <pc:picChg chg="del">
          <ac:chgData name="Mike Floyd" userId="672a31ed-b020-432c-ac3f-a859694af94b" providerId="ADAL" clId="{C5776D1A-43A4-F545-A4C1-6A372CD2D4F6}" dt="2020-08-11T19:59:07.270" v="0" actId="478"/>
          <ac:picMkLst>
            <pc:docMk/>
            <pc:sldMk cId="1788401427" sldId="257"/>
            <ac:picMk id="10" creationId="{A2935AFC-FD17-AA49-B3C4-A979F23BDA34}"/>
          </ac:picMkLst>
        </pc:picChg>
        <pc:picChg chg="del">
          <ac:chgData name="Mike Floyd" userId="672a31ed-b020-432c-ac3f-a859694af94b" providerId="ADAL" clId="{C5776D1A-43A4-F545-A4C1-6A372CD2D4F6}" dt="2020-08-11T19:59:07.270" v="0" actId="478"/>
          <ac:picMkLst>
            <pc:docMk/>
            <pc:sldMk cId="1788401427" sldId="257"/>
            <ac:picMk id="11" creationId="{907DFB95-0422-AA41-B3A9-7AFC3BD0D448}"/>
          </ac:picMkLst>
        </pc:picChg>
        <pc:picChg chg="del">
          <ac:chgData name="Mike Floyd" userId="672a31ed-b020-432c-ac3f-a859694af94b" providerId="ADAL" clId="{C5776D1A-43A4-F545-A4C1-6A372CD2D4F6}" dt="2020-08-11T19:59:07.270" v="0" actId="478"/>
          <ac:picMkLst>
            <pc:docMk/>
            <pc:sldMk cId="1788401427" sldId="257"/>
            <ac:picMk id="12" creationId="{88030372-732C-2D49-9081-D02D4B0F99BE}"/>
          </ac:picMkLst>
        </pc:picChg>
        <pc:picChg chg="del">
          <ac:chgData name="Mike Floyd" userId="672a31ed-b020-432c-ac3f-a859694af94b" providerId="ADAL" clId="{C5776D1A-43A4-F545-A4C1-6A372CD2D4F6}" dt="2020-08-11T19:59:07.270" v="0" actId="478"/>
          <ac:picMkLst>
            <pc:docMk/>
            <pc:sldMk cId="1788401427" sldId="257"/>
            <ac:picMk id="13" creationId="{F6B9AC79-1181-F542-879B-0B129C59464F}"/>
          </ac:picMkLst>
        </pc:picChg>
        <pc:picChg chg="add mod">
          <ac:chgData name="Mike Floyd" userId="672a31ed-b020-432c-ac3f-a859694af94b" providerId="ADAL" clId="{C5776D1A-43A4-F545-A4C1-6A372CD2D4F6}" dt="2020-08-11T19:59:11.387" v="2"/>
          <ac:picMkLst>
            <pc:docMk/>
            <pc:sldMk cId="1788401427" sldId="257"/>
            <ac:picMk id="16" creationId="{BA8494D1-56F6-534E-8827-95E00AB68FC1}"/>
          </ac:picMkLst>
        </pc:picChg>
        <pc:picChg chg="add mod">
          <ac:chgData name="Mike Floyd" userId="672a31ed-b020-432c-ac3f-a859694af94b" providerId="ADAL" clId="{C5776D1A-43A4-F545-A4C1-6A372CD2D4F6}" dt="2020-08-11T19:59:11.387" v="2"/>
          <ac:picMkLst>
            <pc:docMk/>
            <pc:sldMk cId="1788401427" sldId="257"/>
            <ac:picMk id="17" creationId="{7901C0BD-D52D-0E49-A994-ACFE0897F75B}"/>
          </ac:picMkLst>
        </pc:picChg>
        <pc:picChg chg="add mod">
          <ac:chgData name="Mike Floyd" userId="672a31ed-b020-432c-ac3f-a859694af94b" providerId="ADAL" clId="{C5776D1A-43A4-F545-A4C1-6A372CD2D4F6}" dt="2020-08-11T19:59:11.387" v="2"/>
          <ac:picMkLst>
            <pc:docMk/>
            <pc:sldMk cId="1788401427" sldId="257"/>
            <ac:picMk id="18" creationId="{E4165DBD-E8F1-384F-9A55-1AD07753D3B7}"/>
          </ac:picMkLst>
        </pc:picChg>
      </pc:sldChg>
      <pc:sldChg chg="addSp delSp modSp mod chgLayout">
        <pc:chgData name="Mike Floyd" userId="672a31ed-b020-432c-ac3f-a859694af94b" providerId="ADAL" clId="{C5776D1A-43A4-F545-A4C1-6A372CD2D4F6}" dt="2020-08-11T20:21:31.656" v="207" actId="700"/>
        <pc:sldMkLst>
          <pc:docMk/>
          <pc:sldMk cId="919978397" sldId="258"/>
        </pc:sldMkLst>
        <pc:spChg chg="mod ord">
          <ac:chgData name="Mike Floyd" userId="672a31ed-b020-432c-ac3f-a859694af94b" providerId="ADAL" clId="{C5776D1A-43A4-F545-A4C1-6A372CD2D4F6}" dt="2020-08-11T20:21:31.656" v="207" actId="700"/>
          <ac:spMkLst>
            <pc:docMk/>
            <pc:sldMk cId="919978397" sldId="258"/>
            <ac:spMk id="2" creationId="{00000000-0000-0000-0000-000000000000}"/>
          </ac:spMkLst>
        </pc:spChg>
        <pc:spChg chg="mod ord">
          <ac:chgData name="Mike Floyd" userId="672a31ed-b020-432c-ac3f-a859694af94b" providerId="ADAL" clId="{C5776D1A-43A4-F545-A4C1-6A372CD2D4F6}" dt="2020-08-11T20:21:31.656" v="207" actId="700"/>
          <ac:spMkLst>
            <pc:docMk/>
            <pc:sldMk cId="919978397" sldId="258"/>
            <ac:spMk id="3" creationId="{00000000-0000-0000-0000-000000000000}"/>
          </ac:spMkLst>
        </pc:spChg>
        <pc:spChg chg="mod ord">
          <ac:chgData name="Mike Floyd" userId="672a31ed-b020-432c-ac3f-a859694af94b" providerId="ADAL" clId="{C5776D1A-43A4-F545-A4C1-6A372CD2D4F6}" dt="2020-08-11T20:21:31.656" v="207" actId="700"/>
          <ac:spMkLst>
            <pc:docMk/>
            <pc:sldMk cId="919978397" sldId="258"/>
            <ac:spMk id="4" creationId="{00000000-0000-0000-0000-000000000000}"/>
          </ac:spMkLst>
        </pc:spChg>
        <pc:spChg chg="add del mod">
          <ac:chgData name="Mike Floyd" userId="672a31ed-b020-432c-ac3f-a859694af94b" providerId="ADAL" clId="{C5776D1A-43A4-F545-A4C1-6A372CD2D4F6}" dt="2020-08-11T20:21:28.833" v="206"/>
          <ac:spMkLst>
            <pc:docMk/>
            <pc:sldMk cId="919978397" sldId="258"/>
            <ac:spMk id="10" creationId="{B2CC746F-1A8D-2A4E-943E-3F15769F96F0}"/>
          </ac:spMkLst>
        </pc:spChg>
        <pc:spChg chg="add del mod">
          <ac:chgData name="Mike Floyd" userId="672a31ed-b020-432c-ac3f-a859694af94b" providerId="ADAL" clId="{C5776D1A-43A4-F545-A4C1-6A372CD2D4F6}" dt="2020-08-11T20:21:28.833" v="206"/>
          <ac:spMkLst>
            <pc:docMk/>
            <pc:sldMk cId="919978397" sldId="258"/>
            <ac:spMk id="11" creationId="{9B181D98-5974-624A-95D2-CC5215A4E7CB}"/>
          </ac:spMkLst>
        </pc:spChg>
        <pc:spChg chg="add del mod">
          <ac:chgData name="Mike Floyd" userId="672a31ed-b020-432c-ac3f-a859694af94b" providerId="ADAL" clId="{C5776D1A-43A4-F545-A4C1-6A372CD2D4F6}" dt="2020-08-11T20:21:28.833" v="206"/>
          <ac:spMkLst>
            <pc:docMk/>
            <pc:sldMk cId="919978397" sldId="258"/>
            <ac:spMk id="12" creationId="{2591BD7C-77C3-3247-BFD1-C34849A9A619}"/>
          </ac:spMkLst>
        </pc:spChg>
        <pc:spChg chg="add del mod">
          <ac:chgData name="Mike Floyd" userId="672a31ed-b020-432c-ac3f-a859694af94b" providerId="ADAL" clId="{C5776D1A-43A4-F545-A4C1-6A372CD2D4F6}" dt="2020-08-11T20:21:28.833" v="206"/>
          <ac:spMkLst>
            <pc:docMk/>
            <pc:sldMk cId="919978397" sldId="258"/>
            <ac:spMk id="13" creationId="{1DE803F7-7199-F643-9BF6-D93A9EE9F261}"/>
          </ac:spMkLst>
        </pc:spChg>
        <pc:spChg chg="add del mod">
          <ac:chgData name="Mike Floyd" userId="672a31ed-b020-432c-ac3f-a859694af94b" providerId="ADAL" clId="{C5776D1A-43A4-F545-A4C1-6A372CD2D4F6}" dt="2020-08-11T20:21:28.833" v="206"/>
          <ac:spMkLst>
            <pc:docMk/>
            <pc:sldMk cId="919978397" sldId="258"/>
            <ac:spMk id="14" creationId="{DECC1BD2-353C-EE40-84A2-4428D027C55A}"/>
          </ac:spMkLst>
        </pc:spChg>
        <pc:spChg chg="mod ord">
          <ac:chgData name="Mike Floyd" userId="672a31ed-b020-432c-ac3f-a859694af94b" providerId="ADAL" clId="{C5776D1A-43A4-F545-A4C1-6A372CD2D4F6}" dt="2020-08-11T20:21:31.656" v="207" actId="700"/>
          <ac:spMkLst>
            <pc:docMk/>
            <pc:sldMk cId="919978397" sldId="258"/>
            <ac:spMk id="22532" creationId="{00000000-0000-0000-0000-000000000000}"/>
          </ac:spMkLst>
        </pc:spChg>
        <pc:spChg chg="mod ord">
          <ac:chgData name="Mike Floyd" userId="672a31ed-b020-432c-ac3f-a859694af94b" providerId="ADAL" clId="{C5776D1A-43A4-F545-A4C1-6A372CD2D4F6}" dt="2020-08-11T20:21:31.656" v="207" actId="700"/>
          <ac:spMkLst>
            <pc:docMk/>
            <pc:sldMk cId="919978397" sldId="258"/>
            <ac:spMk id="197634" creationId="{00000000-0000-0000-0000-000000000000}"/>
          </ac:spMkLst>
        </pc:spChg>
      </pc:sldChg>
      <pc:sldChg chg="modSp mod">
        <pc:chgData name="Mike Floyd" userId="672a31ed-b020-432c-ac3f-a859694af94b" providerId="ADAL" clId="{C5776D1A-43A4-F545-A4C1-6A372CD2D4F6}" dt="2020-08-11T20:20:44.522" v="205" actId="20577"/>
        <pc:sldMkLst>
          <pc:docMk/>
          <pc:sldMk cId="1889039192" sldId="259"/>
        </pc:sldMkLst>
        <pc:spChg chg="mod">
          <ac:chgData name="Mike Floyd" userId="672a31ed-b020-432c-ac3f-a859694af94b" providerId="ADAL" clId="{C5776D1A-43A4-F545-A4C1-6A372CD2D4F6}" dt="2020-08-11T20:10:31.079" v="30" actId="1035"/>
          <ac:spMkLst>
            <pc:docMk/>
            <pc:sldMk cId="1889039192" sldId="259"/>
            <ac:spMk id="2" creationId="{00000000-0000-0000-0000-000000000000}"/>
          </ac:spMkLst>
        </pc:spChg>
        <pc:spChg chg="mod">
          <ac:chgData name="Mike Floyd" userId="672a31ed-b020-432c-ac3f-a859694af94b" providerId="ADAL" clId="{C5776D1A-43A4-F545-A4C1-6A372CD2D4F6}" dt="2020-08-11T20:20:44.522" v="205" actId="20577"/>
          <ac:spMkLst>
            <pc:docMk/>
            <pc:sldMk cId="1889039192" sldId="259"/>
            <ac:spMk id="23556" creationId="{00000000-0000-0000-0000-000000000000}"/>
          </ac:spMkLst>
        </pc:spChg>
      </pc:sldChg>
      <pc:sldChg chg="delSp mod">
        <pc:chgData name="Mike Floyd" userId="672a31ed-b020-432c-ac3f-a859694af94b" providerId="ADAL" clId="{C5776D1A-43A4-F545-A4C1-6A372CD2D4F6}" dt="2020-08-11T20:10:38.727" v="31" actId="478"/>
        <pc:sldMkLst>
          <pc:docMk/>
          <pc:sldMk cId="499071477" sldId="260"/>
        </pc:sldMkLst>
        <pc:spChg chg="del">
          <ac:chgData name="Mike Floyd" userId="672a31ed-b020-432c-ac3f-a859694af94b" providerId="ADAL" clId="{C5776D1A-43A4-F545-A4C1-6A372CD2D4F6}" dt="2020-08-11T20:10:38.727" v="31" actId="478"/>
          <ac:spMkLst>
            <pc:docMk/>
            <pc:sldMk cId="499071477" sldId="260"/>
            <ac:spMk id="24" creationId="{EAA0E9EA-10DF-8645-A751-CA77F34E4763}"/>
          </ac:spMkLst>
        </pc:spChg>
      </pc:sldChg>
      <pc:sldChg chg="modSp">
        <pc:chgData name="Mike Floyd" userId="672a31ed-b020-432c-ac3f-a859694af94b" providerId="ADAL" clId="{C5776D1A-43A4-F545-A4C1-6A372CD2D4F6}" dt="2020-08-11T20:17:34.110" v="58" actId="20577"/>
        <pc:sldMkLst>
          <pc:docMk/>
          <pc:sldMk cId="2775832700" sldId="261"/>
        </pc:sldMkLst>
        <pc:spChg chg="mod">
          <ac:chgData name="Mike Floyd" userId="672a31ed-b020-432c-ac3f-a859694af94b" providerId="ADAL" clId="{C5776D1A-43A4-F545-A4C1-6A372CD2D4F6}" dt="2020-08-11T20:17:34.110" v="58" actId="20577"/>
          <ac:spMkLst>
            <pc:docMk/>
            <pc:sldMk cId="2775832700" sldId="261"/>
            <ac:spMk id="12292" creationId="{00000000-0000-0000-0000-000000000000}"/>
          </ac:spMkLst>
        </pc:spChg>
      </pc:sldChg>
      <pc:sldChg chg="modSp mod">
        <pc:chgData name="Mike Floyd" userId="672a31ed-b020-432c-ac3f-a859694af94b" providerId="ADAL" clId="{C5776D1A-43A4-F545-A4C1-6A372CD2D4F6}" dt="2020-08-11T20:15:51.098" v="49" actId="20577"/>
        <pc:sldMkLst>
          <pc:docMk/>
          <pc:sldMk cId="663467755" sldId="262"/>
        </pc:sldMkLst>
        <pc:spChg chg="mod">
          <ac:chgData name="Mike Floyd" userId="672a31ed-b020-432c-ac3f-a859694af94b" providerId="ADAL" clId="{C5776D1A-43A4-F545-A4C1-6A372CD2D4F6}" dt="2020-08-11T20:15:51.098" v="49" actId="20577"/>
          <ac:spMkLst>
            <pc:docMk/>
            <pc:sldMk cId="663467755" sldId="262"/>
            <ac:spMk id="13316" creationId="{00000000-0000-0000-0000-000000000000}"/>
          </ac:spMkLst>
        </pc:spChg>
      </pc:sldChg>
      <pc:sldChg chg="modSp mod">
        <pc:chgData name="Mike Floyd" userId="672a31ed-b020-432c-ac3f-a859694af94b" providerId="ADAL" clId="{C5776D1A-43A4-F545-A4C1-6A372CD2D4F6}" dt="2020-08-11T20:14:39.774" v="40" actId="2711"/>
        <pc:sldMkLst>
          <pc:docMk/>
          <pc:sldMk cId="3910457664" sldId="263"/>
        </pc:sldMkLst>
        <pc:spChg chg="mod">
          <ac:chgData name="Mike Floyd" userId="672a31ed-b020-432c-ac3f-a859694af94b" providerId="ADAL" clId="{C5776D1A-43A4-F545-A4C1-6A372CD2D4F6}" dt="2020-08-11T20:14:39.774" v="40" actId="2711"/>
          <ac:spMkLst>
            <pc:docMk/>
            <pc:sldMk cId="3910457664" sldId="263"/>
            <ac:spMk id="1029" creationId="{00000000-0000-0000-0000-000000000000}"/>
          </ac:spMkLst>
        </pc:spChg>
      </pc:sldChg>
      <pc:sldChg chg="modSp mod">
        <pc:chgData name="Mike Floyd" userId="672a31ed-b020-432c-ac3f-a859694af94b" providerId="ADAL" clId="{C5776D1A-43A4-F545-A4C1-6A372CD2D4F6}" dt="2020-08-11T20:14:11.556" v="37" actId="2711"/>
        <pc:sldMkLst>
          <pc:docMk/>
          <pc:sldMk cId="1418583255" sldId="266"/>
        </pc:sldMkLst>
        <pc:spChg chg="mod">
          <ac:chgData name="Mike Floyd" userId="672a31ed-b020-432c-ac3f-a859694af94b" providerId="ADAL" clId="{C5776D1A-43A4-F545-A4C1-6A372CD2D4F6}" dt="2020-08-11T20:14:11.556" v="37" actId="2711"/>
          <ac:spMkLst>
            <pc:docMk/>
            <pc:sldMk cId="1418583255" sldId="266"/>
            <ac:spMk id="3" creationId="{00000000-0000-0000-0000-000000000000}"/>
          </ac:spMkLst>
        </pc:spChg>
      </pc:sldChg>
      <pc:sldChg chg="modSp mod">
        <pc:chgData name="Mike Floyd" userId="672a31ed-b020-432c-ac3f-a859694af94b" providerId="ADAL" clId="{C5776D1A-43A4-F545-A4C1-6A372CD2D4F6}" dt="2020-08-11T20:15:16.708" v="46" actId="2711"/>
        <pc:sldMkLst>
          <pc:docMk/>
          <pc:sldMk cId="2185304318" sldId="267"/>
        </pc:sldMkLst>
        <pc:spChg chg="mod">
          <ac:chgData name="Mike Floyd" userId="672a31ed-b020-432c-ac3f-a859694af94b" providerId="ADAL" clId="{C5776D1A-43A4-F545-A4C1-6A372CD2D4F6}" dt="2020-08-11T20:15:16.708" v="46" actId="2711"/>
          <ac:spMkLst>
            <pc:docMk/>
            <pc:sldMk cId="2185304318" sldId="267"/>
            <ac:spMk id="3" creationId="{00000000-0000-0000-0000-000000000000}"/>
          </ac:spMkLst>
        </pc:spChg>
      </pc:sldChg>
      <pc:sldChg chg="modSp mod">
        <pc:chgData name="Mike Floyd" userId="672a31ed-b020-432c-ac3f-a859694af94b" providerId="ADAL" clId="{C5776D1A-43A4-F545-A4C1-6A372CD2D4F6}" dt="2020-08-11T20:16:49.261" v="50"/>
        <pc:sldMkLst>
          <pc:docMk/>
          <pc:sldMk cId="610111436" sldId="268"/>
        </pc:sldMkLst>
        <pc:spChg chg="mod">
          <ac:chgData name="Mike Floyd" userId="672a31ed-b020-432c-ac3f-a859694af94b" providerId="ADAL" clId="{C5776D1A-43A4-F545-A4C1-6A372CD2D4F6}" dt="2020-08-11T20:16:49.261" v="50"/>
          <ac:spMkLst>
            <pc:docMk/>
            <pc:sldMk cId="610111436" sldId="268"/>
            <ac:spMk id="3" creationId="{00000000-0000-0000-0000-000000000000}"/>
          </ac:spMkLst>
        </pc:spChg>
      </pc:sldChg>
      <pc:sldChg chg="modSp mod">
        <pc:chgData name="Mike Floyd" userId="672a31ed-b020-432c-ac3f-a859694af94b" providerId="ADAL" clId="{C5776D1A-43A4-F545-A4C1-6A372CD2D4F6}" dt="2020-08-11T20:22:00.978" v="208" actId="14100"/>
        <pc:sldMkLst>
          <pc:docMk/>
          <pc:sldMk cId="1062109896" sldId="270"/>
        </pc:sldMkLst>
        <pc:spChg chg="mod">
          <ac:chgData name="Mike Floyd" userId="672a31ed-b020-432c-ac3f-a859694af94b" providerId="ADAL" clId="{C5776D1A-43A4-F545-A4C1-6A372CD2D4F6}" dt="2020-08-11T20:19:05.632" v="109" actId="1038"/>
          <ac:spMkLst>
            <pc:docMk/>
            <pc:sldMk cId="1062109896" sldId="270"/>
            <ac:spMk id="12" creationId="{00000000-0000-0000-0000-000000000000}"/>
          </ac:spMkLst>
        </pc:spChg>
        <pc:spChg chg="mod">
          <ac:chgData name="Mike Floyd" userId="672a31ed-b020-432c-ac3f-a859694af94b" providerId="ADAL" clId="{C5776D1A-43A4-F545-A4C1-6A372CD2D4F6}" dt="2020-08-11T20:19:05.632" v="109" actId="1038"/>
          <ac:spMkLst>
            <pc:docMk/>
            <pc:sldMk cId="1062109896" sldId="270"/>
            <ac:spMk id="18" creationId="{00000000-0000-0000-0000-000000000000}"/>
          </ac:spMkLst>
        </pc:spChg>
        <pc:spChg chg="mod">
          <ac:chgData name="Mike Floyd" userId="672a31ed-b020-432c-ac3f-a859694af94b" providerId="ADAL" clId="{C5776D1A-43A4-F545-A4C1-6A372CD2D4F6}" dt="2020-08-11T20:19:05.632" v="109" actId="1038"/>
          <ac:spMkLst>
            <pc:docMk/>
            <pc:sldMk cId="1062109896" sldId="270"/>
            <ac:spMk id="24" creationId="{00000000-0000-0000-0000-000000000000}"/>
          </ac:spMkLst>
        </pc:spChg>
        <pc:spChg chg="mod">
          <ac:chgData name="Mike Floyd" userId="672a31ed-b020-432c-ac3f-a859694af94b" providerId="ADAL" clId="{C5776D1A-43A4-F545-A4C1-6A372CD2D4F6}" dt="2020-08-11T20:19:05.632" v="109" actId="1038"/>
          <ac:spMkLst>
            <pc:docMk/>
            <pc:sldMk cId="1062109896" sldId="270"/>
            <ac:spMk id="28" creationId="{00000000-0000-0000-0000-000000000000}"/>
          </ac:spMkLst>
        </pc:spChg>
        <pc:spChg chg="mod">
          <ac:chgData name="Mike Floyd" userId="672a31ed-b020-432c-ac3f-a859694af94b" providerId="ADAL" clId="{C5776D1A-43A4-F545-A4C1-6A372CD2D4F6}" dt="2020-08-11T20:19:05.632" v="109" actId="1038"/>
          <ac:spMkLst>
            <pc:docMk/>
            <pc:sldMk cId="1062109896" sldId="270"/>
            <ac:spMk id="38" creationId="{00000000-0000-0000-0000-000000000000}"/>
          </ac:spMkLst>
        </pc:spChg>
        <pc:spChg chg="mod">
          <ac:chgData name="Mike Floyd" userId="672a31ed-b020-432c-ac3f-a859694af94b" providerId="ADAL" clId="{C5776D1A-43A4-F545-A4C1-6A372CD2D4F6}" dt="2020-08-11T20:19:05.632" v="109" actId="1038"/>
          <ac:spMkLst>
            <pc:docMk/>
            <pc:sldMk cId="1062109896" sldId="270"/>
            <ac:spMk id="56" creationId="{00000000-0000-0000-0000-000000000000}"/>
          </ac:spMkLst>
        </pc:spChg>
        <pc:spChg chg="mod">
          <ac:chgData name="Mike Floyd" userId="672a31ed-b020-432c-ac3f-a859694af94b" providerId="ADAL" clId="{C5776D1A-43A4-F545-A4C1-6A372CD2D4F6}" dt="2020-08-11T20:19:05.632" v="109" actId="1038"/>
          <ac:spMkLst>
            <pc:docMk/>
            <pc:sldMk cId="1062109896" sldId="270"/>
            <ac:spMk id="60" creationId="{00000000-0000-0000-0000-000000000000}"/>
          </ac:spMkLst>
        </pc:spChg>
        <pc:spChg chg="mod">
          <ac:chgData name="Mike Floyd" userId="672a31ed-b020-432c-ac3f-a859694af94b" providerId="ADAL" clId="{C5776D1A-43A4-F545-A4C1-6A372CD2D4F6}" dt="2020-08-11T20:18:47.174" v="91" actId="403"/>
          <ac:spMkLst>
            <pc:docMk/>
            <pc:sldMk cId="1062109896" sldId="270"/>
            <ac:spMk id="23556" creationId="{00000000-0000-0000-0000-000000000000}"/>
          </ac:spMkLst>
        </pc:spChg>
        <pc:cxnChg chg="mod">
          <ac:chgData name="Mike Floyd" userId="672a31ed-b020-432c-ac3f-a859694af94b" providerId="ADAL" clId="{C5776D1A-43A4-F545-A4C1-6A372CD2D4F6}" dt="2020-08-11T20:19:05.632" v="109" actId="1038"/>
          <ac:cxnSpMkLst>
            <pc:docMk/>
            <pc:sldMk cId="1062109896" sldId="270"/>
            <ac:cxnSpMk id="7" creationId="{00000000-0000-0000-0000-000000000000}"/>
          </ac:cxnSpMkLst>
        </pc:cxnChg>
        <pc:cxnChg chg="mod">
          <ac:chgData name="Mike Floyd" userId="672a31ed-b020-432c-ac3f-a859694af94b" providerId="ADAL" clId="{C5776D1A-43A4-F545-A4C1-6A372CD2D4F6}" dt="2020-08-11T20:19:51.026" v="121" actId="1037"/>
          <ac:cxnSpMkLst>
            <pc:docMk/>
            <pc:sldMk cId="1062109896" sldId="270"/>
            <ac:cxnSpMk id="15" creationId="{00000000-0000-0000-0000-000000000000}"/>
          </ac:cxnSpMkLst>
        </pc:cxnChg>
        <pc:cxnChg chg="mod">
          <ac:chgData name="Mike Floyd" userId="672a31ed-b020-432c-ac3f-a859694af94b" providerId="ADAL" clId="{C5776D1A-43A4-F545-A4C1-6A372CD2D4F6}" dt="2020-08-11T20:19:05.632" v="109" actId="1038"/>
          <ac:cxnSpMkLst>
            <pc:docMk/>
            <pc:sldMk cId="1062109896" sldId="270"/>
            <ac:cxnSpMk id="22" creationId="{00000000-0000-0000-0000-000000000000}"/>
          </ac:cxnSpMkLst>
        </pc:cxnChg>
        <pc:cxnChg chg="mod">
          <ac:chgData name="Mike Floyd" userId="672a31ed-b020-432c-ac3f-a859694af94b" providerId="ADAL" clId="{C5776D1A-43A4-F545-A4C1-6A372CD2D4F6}" dt="2020-08-11T20:19:39.698" v="117" actId="1037"/>
          <ac:cxnSpMkLst>
            <pc:docMk/>
            <pc:sldMk cId="1062109896" sldId="270"/>
            <ac:cxnSpMk id="26" creationId="{00000000-0000-0000-0000-000000000000}"/>
          </ac:cxnSpMkLst>
        </pc:cxnChg>
        <pc:cxnChg chg="mod">
          <ac:chgData name="Mike Floyd" userId="672a31ed-b020-432c-ac3f-a859694af94b" providerId="ADAL" clId="{C5776D1A-43A4-F545-A4C1-6A372CD2D4F6}" dt="2020-08-11T20:22:00.978" v="208" actId="14100"/>
          <ac:cxnSpMkLst>
            <pc:docMk/>
            <pc:sldMk cId="1062109896" sldId="270"/>
            <ac:cxnSpMk id="36" creationId="{00000000-0000-0000-0000-000000000000}"/>
          </ac:cxnSpMkLst>
        </pc:cxnChg>
        <pc:cxnChg chg="mod">
          <ac:chgData name="Mike Floyd" userId="672a31ed-b020-432c-ac3f-a859694af94b" providerId="ADAL" clId="{C5776D1A-43A4-F545-A4C1-6A372CD2D4F6}" dt="2020-08-11T20:19:22.239" v="110" actId="14100"/>
          <ac:cxnSpMkLst>
            <pc:docMk/>
            <pc:sldMk cId="1062109896" sldId="270"/>
            <ac:cxnSpMk id="57" creationId="{00000000-0000-0000-0000-000000000000}"/>
          </ac:cxnSpMkLst>
        </pc:cxnChg>
        <pc:cxnChg chg="mod">
          <ac:chgData name="Mike Floyd" userId="672a31ed-b020-432c-ac3f-a859694af94b" providerId="ADAL" clId="{C5776D1A-43A4-F545-A4C1-6A372CD2D4F6}" dt="2020-08-11T20:19:26.140" v="111" actId="14100"/>
          <ac:cxnSpMkLst>
            <pc:docMk/>
            <pc:sldMk cId="1062109896" sldId="270"/>
            <ac:cxnSpMk id="65" creationId="{00000000-0000-0000-0000-000000000000}"/>
          </ac:cxnSpMkLst>
        </pc:cxnChg>
        <pc:cxnChg chg="mod">
          <ac:chgData name="Mike Floyd" userId="672a31ed-b020-432c-ac3f-a859694af94b" providerId="ADAL" clId="{C5776D1A-43A4-F545-A4C1-6A372CD2D4F6}" dt="2020-08-11T20:19:29.831" v="112" actId="14100"/>
          <ac:cxnSpMkLst>
            <pc:docMk/>
            <pc:sldMk cId="1062109896" sldId="270"/>
            <ac:cxnSpMk id="67" creationId="{00000000-0000-0000-0000-000000000000}"/>
          </ac:cxnSpMkLst>
        </pc:cxnChg>
        <pc:cxnChg chg="mod">
          <ac:chgData name="Mike Floyd" userId="672a31ed-b020-432c-ac3f-a859694af94b" providerId="ADAL" clId="{C5776D1A-43A4-F545-A4C1-6A372CD2D4F6}" dt="2020-08-11T20:19:51.026" v="121" actId="1037"/>
          <ac:cxnSpMkLst>
            <pc:docMk/>
            <pc:sldMk cId="1062109896" sldId="270"/>
            <ac:cxnSpMk id="73" creationId="{00000000-0000-0000-0000-000000000000}"/>
          </ac:cxnSpMkLst>
        </pc:cxnChg>
      </pc:sldChg>
      <pc:sldChg chg="modSp mod">
        <pc:chgData name="Mike Floyd" userId="672a31ed-b020-432c-ac3f-a859694af94b" providerId="ADAL" clId="{C5776D1A-43A4-F545-A4C1-6A372CD2D4F6}" dt="2020-08-11T20:17:16.907" v="56" actId="404"/>
        <pc:sldMkLst>
          <pc:docMk/>
          <pc:sldMk cId="1980250259" sldId="271"/>
        </pc:sldMkLst>
        <pc:spChg chg="mod">
          <ac:chgData name="Mike Floyd" userId="672a31ed-b020-432c-ac3f-a859694af94b" providerId="ADAL" clId="{C5776D1A-43A4-F545-A4C1-6A372CD2D4F6}" dt="2020-08-11T20:17:16.907" v="56" actId="404"/>
          <ac:spMkLst>
            <pc:docMk/>
            <pc:sldMk cId="1980250259" sldId="271"/>
            <ac:spMk id="3" creationId="{00000000-0000-0000-0000-000000000000}"/>
          </ac:spMkLst>
        </pc:spChg>
      </pc:sldChg>
      <pc:sldChg chg="delSp modSp mod">
        <pc:chgData name="Mike Floyd" userId="672a31ed-b020-432c-ac3f-a859694af94b" providerId="ADAL" clId="{C5776D1A-43A4-F545-A4C1-6A372CD2D4F6}" dt="2020-08-11T20:18:06.156" v="63" actId="20577"/>
        <pc:sldMkLst>
          <pc:docMk/>
          <pc:sldMk cId="1027326561" sldId="272"/>
        </pc:sldMkLst>
        <pc:spChg chg="del">
          <ac:chgData name="Mike Floyd" userId="672a31ed-b020-432c-ac3f-a859694af94b" providerId="ADAL" clId="{C5776D1A-43A4-F545-A4C1-6A372CD2D4F6}" dt="2020-08-11T20:11:40.929" v="33" actId="478"/>
          <ac:spMkLst>
            <pc:docMk/>
            <pc:sldMk cId="1027326561" sldId="272"/>
            <ac:spMk id="16" creationId="{D7601278-1E2D-D649-B128-B845A1675708}"/>
          </ac:spMkLst>
        </pc:spChg>
        <pc:spChg chg="mod">
          <ac:chgData name="Mike Floyd" userId="672a31ed-b020-432c-ac3f-a859694af94b" providerId="ADAL" clId="{C5776D1A-43A4-F545-A4C1-6A372CD2D4F6}" dt="2020-08-11T20:18:06.156" v="63" actId="20577"/>
          <ac:spMkLst>
            <pc:docMk/>
            <pc:sldMk cId="1027326561" sldId="272"/>
            <ac:spMk id="4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2020/08/24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7B34D0-9577-8540-8EC7-BAB01EB8B5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401696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2020/08/24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Raw data to processing input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B9D5F5-139B-D144-B2B6-1101F5782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9198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0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40381637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1163335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prstClr val="black"/>
                </a:solidFill>
              </a:rPr>
              <a:t>Different manufacturers have proprietary formats of raw data.</a:t>
            </a:r>
            <a:r>
              <a:rPr lang="en-US" baseline="0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These formats may even differ from receiver model to receiver model within a manufacturer as technology develops.</a:t>
            </a:r>
            <a:r>
              <a:rPr lang="en-US" baseline="0" dirty="0">
                <a:solidFill>
                  <a:prstClr val="black"/>
                </a:solidFill>
              </a:rPr>
              <a:t> </a:t>
            </a:r>
            <a:r>
              <a:rPr lang="en-US" dirty="0">
                <a:solidFill>
                  <a:prstClr val="black"/>
                </a:solidFill>
              </a:rPr>
              <a:t>We require a standardized format with which to exchange GPS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B9D5F5-139B-D144-B2B6-1101F5782E38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2925443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749653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Phase (“L”) records in cycles.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Pseudorange</a:t>
            </a:r>
            <a:r>
              <a:rPr lang="en-US" altLang="en-US" baseline="0" dirty="0"/>
              <a:t> (“C”/“P”) records in m. </a:t>
            </a:r>
            <a:r>
              <a:rPr lang="en-US" altLang="en-US" dirty="0"/>
              <a:t>Data records may wrap onto secondary lines, so beware when reading</a:t>
            </a:r>
            <a:r>
              <a:rPr lang="en-US" altLang="en-US" baseline="0" dirty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/>
              <a:t>pseudorange</a:t>
            </a:r>
            <a:r>
              <a:rPr lang="en-US" altLang="en-US" baseline="0" dirty="0"/>
              <a:t> observations becoming more common. L2C and, ultimately, L1C may also be acquired, but may have an impact on simultaneous recording of legacy C/A signal and is currently not recommended (e.g. do not use “+C2” or “-</a:t>
            </a:r>
            <a:r>
              <a:rPr lang="en-US" altLang="en-US" baseline="0" dirty="0" err="1"/>
              <a:t>O.obs</a:t>
            </a:r>
            <a:r>
              <a:rPr lang="en-US" altLang="en-US" baseline="0" dirty="0"/>
              <a:t> C2…” </a:t>
            </a:r>
            <a:r>
              <a:rPr lang="en-US" altLang="en-US" baseline="0" dirty="0" err="1"/>
              <a:t>teqc</a:t>
            </a:r>
            <a:r>
              <a:rPr lang="en-US" altLang="en-US" baseline="0" dirty="0"/>
              <a:t> options).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9423682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19190341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r>
              <a:rPr lang="en-US" altLang="en-US" dirty="0"/>
              <a:t>Phase (“L”) records in cycles.</a:t>
            </a:r>
            <a:r>
              <a:rPr lang="en-US" altLang="en-US" baseline="0" dirty="0"/>
              <a:t> </a:t>
            </a:r>
            <a:r>
              <a:rPr lang="en-US" altLang="en-US" baseline="0" dirty="0" err="1"/>
              <a:t>Pseudorange</a:t>
            </a:r>
            <a:r>
              <a:rPr lang="en-US" altLang="en-US" baseline="0" dirty="0"/>
              <a:t> (“C”/“P”) records in m. </a:t>
            </a:r>
            <a:r>
              <a:rPr lang="en-US" altLang="en-US" dirty="0"/>
              <a:t>Data records may wrap onto secondary lines, so beware when reading</a:t>
            </a:r>
            <a:r>
              <a:rPr lang="en-US" altLang="en-US" baseline="0" dirty="0"/>
              <a:t> columns. Other common data types are signal-to-noise ratio (“S”) and Doppler shift (“D”) on different frequencies. Nowadays, L5 phase/C5 </a:t>
            </a:r>
            <a:r>
              <a:rPr lang="en-US" altLang="en-US" baseline="0" dirty="0" err="1"/>
              <a:t>pseudorange</a:t>
            </a:r>
            <a:r>
              <a:rPr lang="en-US" altLang="en-US" baseline="0" dirty="0"/>
              <a:t> observations becoming more common. L2C and, ultimately, L1C may also be acquired, and RINEX 3 resolves the issue to having multiple signals on the same frequency by introducing more complex observation codes.</a:t>
            </a:r>
            <a:endParaRPr lang="en-US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5089888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2289595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</p:spTree>
    <p:extLst>
      <p:ext uri="{BB962C8B-B14F-4D97-AF65-F5344CB8AC3E}">
        <p14:creationId xmlns:p14="http://schemas.microsoft.com/office/powerpoint/2010/main" val="2184244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38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11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37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912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30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74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3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7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96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15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A1FA8-B090-4D48-B0EE-5DA1BF2B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95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GNSS data from receiver</a:t>
            </a:r>
            <a:br>
              <a:rPr lang="en-US" dirty="0"/>
            </a:br>
            <a:r>
              <a:rPr lang="en-US" dirty="0"/>
              <a:t>to processing input</a:t>
            </a:r>
          </a:p>
        </p:txBody>
      </p:sp>
      <p:sp>
        <p:nvSpPr>
          <p:cNvPr id="15" name="Subtitle 15">
            <a:extLst>
              <a:ext uri="{FF2B5EF4-FFF2-40B4-BE49-F238E27FC236}">
                <a16:creationId xmlns:a16="http://schemas.microsoft.com/office/drawing/2014/main" id="{AAD2EDB3-6BA4-C347-B18C-0BCF9B00340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dirty="0">
                <a:solidFill>
                  <a:schemeClr val="accent3"/>
                </a:solidFill>
              </a:rPr>
              <a:t>M. A. </a:t>
            </a:r>
            <a:r>
              <a:rPr lang="en-US" sz="3200">
                <a:solidFill>
                  <a:schemeClr val="accent3"/>
                </a:solidFill>
              </a:rPr>
              <a:t>Floyd     T</a:t>
            </a:r>
            <a:r>
              <a:rPr lang="en-US" sz="3200" dirty="0">
                <a:solidFill>
                  <a:schemeClr val="accent3"/>
                </a:solidFill>
              </a:rPr>
              <a:t>. A. Herring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i="1" dirty="0">
                <a:solidFill>
                  <a:schemeClr val="accent3"/>
                </a:solidFill>
              </a:rPr>
              <a:t>Massachusetts Institute of Technology, Cambridge, MA, USA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GNSS Data Processing and Analysis with GAMIT/GLOBK and </a:t>
            </a:r>
            <a:r>
              <a:rPr lang="en-US" sz="2400" dirty="0">
                <a:solidFill>
                  <a:schemeClr val="accent3"/>
                </a:solidFill>
                <a:latin typeface="Courier" pitchFamily="2" charset="0"/>
              </a:rPr>
              <a:t>track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UNAVCO Headquarters, Boulder, Colorado, USA</a:t>
            </a:r>
            <a:br>
              <a:rPr lang="en-US" dirty="0">
                <a:solidFill>
                  <a:schemeClr val="accent3"/>
                </a:solidFill>
              </a:rPr>
            </a:br>
            <a:r>
              <a:rPr lang="en-US" dirty="0">
                <a:solidFill>
                  <a:schemeClr val="accent3"/>
                </a:solidFill>
              </a:rPr>
              <a:t>24–28 August 2020</a:t>
            </a:r>
          </a:p>
          <a:p>
            <a:r>
              <a:rPr lang="en-US" sz="2400" dirty="0">
                <a:solidFill>
                  <a:schemeClr val="accent3"/>
                </a:solidFill>
              </a:rPr>
              <a:t>http://</a:t>
            </a:r>
            <a:r>
              <a:rPr lang="en-US" sz="2400" dirty="0" err="1">
                <a:solidFill>
                  <a:schemeClr val="accent3"/>
                </a:solidFill>
              </a:rPr>
              <a:t>geoweb.mit.edu</a:t>
            </a:r>
            <a:r>
              <a:rPr lang="en-US" sz="2400" dirty="0">
                <a:solidFill>
                  <a:schemeClr val="accent3"/>
                </a:solidFill>
              </a:rPr>
              <a:t>/~</a:t>
            </a:r>
            <a:r>
              <a:rPr lang="en-US" sz="2400" dirty="0" err="1">
                <a:solidFill>
                  <a:schemeClr val="accent3"/>
                </a:solidFill>
              </a:rPr>
              <a:t>floyd</a:t>
            </a:r>
            <a:r>
              <a:rPr lang="en-US" sz="2400" dirty="0">
                <a:solidFill>
                  <a:schemeClr val="accent3"/>
                </a:solidFill>
              </a:rPr>
              <a:t>/courses/gg/202008_UNAVCO/</a:t>
            </a:r>
          </a:p>
          <a:p>
            <a:r>
              <a:rPr lang="en-US" dirty="0">
                <a:solidFill>
                  <a:schemeClr val="accent3"/>
                </a:solidFill>
              </a:rPr>
              <a:t>Material from R. W. King, T. A. Herring, M. A. Floyd (MIT) and S. C. McClusky (now at ANU)</a:t>
            </a:r>
          </a:p>
        </p:txBody>
      </p:sp>
      <p:pic>
        <p:nvPicPr>
          <p:cNvPr id="16" name="Picture 15" descr="MIT-logo-with-spelling-web-red-gray-design1-large.png">
            <a:extLst>
              <a:ext uri="{FF2B5EF4-FFF2-40B4-BE49-F238E27FC236}">
                <a16:creationId xmlns:a16="http://schemas.microsoft.com/office/drawing/2014/main" id="{BA8494D1-56F6-534E-8827-95E00AB68F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861142"/>
            <a:ext cx="2177300" cy="493200"/>
          </a:xfrm>
          <a:prstGeom prst="rect">
            <a:avLst/>
          </a:prstGeom>
        </p:spPr>
      </p:pic>
      <p:pic>
        <p:nvPicPr>
          <p:cNvPr id="17" name="Picture 16" descr="unavco-logo-red-black-shadow.png">
            <a:extLst>
              <a:ext uri="{FF2B5EF4-FFF2-40B4-BE49-F238E27FC236}">
                <a16:creationId xmlns:a16="http://schemas.microsoft.com/office/drawing/2014/main" id="{7901C0BD-D52D-0E49-A994-ACFE0897F7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2718" y="254000"/>
            <a:ext cx="2975282" cy="74382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E4165DBD-E8F1-384F-9A55-1AD07753D3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000" y="254000"/>
            <a:ext cx="2222500" cy="46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4014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runpkr00 (Trimble raw to </a:t>
            </a:r>
            <a:r>
              <a:rPr lang="en-US" dirty="0" err="1"/>
              <a:t>dat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Proprietary software from Trimble</a:t>
            </a:r>
          </a:p>
          <a:p>
            <a:r>
              <a:rPr lang="en-US" dirty="0"/>
              <a:t>Maintained by UNAVCO nowadays</a:t>
            </a:r>
          </a:p>
          <a:p>
            <a:pPr lvl="1"/>
            <a:r>
              <a:rPr lang="en-US" dirty="0"/>
              <a:t>https://</a:t>
            </a:r>
            <a:r>
              <a:rPr lang="en-US" dirty="0" err="1"/>
              <a:t>kb.unavco.org</a:t>
            </a:r>
            <a:r>
              <a:rPr lang="en-US" dirty="0"/>
              <a:t>/kb/article/trimble-runpkr00-latest-versions-744.html</a:t>
            </a:r>
          </a:p>
          <a:p>
            <a:r>
              <a:rPr lang="en-US" dirty="0"/>
              <a:t>Converts raw data from Trimble receiver to </a:t>
            </a:r>
            <a:r>
              <a:rPr lang="en-US" dirty="0" err="1"/>
              <a:t>teqc</a:t>
            </a:r>
            <a:r>
              <a:rPr lang="en-US" dirty="0"/>
              <a:t>-compatible input “</a:t>
            </a:r>
            <a:r>
              <a:rPr lang="en-US" dirty="0" err="1"/>
              <a:t>dat</a:t>
            </a:r>
            <a:r>
              <a:rPr lang="en-US" dirty="0"/>
              <a:t>”-file, e.g.</a:t>
            </a:r>
            <a:br>
              <a:rPr lang="en-US" dirty="0"/>
            </a:br>
            <a:r>
              <a:rPr lang="en-US" dirty="0">
                <a:latin typeface="Courier" pitchFamily="2" charset="0"/>
              </a:rPr>
              <a:t>runpkr00 -g -</a:t>
            </a:r>
            <a:r>
              <a:rPr lang="en-US" dirty="0" err="1">
                <a:latin typeface="Courier" pitchFamily="2" charset="0"/>
              </a:rPr>
              <a:t>adeimv</a:t>
            </a:r>
            <a:r>
              <a:rPr lang="en-US" dirty="0">
                <a:latin typeface="Courier" pitchFamily="2" charset="0"/>
              </a:rPr>
              <a:t> &lt;raw file&gt; [</a:t>
            </a:r>
            <a:r>
              <a:rPr lang="en-US" dirty="0" err="1">
                <a:latin typeface="Courier" pitchFamily="2" charset="0"/>
              </a:rPr>
              <a:t>dat</a:t>
            </a:r>
            <a:r>
              <a:rPr lang="en-US" dirty="0">
                <a:latin typeface="Courier" pitchFamily="2" charset="0"/>
              </a:rPr>
              <a:t>-file root]</a:t>
            </a:r>
          </a:p>
          <a:p>
            <a:r>
              <a:rPr lang="en-US" dirty="0"/>
              <a:t>Always use “-g” option and separately from other options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111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Pre-processing data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Some level of data quality control may be performed prior to any data processing</a:t>
            </a:r>
          </a:p>
          <a:p>
            <a:r>
              <a:rPr lang="en-GB" altLang="en-US" dirty="0"/>
              <a:t>Utilities are available to perform simple but valuable tests</a:t>
            </a:r>
          </a:p>
          <a:p>
            <a:pPr lvl="1"/>
            <a:r>
              <a:rPr lang="en-GB" altLang="en-US" dirty="0"/>
              <a:t>The most common example is TEQC (pronounced “</a:t>
            </a:r>
            <a:r>
              <a:rPr lang="en-GB" altLang="en-US" dirty="0" err="1"/>
              <a:t>tek</a:t>
            </a:r>
            <a:r>
              <a:rPr lang="en-GB" altLang="en-US" dirty="0"/>
              <a:t>”)</a:t>
            </a:r>
          </a:p>
          <a:p>
            <a:pPr lvl="2"/>
            <a:r>
              <a:rPr lang="en-GB" altLang="en-US" dirty="0"/>
              <a:t>Translate, Edit, Quality Check</a:t>
            </a:r>
          </a:p>
          <a:p>
            <a:pPr lvl="2"/>
            <a:r>
              <a:rPr lang="en-GB" altLang="en-US" dirty="0"/>
              <a:t>Translates common  binary formats to RINEX format</a:t>
            </a:r>
          </a:p>
          <a:p>
            <a:pPr lvl="2"/>
            <a:r>
              <a:rPr lang="en-GB" altLang="en-US" dirty="0"/>
              <a:t>Header editing, windowing, splicing of RINEX data</a:t>
            </a:r>
          </a:p>
          <a:p>
            <a:pPr lvl="2"/>
            <a:r>
              <a:rPr lang="en-GB" altLang="en-US" dirty="0"/>
              <a:t>Quality check in “</a:t>
            </a:r>
            <a:r>
              <a:rPr lang="en-GB" altLang="en-US" dirty="0" err="1"/>
              <a:t>lite</a:t>
            </a:r>
            <a:r>
              <a:rPr lang="en-GB" altLang="en-US" dirty="0"/>
              <a:t>” mode (no navigation file) or “full” mode (navigation file available)</a:t>
            </a:r>
          </a:p>
          <a:p>
            <a:pPr lvl="2"/>
            <a:r>
              <a:rPr lang="en-GB" altLang="en-US" dirty="0"/>
              <a:t>Download for free from</a:t>
            </a:r>
            <a:br>
              <a:rPr lang="en-GB" altLang="en-US" dirty="0"/>
            </a:br>
            <a:r>
              <a:rPr lang="en-GB" altLang="en-US" dirty="0"/>
              <a:t>https://</a:t>
            </a:r>
            <a:r>
              <a:rPr lang="en-GB" altLang="en-US" dirty="0" err="1"/>
              <a:t>www.unavco.org</a:t>
            </a:r>
            <a:r>
              <a:rPr lang="en-GB" altLang="en-US" dirty="0"/>
              <a:t>/software/data-processing/</a:t>
            </a:r>
            <a:r>
              <a:rPr lang="en-GB" altLang="en-US" dirty="0" err="1"/>
              <a:t>teqc</a:t>
            </a:r>
            <a:r>
              <a:rPr lang="en-GB" altLang="en-US" dirty="0"/>
              <a:t>/</a:t>
            </a:r>
            <a:r>
              <a:rPr lang="en-GB" altLang="en-US" dirty="0" err="1"/>
              <a:t>teqc.html#executables</a:t>
            </a:r>
            <a:r>
              <a:rPr lang="en-GB" altLang="en-US" dirty="0"/>
              <a:t> </a:t>
            </a:r>
          </a:p>
          <a:p>
            <a:pPr lvl="1"/>
            <a:endParaRPr lang="en-GB" altLang="en-US" dirty="0"/>
          </a:p>
          <a:p>
            <a:pPr lvl="1"/>
            <a:endParaRPr lang="en-GB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467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</a:t>
            </a:r>
            <a:r>
              <a:rPr lang="en-US" dirty="0" err="1"/>
              <a:t>teqc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Be sure to use correct raw format</a:t>
            </a:r>
            <a:br>
              <a:rPr lang="en-US" dirty="0"/>
            </a:br>
            <a:r>
              <a:rPr lang="en-US" dirty="0" err="1">
                <a:latin typeface="Courier" pitchFamily="2" charset="0"/>
              </a:rPr>
              <a:t>teqc</a:t>
            </a:r>
            <a:r>
              <a:rPr lang="en-US" dirty="0">
                <a:latin typeface="Courier" pitchFamily="2" charset="0"/>
              </a:rPr>
              <a:t> -</a:t>
            </a:r>
            <a:r>
              <a:rPr lang="en-US" dirty="0" err="1">
                <a:latin typeface="Courier" pitchFamily="2" charset="0"/>
              </a:rPr>
              <a:t>tr</a:t>
            </a:r>
            <a:r>
              <a:rPr lang="en-US" dirty="0">
                <a:latin typeface="Courier" pitchFamily="2" charset="0"/>
              </a:rPr>
              <a:t> d &lt;Trimble .</a:t>
            </a:r>
            <a:r>
              <a:rPr lang="en-US" dirty="0" err="1">
                <a:latin typeface="Courier" pitchFamily="2" charset="0"/>
              </a:rPr>
              <a:t>dat</a:t>
            </a:r>
            <a:r>
              <a:rPr lang="en-US" dirty="0">
                <a:latin typeface="Courier" pitchFamily="2" charset="0"/>
              </a:rPr>
              <a:t> file&gt;</a:t>
            </a:r>
            <a:br>
              <a:rPr lang="en-US" dirty="0"/>
            </a:br>
            <a:r>
              <a:rPr lang="en-US" dirty="0" err="1">
                <a:latin typeface="Courier" pitchFamily="2" charset="0"/>
              </a:rPr>
              <a:t>teqc</a:t>
            </a:r>
            <a:r>
              <a:rPr lang="en-US" dirty="0">
                <a:latin typeface="Courier" pitchFamily="2" charset="0"/>
              </a:rPr>
              <a:t> -ash d &lt;</a:t>
            </a:r>
            <a:r>
              <a:rPr lang="en-US" dirty="0" err="1">
                <a:latin typeface="Courier" pitchFamily="2" charset="0"/>
              </a:rPr>
              <a:t>Ashtech</a:t>
            </a:r>
            <a:r>
              <a:rPr lang="en-US" dirty="0">
                <a:latin typeface="Courier" pitchFamily="2" charset="0"/>
              </a:rPr>
              <a:t> B-file, etc.&gt;</a:t>
            </a:r>
          </a:p>
          <a:p>
            <a:r>
              <a:rPr lang="en-US" dirty="0"/>
              <a:t>Ability to control observations using “-</a:t>
            </a:r>
            <a:r>
              <a:rPr lang="en-US" dirty="0" err="1"/>
              <a:t>O.obs</a:t>
            </a:r>
            <a:r>
              <a:rPr lang="en-US" dirty="0"/>
              <a:t>” option</a:t>
            </a:r>
            <a:br>
              <a:rPr lang="en-US" dirty="0"/>
            </a:br>
            <a:r>
              <a:rPr lang="en-US" dirty="0" err="1">
                <a:latin typeface="Courier" pitchFamily="2" charset="0"/>
              </a:rPr>
              <a:t>teqc</a:t>
            </a:r>
            <a:r>
              <a:rPr lang="en-US" dirty="0">
                <a:latin typeface="Courier" pitchFamily="2" charset="0"/>
              </a:rPr>
              <a:t> -</a:t>
            </a:r>
            <a:r>
              <a:rPr lang="en-US" dirty="0" err="1">
                <a:latin typeface="Courier" pitchFamily="2" charset="0"/>
              </a:rPr>
              <a:t>O.obs</a:t>
            </a:r>
            <a:r>
              <a:rPr lang="en-US" dirty="0">
                <a:latin typeface="Courier" pitchFamily="2" charset="0"/>
              </a:rPr>
              <a:t> L1L2C1P2 -</a:t>
            </a:r>
            <a:r>
              <a:rPr lang="en-US" dirty="0" err="1">
                <a:latin typeface="Courier" pitchFamily="2" charset="0"/>
              </a:rPr>
              <a:t>tr</a:t>
            </a:r>
            <a:r>
              <a:rPr lang="en-US" dirty="0">
                <a:latin typeface="Courier" pitchFamily="2" charset="0"/>
              </a:rPr>
              <a:t> d &lt;Trimble .</a:t>
            </a:r>
            <a:r>
              <a:rPr lang="en-US" dirty="0" err="1">
                <a:latin typeface="Courier" pitchFamily="2" charset="0"/>
              </a:rPr>
              <a:t>dat</a:t>
            </a:r>
            <a:r>
              <a:rPr lang="en-US" dirty="0">
                <a:latin typeface="Courier" pitchFamily="2" charset="0"/>
              </a:rPr>
              <a:t> file&gt;</a:t>
            </a:r>
          </a:p>
          <a:p>
            <a:r>
              <a:rPr lang="en-US" dirty="0"/>
              <a:t>Ability to control header information with other “-</a:t>
            </a:r>
            <a:r>
              <a:rPr lang="en-US" dirty="0" err="1"/>
              <a:t>O.xxx</a:t>
            </a:r>
            <a:r>
              <a:rPr lang="en-US" dirty="0"/>
              <a:t>” options</a:t>
            </a:r>
            <a:br>
              <a:rPr lang="en-US" dirty="0"/>
            </a:br>
            <a:r>
              <a:rPr lang="en-US" dirty="0" err="1">
                <a:latin typeface="Courier" pitchFamily="2" charset="0"/>
              </a:rPr>
              <a:t>teqc</a:t>
            </a:r>
            <a:r>
              <a:rPr lang="en-US" dirty="0">
                <a:latin typeface="Courier" pitchFamily="2" charset="0"/>
              </a:rPr>
              <a:t> -</a:t>
            </a:r>
            <a:r>
              <a:rPr lang="en-US" dirty="0" err="1">
                <a:latin typeface="Courier" pitchFamily="2" charset="0"/>
              </a:rPr>
              <a:t>O.o</a:t>
            </a:r>
            <a:r>
              <a:rPr lang="en-US" dirty="0">
                <a:latin typeface="Courier" pitchFamily="2" charset="0"/>
              </a:rPr>
              <a:t> “M. Floyd” -</a:t>
            </a:r>
            <a:r>
              <a:rPr lang="en-US" dirty="0" err="1">
                <a:latin typeface="Courier" pitchFamily="2" charset="0"/>
              </a:rPr>
              <a:t>O.obs</a:t>
            </a:r>
            <a:r>
              <a:rPr lang="en-US" dirty="0">
                <a:latin typeface="Courier" pitchFamily="2" charset="0"/>
              </a:rPr>
              <a:t> L1L2C1P2 -</a:t>
            </a:r>
            <a:r>
              <a:rPr lang="en-US" dirty="0" err="1">
                <a:latin typeface="Courier" pitchFamily="2" charset="0"/>
              </a:rPr>
              <a:t>tr</a:t>
            </a:r>
            <a:r>
              <a:rPr lang="en-US" dirty="0">
                <a:latin typeface="Courier" pitchFamily="2" charset="0"/>
              </a:rPr>
              <a:t> d &lt;Trimble .</a:t>
            </a:r>
            <a:r>
              <a:rPr lang="en-US" dirty="0" err="1">
                <a:latin typeface="Courier" pitchFamily="2" charset="0"/>
              </a:rPr>
              <a:t>dat</a:t>
            </a:r>
            <a:r>
              <a:rPr lang="en-US" dirty="0">
                <a:latin typeface="Courier" pitchFamily="2" charset="0"/>
              </a:rPr>
              <a:t> file&gt;</a:t>
            </a:r>
          </a:p>
          <a:p>
            <a:r>
              <a:rPr lang="en-US" dirty="0"/>
              <a:t>May create and use a </a:t>
            </a:r>
            <a:r>
              <a:rPr lang="en-US" dirty="0" err="1"/>
              <a:t>teqc</a:t>
            </a:r>
            <a:r>
              <a:rPr lang="en-US" dirty="0"/>
              <a:t> configuration file for consistent information</a:t>
            </a:r>
            <a:br>
              <a:rPr lang="en-US" dirty="0"/>
            </a:br>
            <a:r>
              <a:rPr lang="en-US" dirty="0" err="1">
                <a:latin typeface="Courier" pitchFamily="2" charset="0"/>
              </a:rPr>
              <a:t>teqc</a:t>
            </a:r>
            <a:r>
              <a:rPr lang="en-US" dirty="0">
                <a:latin typeface="Courier" pitchFamily="2" charset="0"/>
              </a:rPr>
              <a:t> -</a:t>
            </a:r>
            <a:r>
              <a:rPr lang="en-US" dirty="0" err="1">
                <a:latin typeface="Courier" pitchFamily="2" charset="0"/>
              </a:rPr>
              <a:t>config</a:t>
            </a:r>
            <a:r>
              <a:rPr lang="en-US" dirty="0">
                <a:latin typeface="Courier" pitchFamily="2" charset="0"/>
              </a:rPr>
              <a:t> </a:t>
            </a:r>
            <a:r>
              <a:rPr lang="en-US" dirty="0" err="1">
                <a:latin typeface="Courier" pitchFamily="2" charset="0"/>
              </a:rPr>
              <a:t>teqc.cfg</a:t>
            </a:r>
            <a:r>
              <a:rPr lang="en-US" dirty="0">
                <a:latin typeface="Courier" pitchFamily="2" charset="0"/>
              </a:rPr>
              <a:t> -</a:t>
            </a:r>
            <a:r>
              <a:rPr lang="en-US" dirty="0" err="1">
                <a:latin typeface="Courier" pitchFamily="2" charset="0"/>
              </a:rPr>
              <a:t>tr</a:t>
            </a:r>
            <a:r>
              <a:rPr lang="en-US" dirty="0">
                <a:latin typeface="Courier" pitchFamily="2" charset="0"/>
              </a:rPr>
              <a:t> d &lt;Trimble .</a:t>
            </a:r>
            <a:r>
              <a:rPr lang="en-US" dirty="0" err="1">
                <a:latin typeface="Courier" pitchFamily="2" charset="0"/>
              </a:rPr>
              <a:t>dat</a:t>
            </a:r>
            <a:r>
              <a:rPr lang="en-US" dirty="0">
                <a:latin typeface="Courier" pitchFamily="2" charset="0"/>
              </a:rPr>
              <a:t> file&gt;</a:t>
            </a:r>
          </a:p>
          <a:p>
            <a:r>
              <a:rPr lang="en-US" dirty="0"/>
              <a:t>Use a script or command line loop to create RINEX files in batch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3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</a:t>
            </a:r>
            <a:r>
              <a:rPr lang="en-GB" dirty="0" err="1"/>
              <a:t>teqc</a:t>
            </a:r>
            <a:endParaRPr lang="en-GB" dirty="0"/>
          </a:p>
        </p:txBody>
      </p:sp>
      <p:sp>
        <p:nvSpPr>
          <p:cNvPr id="10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Quality Control (QC)</a:t>
            </a:r>
          </a:p>
          <a:p>
            <a:pPr lvl="1"/>
            <a:r>
              <a:rPr lang="en-GB" altLang="en-US" dirty="0"/>
              <a:t>In “</a:t>
            </a:r>
            <a:r>
              <a:rPr lang="en-GB" altLang="en-US" dirty="0" err="1"/>
              <a:t>lite</a:t>
            </a:r>
            <a:r>
              <a:rPr lang="en-GB" altLang="en-US" dirty="0"/>
              <a:t>” mode, </a:t>
            </a:r>
            <a:r>
              <a:rPr lang="en-GB" altLang="en-US" dirty="0" err="1"/>
              <a:t>teqc</a:t>
            </a:r>
            <a:r>
              <a:rPr lang="en-GB" altLang="en-US" dirty="0"/>
              <a:t> doesn’t know anything about the satellite positions</a:t>
            </a:r>
            <a:br>
              <a:rPr lang="en-GB" altLang="en-US" dirty="0"/>
            </a:br>
            <a:r>
              <a:rPr lang="en-GB" altLang="en-US" dirty="0" err="1">
                <a:latin typeface="Courier" pitchFamily="2" charset="0"/>
              </a:rPr>
              <a:t>teqc</a:t>
            </a:r>
            <a:r>
              <a:rPr lang="en-GB" altLang="en-US" dirty="0">
                <a:latin typeface="Courier" pitchFamily="2" charset="0"/>
              </a:rPr>
              <a:t> +qc site1891.02o &gt; </a:t>
            </a:r>
            <a:r>
              <a:rPr lang="en-GB" altLang="en-US" dirty="0" err="1">
                <a:latin typeface="Courier" pitchFamily="2" charset="0"/>
              </a:rPr>
              <a:t>teqc.log</a:t>
            </a:r>
            <a:endParaRPr lang="en-GB" altLang="en-US" dirty="0">
              <a:latin typeface="Courier" pitchFamily="2" charset="0"/>
            </a:endParaRPr>
          </a:p>
          <a:p>
            <a:pPr lvl="2"/>
            <a:r>
              <a:rPr lang="en-GB" altLang="en-US" dirty="0"/>
              <a:t>7 files generated; use the -plots option to prevent all but the summary (‘S’) file being generated</a:t>
            </a:r>
          </a:p>
          <a:p>
            <a:pPr lvl="1"/>
            <a:r>
              <a:rPr lang="en-GB" altLang="en-US" dirty="0"/>
              <a:t>In “full” mode, additional information is available based on the satellite positions</a:t>
            </a:r>
            <a:br>
              <a:rPr lang="en-GB" altLang="en-US" dirty="0"/>
            </a:br>
            <a:r>
              <a:rPr lang="en-GB" altLang="en-US" dirty="0" err="1">
                <a:latin typeface="Courier" pitchFamily="2" charset="0"/>
              </a:rPr>
              <a:t>teqc</a:t>
            </a:r>
            <a:r>
              <a:rPr lang="en-GB" altLang="en-US" dirty="0">
                <a:latin typeface="Courier" pitchFamily="2" charset="0"/>
              </a:rPr>
              <a:t> +qc –</a:t>
            </a:r>
            <a:r>
              <a:rPr lang="en-GB" altLang="en-US" dirty="0" err="1">
                <a:latin typeface="Courier" pitchFamily="2" charset="0"/>
              </a:rPr>
              <a:t>nav</a:t>
            </a:r>
            <a:r>
              <a:rPr lang="en-GB" altLang="en-US" dirty="0">
                <a:latin typeface="Courier" pitchFamily="2" charset="0"/>
              </a:rPr>
              <a:t> site1891.02n site1891.02o &gt; </a:t>
            </a:r>
            <a:r>
              <a:rPr lang="en-GB" altLang="en-US" dirty="0" err="1">
                <a:latin typeface="Courier" pitchFamily="2" charset="0"/>
              </a:rPr>
              <a:t>teqc.log</a:t>
            </a:r>
            <a:endParaRPr lang="en-GB" altLang="en-US" dirty="0">
              <a:latin typeface="Courier" pitchFamily="2" charset="0"/>
            </a:endParaRPr>
          </a:p>
          <a:p>
            <a:pPr lvl="2"/>
            <a:r>
              <a:rPr lang="en-GB" altLang="en-US" dirty="0"/>
              <a:t>9 files generated (elevation and azimuth of satellites)</a:t>
            </a:r>
          </a:p>
          <a:p>
            <a:pPr lvl="1"/>
            <a:r>
              <a:rPr lang="en-GB" altLang="en-US" dirty="0"/>
              <a:t>Full solution if navigation file matches observation file, e.g. site1891.02o and site1891.02n</a:t>
            </a:r>
            <a:br>
              <a:rPr lang="en-GB" altLang="en-US" dirty="0"/>
            </a:br>
            <a:r>
              <a:rPr lang="en-GB" altLang="en-US" dirty="0" err="1">
                <a:latin typeface="Courier" pitchFamily="2" charset="0"/>
              </a:rPr>
              <a:t>teqc</a:t>
            </a:r>
            <a:r>
              <a:rPr lang="en-GB" altLang="en-US" dirty="0">
                <a:latin typeface="Courier" pitchFamily="2" charset="0"/>
              </a:rPr>
              <a:t> +qc site1891.02o &gt; </a:t>
            </a:r>
            <a:r>
              <a:rPr lang="en-GB" altLang="en-US" dirty="0" err="1">
                <a:latin typeface="Courier" pitchFamily="2" charset="0"/>
              </a:rPr>
              <a:t>teqc.log</a:t>
            </a:r>
            <a:endParaRPr lang="en-GB" altLang="en-US" dirty="0">
              <a:latin typeface="Courier" pitchFamily="2" charset="0"/>
            </a:endParaRPr>
          </a:p>
          <a:p>
            <a:pPr lvl="2"/>
            <a:endParaRPr lang="en-GB" altLang="en-US" dirty="0"/>
          </a:p>
          <a:p>
            <a:pPr lvl="1"/>
            <a:endParaRPr lang="en-GB" alt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576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Approximate 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Accurate a priori coordinates necessary for good GNSS processing</a:t>
            </a:r>
          </a:p>
          <a:p>
            <a:r>
              <a:rPr lang="en-US" dirty="0"/>
              <a:t>Run </a:t>
            </a:r>
            <a:r>
              <a:rPr lang="en-US" dirty="0" err="1"/>
              <a:t>teqc</a:t>
            </a:r>
            <a:r>
              <a:rPr lang="en-US" dirty="0"/>
              <a:t> to create RINEX observation and (broadcast) navigation files, e.g.</a:t>
            </a:r>
            <a:br>
              <a:rPr lang="en-US" dirty="0"/>
            </a:br>
            <a:r>
              <a:rPr lang="en-US" dirty="0" err="1">
                <a:latin typeface="Courier" pitchFamily="2" charset="0"/>
              </a:rPr>
              <a:t>teqc</a:t>
            </a:r>
            <a:r>
              <a:rPr lang="en-US" dirty="0">
                <a:latin typeface="Courier" pitchFamily="2" charset="0"/>
              </a:rPr>
              <a:t> +</a:t>
            </a:r>
            <a:r>
              <a:rPr lang="en-US" dirty="0" err="1">
                <a:latin typeface="Courier" pitchFamily="2" charset="0"/>
              </a:rPr>
              <a:t>nav</a:t>
            </a:r>
            <a:r>
              <a:rPr lang="en-US" dirty="0">
                <a:latin typeface="Courier" pitchFamily="2" charset="0"/>
              </a:rPr>
              <a:t> abcd3650.14n +</a:t>
            </a:r>
            <a:r>
              <a:rPr lang="en-US" dirty="0" err="1">
                <a:latin typeface="Courier" pitchFamily="2" charset="0"/>
              </a:rPr>
              <a:t>obs</a:t>
            </a:r>
            <a:r>
              <a:rPr lang="en-US" dirty="0">
                <a:latin typeface="Courier" pitchFamily="2" charset="0"/>
              </a:rPr>
              <a:t> abcd3650.14o -</a:t>
            </a:r>
            <a:r>
              <a:rPr lang="en-US" dirty="0" err="1">
                <a:latin typeface="Courier" pitchFamily="2" charset="0"/>
              </a:rPr>
              <a:t>tr</a:t>
            </a:r>
            <a:r>
              <a:rPr lang="en-US" dirty="0">
                <a:latin typeface="Courier" pitchFamily="2" charset="0"/>
              </a:rPr>
              <a:t> d 12343650.dat</a:t>
            </a:r>
          </a:p>
          <a:p>
            <a:r>
              <a:rPr lang="en-US" dirty="0"/>
              <a:t>Run </a:t>
            </a:r>
            <a:r>
              <a:rPr lang="en-US" dirty="0" err="1"/>
              <a:t>teqc</a:t>
            </a:r>
            <a:r>
              <a:rPr lang="en-US" dirty="0"/>
              <a:t> in qc-mode on observation file with navigation file to get </a:t>
            </a:r>
            <a:r>
              <a:rPr lang="en-US" dirty="0" err="1"/>
              <a:t>pseudorange</a:t>
            </a:r>
            <a:r>
              <a:rPr lang="en-US" dirty="0"/>
              <a:t>-derived estimate of approximate coordinate, e.g.</a:t>
            </a:r>
            <a:br>
              <a:rPr lang="en-US" dirty="0"/>
            </a:br>
            <a:r>
              <a:rPr lang="en-US" dirty="0" err="1">
                <a:latin typeface="Courier" pitchFamily="2" charset="0"/>
              </a:rPr>
              <a:t>teqc</a:t>
            </a:r>
            <a:r>
              <a:rPr lang="en-US" dirty="0">
                <a:latin typeface="Courier" pitchFamily="2" charset="0"/>
              </a:rPr>
              <a:t> +qc -</a:t>
            </a:r>
            <a:r>
              <a:rPr lang="en-US" dirty="0" err="1">
                <a:latin typeface="Courier" pitchFamily="2" charset="0"/>
              </a:rPr>
              <a:t>nav</a:t>
            </a:r>
            <a:r>
              <a:rPr lang="en-US" dirty="0">
                <a:latin typeface="Courier" pitchFamily="2" charset="0"/>
              </a:rPr>
              <a:t> abcd3650.14n abcd3650.14o</a:t>
            </a:r>
          </a:p>
          <a:p>
            <a:r>
              <a:rPr lang="en-US" dirty="0"/>
              <a:t>May also be done using GAMIT/GLOBK’s sh_rx2apr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5832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Links to software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runpkr00</a:t>
            </a:r>
            <a:br>
              <a:rPr lang="en-US" dirty="0"/>
            </a:br>
            <a:r>
              <a:rPr lang="en-US" sz="2400" dirty="0"/>
              <a:t>https://</a:t>
            </a:r>
            <a:r>
              <a:rPr lang="en-US" sz="2400" dirty="0" err="1"/>
              <a:t>kb.unavco.org</a:t>
            </a:r>
            <a:r>
              <a:rPr lang="en-US" sz="2400" dirty="0"/>
              <a:t>/kb/article/trimble-runpkr00-latest-versions-744.html</a:t>
            </a:r>
            <a:endParaRPr lang="en-US" dirty="0"/>
          </a:p>
          <a:p>
            <a:r>
              <a:rPr lang="en-US" dirty="0"/>
              <a:t>RINEX Converter</a:t>
            </a:r>
            <a:br>
              <a:rPr lang="en-US" dirty="0"/>
            </a:br>
            <a:r>
              <a:rPr lang="en-US" sz="2400" dirty="0"/>
              <a:t>ftp://</a:t>
            </a:r>
            <a:r>
              <a:rPr lang="en-US" sz="2400" dirty="0" err="1"/>
              <a:t>ftp.ashtech.com</a:t>
            </a:r>
            <a:r>
              <a:rPr lang="en-US" sz="2400" dirty="0"/>
              <a:t>/Spectra-precision/Utility%20Software/RINEX%20Converter/</a:t>
            </a:r>
            <a:endParaRPr lang="en-US" dirty="0"/>
          </a:p>
          <a:p>
            <a:r>
              <a:rPr lang="en-US" dirty="0"/>
              <a:t>TEQC</a:t>
            </a:r>
            <a:br>
              <a:rPr lang="en-US" dirty="0"/>
            </a:br>
            <a:r>
              <a:rPr lang="en-US" sz="2400" dirty="0"/>
              <a:t>https://</a:t>
            </a:r>
            <a:r>
              <a:rPr lang="en-US" sz="2400" dirty="0" err="1"/>
              <a:t>www.unavco.org</a:t>
            </a:r>
            <a:r>
              <a:rPr lang="en-US" sz="2400" dirty="0"/>
              <a:t>/software/data-processing/</a:t>
            </a:r>
            <a:r>
              <a:rPr lang="en-US" sz="2400" dirty="0" err="1"/>
              <a:t>teqc</a:t>
            </a:r>
            <a:r>
              <a:rPr lang="en-US" sz="2400" dirty="0"/>
              <a:t>/</a:t>
            </a:r>
            <a:r>
              <a:rPr lang="en-US" sz="2400" dirty="0" err="1"/>
              <a:t>teqc.html</a:t>
            </a:r>
            <a:endParaRPr lang="en-US" dirty="0"/>
          </a:p>
          <a:p>
            <a:r>
              <a:rPr lang="en-US" dirty="0" err="1"/>
              <a:t>ConvertToRINEX</a:t>
            </a:r>
            <a:br>
              <a:rPr lang="en-US" dirty="0"/>
            </a:br>
            <a:r>
              <a:rPr lang="en-US" sz="2400" dirty="0"/>
              <a:t>https://</a:t>
            </a:r>
            <a:r>
              <a:rPr lang="en-US" sz="2400" dirty="0" err="1"/>
              <a:t>www.trimble.com</a:t>
            </a:r>
            <a:r>
              <a:rPr lang="en-US" sz="2400" dirty="0"/>
              <a:t>/</a:t>
            </a:r>
            <a:r>
              <a:rPr lang="en-US" sz="2400" dirty="0" err="1"/>
              <a:t>support_trl.aspx?Nav</a:t>
            </a:r>
            <a:r>
              <a:rPr lang="en-US" sz="2400" dirty="0"/>
              <a:t>=Collection-40773&amp;pt=Trimble%20RINEX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5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Raw data formats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42449" y="2353622"/>
            <a:ext cx="10516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Receiver: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42449" y="3222390"/>
            <a:ext cx="1344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Raw format:</a:t>
            </a:r>
          </a:p>
        </p:txBody>
      </p:sp>
      <p:sp>
        <p:nvSpPr>
          <p:cNvPr id="11" name="Alternate Process 10"/>
          <p:cNvSpPr/>
          <p:nvPr/>
        </p:nvSpPr>
        <p:spPr>
          <a:xfrm>
            <a:off x="5376333" y="1332971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GPS antenna</a:t>
            </a:r>
          </a:p>
        </p:txBody>
      </p:sp>
      <p:sp>
        <p:nvSpPr>
          <p:cNvPr id="13" name="Alternate Process 12"/>
          <p:cNvSpPr/>
          <p:nvPr/>
        </p:nvSpPr>
        <p:spPr>
          <a:xfrm>
            <a:off x="5376334" y="5782179"/>
            <a:ext cx="1453444" cy="557918"/>
          </a:xfrm>
          <a:prstGeom prst="flowChartAlternateProcess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RINEX file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742449" y="4094937"/>
            <a:ext cx="1631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Pre-processing:</a:t>
            </a:r>
          </a:p>
        </p:txBody>
      </p:sp>
      <p:cxnSp>
        <p:nvCxnSpPr>
          <p:cNvPr id="20" name="Elbow Connector 19"/>
          <p:cNvCxnSpPr>
            <a:stCxn id="11" idx="2"/>
            <a:endCxn id="35" idx="0"/>
          </p:cNvCxnSpPr>
          <p:nvPr/>
        </p:nvCxnSpPr>
        <p:spPr>
          <a:xfrm rot="5400000">
            <a:off x="4965604" y="1159838"/>
            <a:ext cx="406401" cy="1868505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1" idx="2"/>
            <a:endCxn id="37" idx="0"/>
          </p:cNvCxnSpPr>
          <p:nvPr/>
        </p:nvCxnSpPr>
        <p:spPr>
          <a:xfrm rot="5400000">
            <a:off x="5797384" y="1991617"/>
            <a:ext cx="406401" cy="204944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5" name="Elbow Connector 24"/>
          <p:cNvCxnSpPr>
            <a:stCxn id="11" idx="2"/>
            <a:endCxn id="38" idx="0"/>
          </p:cNvCxnSpPr>
          <p:nvPr/>
        </p:nvCxnSpPr>
        <p:spPr>
          <a:xfrm rot="16200000" flipH="1">
            <a:off x="6671684" y="1322260"/>
            <a:ext cx="403578" cy="1540836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Elbow Connector 27"/>
          <p:cNvCxnSpPr>
            <a:stCxn id="11" idx="2"/>
            <a:endCxn id="39" idx="0"/>
          </p:cNvCxnSpPr>
          <p:nvPr/>
        </p:nvCxnSpPr>
        <p:spPr>
          <a:xfrm rot="16200000" flipH="1">
            <a:off x="7509885" y="484059"/>
            <a:ext cx="403578" cy="3217238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Process 34"/>
          <p:cNvSpPr/>
          <p:nvPr/>
        </p:nvSpPr>
        <p:spPr>
          <a:xfrm>
            <a:off x="3640550" y="2297291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/>
              <a:t>Ashtech</a:t>
            </a:r>
            <a:endParaRPr lang="en-US" dirty="0"/>
          </a:p>
        </p:txBody>
      </p:sp>
      <p:sp>
        <p:nvSpPr>
          <p:cNvPr id="37" name="Process 36"/>
          <p:cNvSpPr/>
          <p:nvPr/>
        </p:nvSpPr>
        <p:spPr>
          <a:xfrm>
            <a:off x="5304111" y="2297291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Leica</a:t>
            </a:r>
          </a:p>
        </p:txBody>
      </p:sp>
      <p:sp>
        <p:nvSpPr>
          <p:cNvPr id="38" name="Process 37"/>
          <p:cNvSpPr/>
          <p:nvPr/>
        </p:nvSpPr>
        <p:spPr>
          <a:xfrm>
            <a:off x="7049891" y="2294468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/>
              <a:t>Septentrio</a:t>
            </a:r>
            <a:endParaRPr lang="en-US" dirty="0"/>
          </a:p>
        </p:txBody>
      </p:sp>
      <p:sp>
        <p:nvSpPr>
          <p:cNvPr id="39" name="Process 38"/>
          <p:cNvSpPr/>
          <p:nvPr/>
        </p:nvSpPr>
        <p:spPr>
          <a:xfrm>
            <a:off x="8726293" y="2294468"/>
            <a:ext cx="1188000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Trimble</a:t>
            </a:r>
          </a:p>
        </p:txBody>
      </p:sp>
      <p:sp>
        <p:nvSpPr>
          <p:cNvPr id="40" name="Data 39"/>
          <p:cNvSpPr/>
          <p:nvPr/>
        </p:nvSpPr>
        <p:spPr>
          <a:xfrm>
            <a:off x="3172404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B-file</a:t>
            </a:r>
          </a:p>
        </p:txBody>
      </p:sp>
      <p:sp>
        <p:nvSpPr>
          <p:cNvPr id="44" name="Data 43"/>
          <p:cNvSpPr/>
          <p:nvPr/>
        </p:nvSpPr>
        <p:spPr>
          <a:xfrm>
            <a:off x="4188405" y="3165410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R-file</a:t>
            </a:r>
          </a:p>
        </p:txBody>
      </p:sp>
      <p:sp>
        <p:nvSpPr>
          <p:cNvPr id="45" name="Data 44"/>
          <p:cNvSpPr/>
          <p:nvPr/>
        </p:nvSpPr>
        <p:spPr>
          <a:xfrm>
            <a:off x="6211056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.R00</a:t>
            </a:r>
          </a:p>
        </p:txBody>
      </p:sp>
      <p:sp>
        <p:nvSpPr>
          <p:cNvPr id="48" name="Data 47"/>
          <p:cNvSpPr/>
          <p:nvPr/>
        </p:nvSpPr>
        <p:spPr>
          <a:xfrm>
            <a:off x="9238002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.T02</a:t>
            </a:r>
          </a:p>
        </p:txBody>
      </p:sp>
      <p:sp>
        <p:nvSpPr>
          <p:cNvPr id="49" name="Data 48"/>
          <p:cNvSpPr/>
          <p:nvPr/>
        </p:nvSpPr>
        <p:spPr>
          <a:xfrm>
            <a:off x="823178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.T01</a:t>
            </a:r>
          </a:p>
        </p:txBody>
      </p:sp>
      <p:sp>
        <p:nvSpPr>
          <p:cNvPr id="50" name="Data 49"/>
          <p:cNvSpPr/>
          <p:nvPr/>
        </p:nvSpPr>
        <p:spPr>
          <a:xfrm>
            <a:off x="7222934" y="3165411"/>
            <a:ext cx="1159706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.T00</a:t>
            </a:r>
          </a:p>
        </p:txBody>
      </p:sp>
      <p:cxnSp>
        <p:nvCxnSpPr>
          <p:cNvPr id="52" name="Elbow Connector 51"/>
          <p:cNvCxnSpPr>
            <a:stCxn id="39" idx="2"/>
            <a:endCxn id="45" idx="0"/>
          </p:cNvCxnSpPr>
          <p:nvPr/>
        </p:nvCxnSpPr>
        <p:spPr>
          <a:xfrm rot="5400000">
            <a:off x="7912116" y="1757233"/>
            <a:ext cx="402945" cy="241341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Elbow Connector 53"/>
          <p:cNvCxnSpPr>
            <a:stCxn id="39" idx="2"/>
            <a:endCxn id="50" idx="0"/>
          </p:cNvCxnSpPr>
          <p:nvPr/>
        </p:nvCxnSpPr>
        <p:spPr>
          <a:xfrm rot="5400000">
            <a:off x="8418055" y="2263172"/>
            <a:ext cx="402945" cy="140153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39" idx="2"/>
            <a:endCxn id="49" idx="0"/>
          </p:cNvCxnSpPr>
          <p:nvPr/>
        </p:nvCxnSpPr>
        <p:spPr>
          <a:xfrm rot="5400000">
            <a:off x="8922480" y="2767597"/>
            <a:ext cx="402945" cy="39268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9" idx="2"/>
            <a:endCxn id="48" idx="0"/>
          </p:cNvCxnSpPr>
          <p:nvPr/>
        </p:nvCxnSpPr>
        <p:spPr>
          <a:xfrm rot="16200000" flipH="1">
            <a:off x="9425588" y="2657172"/>
            <a:ext cx="402945" cy="61353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742449" y="4967649"/>
            <a:ext cx="12966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Translation:</a:t>
            </a:r>
          </a:p>
        </p:txBody>
      </p:sp>
      <p:sp>
        <p:nvSpPr>
          <p:cNvPr id="77" name="Process 76"/>
          <p:cNvSpPr/>
          <p:nvPr/>
        </p:nvSpPr>
        <p:spPr>
          <a:xfrm>
            <a:off x="7903235" y="4038604"/>
            <a:ext cx="1300178" cy="46799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urier"/>
                <a:cs typeface="Courier"/>
              </a:rPr>
              <a:t>runpkr00</a:t>
            </a:r>
          </a:p>
        </p:txBody>
      </p:sp>
      <p:cxnSp>
        <p:nvCxnSpPr>
          <p:cNvPr id="79" name="Elbow Connector 78"/>
          <p:cNvCxnSpPr>
            <a:stCxn id="50" idx="3"/>
            <a:endCxn id="77" idx="0"/>
          </p:cNvCxnSpPr>
          <p:nvPr/>
        </p:nvCxnSpPr>
        <p:spPr>
          <a:xfrm rot="16200000" flipH="1">
            <a:off x="7917797" y="3403076"/>
            <a:ext cx="404546" cy="866508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Elbow Connector 80"/>
          <p:cNvCxnSpPr>
            <a:stCxn id="49" idx="3"/>
            <a:endCxn id="77" idx="0"/>
          </p:cNvCxnSpPr>
          <p:nvPr/>
        </p:nvCxnSpPr>
        <p:spPr>
          <a:xfrm rot="5400000">
            <a:off x="8422222" y="3765159"/>
            <a:ext cx="404546" cy="142342"/>
          </a:xfrm>
          <a:prstGeom prst="bentConnector3">
            <a:avLst>
              <a:gd name="adj1" fmla="val 3058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48" idx="3"/>
            <a:endCxn id="77" idx="0"/>
          </p:cNvCxnSpPr>
          <p:nvPr/>
        </p:nvCxnSpPr>
        <p:spPr>
          <a:xfrm rot="5400000">
            <a:off x="8925331" y="3262050"/>
            <a:ext cx="404546" cy="1148560"/>
          </a:xfrm>
          <a:prstGeom prst="bentConnector3">
            <a:avLst>
              <a:gd name="adj1" fmla="val 3013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4" name="Process 93"/>
          <p:cNvSpPr/>
          <p:nvPr/>
        </p:nvSpPr>
        <p:spPr>
          <a:xfrm>
            <a:off x="5645855" y="4910670"/>
            <a:ext cx="914400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urier"/>
              </a:rPr>
              <a:t>TEQC</a:t>
            </a:r>
          </a:p>
        </p:txBody>
      </p:sp>
      <p:cxnSp>
        <p:nvCxnSpPr>
          <p:cNvPr id="96" name="Elbow Connector 95"/>
          <p:cNvCxnSpPr>
            <a:stCxn id="61" idx="4"/>
            <a:endCxn id="94" idx="0"/>
          </p:cNvCxnSpPr>
          <p:nvPr/>
        </p:nvCxnSpPr>
        <p:spPr>
          <a:xfrm rot="5400000">
            <a:off x="6437700" y="4172605"/>
            <a:ext cx="403421" cy="1072708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Elbow Connector 101"/>
          <p:cNvCxnSpPr>
            <a:stCxn id="37" idx="2"/>
            <a:endCxn id="94" idx="0"/>
          </p:cNvCxnSpPr>
          <p:nvPr/>
        </p:nvCxnSpPr>
        <p:spPr>
          <a:xfrm rot="16200000" flipH="1">
            <a:off x="4927894" y="3735507"/>
            <a:ext cx="2145381" cy="204944"/>
          </a:xfrm>
          <a:prstGeom prst="bentConnector3">
            <a:avLst/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Elbow Connector 103"/>
          <p:cNvCxnSpPr>
            <a:stCxn id="35" idx="2"/>
            <a:endCxn id="44" idx="1"/>
          </p:cNvCxnSpPr>
          <p:nvPr/>
        </p:nvCxnSpPr>
        <p:spPr>
          <a:xfrm rot="16200000" flipH="1">
            <a:off x="4301345" y="2698495"/>
            <a:ext cx="400121" cy="533708"/>
          </a:xfrm>
          <a:prstGeom prst="bentConnector3">
            <a:avLst/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Elbow Connector 106"/>
          <p:cNvCxnSpPr>
            <a:stCxn id="35" idx="2"/>
            <a:endCxn id="40" idx="0"/>
          </p:cNvCxnSpPr>
          <p:nvPr/>
        </p:nvCxnSpPr>
        <p:spPr>
          <a:xfrm rot="5400000">
            <a:off x="3851330" y="2782188"/>
            <a:ext cx="400121" cy="366322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Elbow Connector 113"/>
          <p:cNvCxnSpPr>
            <a:stCxn id="38" idx="2"/>
            <a:endCxn id="94" idx="0"/>
          </p:cNvCxnSpPr>
          <p:nvPr/>
        </p:nvCxnSpPr>
        <p:spPr>
          <a:xfrm rot="5400000">
            <a:off x="5799371" y="3066150"/>
            <a:ext cx="2148204" cy="1540836"/>
          </a:xfrm>
          <a:prstGeom prst="bentConnector3">
            <a:avLst>
              <a:gd name="adj1" fmla="val 4880"/>
            </a:avLst>
          </a:prstGeom>
          <a:ln w="12700" cmpd="sng">
            <a:prstDash val="dash"/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8" name="Elbow Connector 117"/>
          <p:cNvCxnSpPr>
            <a:stCxn id="44" idx="4"/>
            <a:endCxn id="94" idx="0"/>
          </p:cNvCxnSpPr>
          <p:nvPr/>
        </p:nvCxnSpPr>
        <p:spPr>
          <a:xfrm rot="16200000" flipH="1">
            <a:off x="4797349" y="3604965"/>
            <a:ext cx="1276614" cy="1334797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Elbow Connector 120"/>
          <p:cNvCxnSpPr>
            <a:stCxn id="40" idx="4"/>
            <a:endCxn id="94" idx="0"/>
          </p:cNvCxnSpPr>
          <p:nvPr/>
        </p:nvCxnSpPr>
        <p:spPr>
          <a:xfrm rot="16200000" flipH="1">
            <a:off x="4289349" y="3096964"/>
            <a:ext cx="1276614" cy="2350798"/>
          </a:xfrm>
          <a:prstGeom prst="bentConnector3">
            <a:avLst>
              <a:gd name="adj1" fmla="val 40052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4" name="Process 123"/>
          <p:cNvSpPr/>
          <p:nvPr/>
        </p:nvSpPr>
        <p:spPr>
          <a:xfrm>
            <a:off x="3220951" y="4910670"/>
            <a:ext cx="1859051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urier"/>
              </a:rPr>
              <a:t>RINEX Converter*</a:t>
            </a:r>
          </a:p>
        </p:txBody>
      </p:sp>
      <p:cxnSp>
        <p:nvCxnSpPr>
          <p:cNvPr id="125" name="Elbow Connector 124"/>
          <p:cNvCxnSpPr>
            <a:stCxn id="44" idx="3"/>
            <a:endCxn id="124" idx="0"/>
          </p:cNvCxnSpPr>
          <p:nvPr/>
        </p:nvCxnSpPr>
        <p:spPr>
          <a:xfrm rot="5400000">
            <a:off x="3763075" y="4021459"/>
            <a:ext cx="1276614" cy="50181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Elbow Connector 127"/>
          <p:cNvCxnSpPr>
            <a:stCxn id="40" idx="3"/>
            <a:endCxn id="124" idx="0"/>
          </p:cNvCxnSpPr>
          <p:nvPr/>
        </p:nvCxnSpPr>
        <p:spPr>
          <a:xfrm rot="16200000" flipH="1">
            <a:off x="3255074" y="4015268"/>
            <a:ext cx="1276614" cy="51419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4" name="Elbow Connector 133"/>
          <p:cNvCxnSpPr>
            <a:stCxn id="94" idx="2"/>
            <a:endCxn id="13" idx="0"/>
          </p:cNvCxnSpPr>
          <p:nvPr/>
        </p:nvCxnSpPr>
        <p:spPr>
          <a:xfrm rot="16200000" flipH="1">
            <a:off x="5901625" y="5580747"/>
            <a:ext cx="402863" cy="1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7" name="Elbow Connector 136"/>
          <p:cNvCxnSpPr>
            <a:stCxn id="124" idx="2"/>
            <a:endCxn id="13" idx="0"/>
          </p:cNvCxnSpPr>
          <p:nvPr/>
        </p:nvCxnSpPr>
        <p:spPr>
          <a:xfrm rot="16200000" flipH="1">
            <a:off x="4925336" y="4604457"/>
            <a:ext cx="402863" cy="1952580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45" idx="3"/>
            <a:endCxn id="94" idx="0"/>
          </p:cNvCxnSpPr>
          <p:nvPr/>
        </p:nvCxnSpPr>
        <p:spPr>
          <a:xfrm rot="5400000">
            <a:off x="5750692" y="3986423"/>
            <a:ext cx="1276613" cy="571883"/>
          </a:xfrm>
          <a:prstGeom prst="bentConnector3">
            <a:avLst>
              <a:gd name="adj1" fmla="val 40147"/>
            </a:avLst>
          </a:prstGeom>
          <a:ln w="12700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9314747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3332948" y="2095420"/>
            <a:ext cx="896054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Process 50"/>
          <p:cNvSpPr/>
          <p:nvPr/>
        </p:nvSpPr>
        <p:spPr>
          <a:xfrm>
            <a:off x="8432303" y="4910669"/>
            <a:ext cx="1899097" cy="46864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cs typeface="Courier"/>
              </a:rPr>
              <a:t>ConvertToRINEX*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8542228" y="5970765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* Windows only</a:t>
            </a:r>
          </a:p>
        </p:txBody>
      </p:sp>
      <p:cxnSp>
        <p:nvCxnSpPr>
          <p:cNvPr id="68" name="Elbow Connector 67"/>
          <p:cNvCxnSpPr>
            <a:stCxn id="51" idx="2"/>
            <a:endCxn id="13" idx="0"/>
          </p:cNvCxnSpPr>
          <p:nvPr/>
        </p:nvCxnSpPr>
        <p:spPr>
          <a:xfrm rot="5400000">
            <a:off x="7541022" y="3941351"/>
            <a:ext cx="402864" cy="3278795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Elbow Connector 70"/>
          <p:cNvCxnSpPr>
            <a:stCxn id="50" idx="4"/>
            <a:endCxn id="51" idx="0"/>
          </p:cNvCxnSpPr>
          <p:nvPr/>
        </p:nvCxnSpPr>
        <p:spPr>
          <a:xfrm rot="16200000" flipH="1">
            <a:off x="7954013" y="3482831"/>
            <a:ext cx="1276612" cy="157906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Elbow Connector 71"/>
          <p:cNvCxnSpPr>
            <a:stCxn id="49" idx="4"/>
            <a:endCxn id="51" idx="0"/>
          </p:cNvCxnSpPr>
          <p:nvPr/>
        </p:nvCxnSpPr>
        <p:spPr>
          <a:xfrm rot="16200000" flipH="1">
            <a:off x="8458438" y="3987256"/>
            <a:ext cx="1276612" cy="57021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Elbow Connector 72"/>
          <p:cNvCxnSpPr>
            <a:stCxn id="48" idx="4"/>
            <a:endCxn id="51" idx="0"/>
          </p:cNvCxnSpPr>
          <p:nvPr/>
        </p:nvCxnSpPr>
        <p:spPr>
          <a:xfrm rot="5400000">
            <a:off x="8961547" y="4054361"/>
            <a:ext cx="1276612" cy="436004"/>
          </a:xfrm>
          <a:prstGeom prst="bentConnector3">
            <a:avLst>
              <a:gd name="adj1" fmla="val 18521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" name="Data 60"/>
          <p:cNvSpPr/>
          <p:nvPr/>
        </p:nvSpPr>
        <p:spPr>
          <a:xfrm>
            <a:off x="6630879" y="4038603"/>
            <a:ext cx="1089768" cy="468646"/>
          </a:xfrm>
          <a:prstGeom prst="flowChartInputOutpu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.DAT</a:t>
            </a:r>
          </a:p>
        </p:txBody>
      </p:sp>
      <p:cxnSp>
        <p:nvCxnSpPr>
          <p:cNvPr id="74" name="Elbow Connector 73"/>
          <p:cNvCxnSpPr>
            <a:stCxn id="77" idx="1"/>
            <a:endCxn id="61" idx="5"/>
          </p:cNvCxnSpPr>
          <p:nvPr/>
        </p:nvCxnSpPr>
        <p:spPr>
          <a:xfrm rot="10800000" flipV="1">
            <a:off x="7611672" y="4272603"/>
            <a:ext cx="291565" cy="323"/>
          </a:xfrm>
          <a:prstGeom prst="bentConnector3">
            <a:avLst>
              <a:gd name="adj1" fmla="val 50000"/>
            </a:avLst>
          </a:prstGeom>
          <a:ln w="12700" cmpd="sng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135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"/>
                            </p:stCondLst>
                            <p:childTnLst>
                              <p:par>
                                <p:cTn id="7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6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1000"/>
                            </p:stCondLst>
                            <p:childTnLst>
                              <p:par>
                                <p:cTn id="1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3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50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500"/>
                            </p:stCondLst>
                            <p:childTnLst>
                              <p:par>
                                <p:cTn id="16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6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 animBg="1"/>
      <p:bldP spid="13" grpId="0" animBg="1"/>
      <p:bldP spid="14" grpId="0"/>
      <p:bldP spid="35" grpId="0" animBg="1"/>
      <p:bldP spid="37" grpId="0" animBg="1"/>
      <p:bldP spid="38" grpId="0" animBg="1"/>
      <p:bldP spid="39" grpId="0" animBg="1"/>
      <p:bldP spid="40" grpId="0" animBg="1"/>
      <p:bldP spid="44" grpId="0" animBg="1"/>
      <p:bldP spid="45" grpId="0" animBg="1"/>
      <p:bldP spid="48" grpId="0" animBg="1"/>
      <p:bldP spid="49" grpId="0" animBg="1"/>
      <p:bldP spid="50" grpId="0" animBg="1"/>
      <p:bldP spid="76" grpId="0"/>
      <p:bldP spid="77" grpId="0" animBg="1"/>
      <p:bldP spid="94" grpId="0" animBg="1"/>
      <p:bldP spid="124" grpId="0" animBg="1"/>
      <p:bldP spid="51" grpId="0" animBg="1"/>
      <p:bldP spid="32" grpId="0"/>
      <p:bldP spid="6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Motivation for Receiver </a:t>
            </a:r>
            <a:r>
              <a:rPr lang="en-GB" altLang="en-US" dirty="0" err="1"/>
              <a:t>INdependent</a:t>
            </a:r>
            <a:r>
              <a:rPr lang="en-GB" altLang="en-US" dirty="0"/>
              <a:t> </a:t>
            </a:r>
            <a:r>
              <a:rPr lang="en-GB" altLang="en-US" dirty="0" err="1"/>
              <a:t>EXchange</a:t>
            </a:r>
            <a:r>
              <a:rPr lang="en-GB" altLang="en-US" dirty="0"/>
              <a:t> (RINEX) format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/>
              <a:t>All manufacturers have developed their own proprietary file formats for data storage specific to their receivers and processing software</a:t>
            </a:r>
          </a:p>
          <a:p>
            <a:pPr lvl="1"/>
            <a:r>
              <a:rPr lang="en-GB" altLang="en-US" dirty="0"/>
              <a:t>Problems occur when processing data from another manufacturer’s receiver</a:t>
            </a:r>
          </a:p>
          <a:p>
            <a:r>
              <a:rPr lang="en-GB" altLang="en-US" dirty="0"/>
              <a:t>RINEX developed by the Astronomical Institute of the University of Berne to allow easy and universal exchange of raw GPS data</a:t>
            </a:r>
          </a:p>
          <a:p>
            <a:pPr lvl="1"/>
            <a:r>
              <a:rPr lang="en-GB" altLang="en-US" dirty="0"/>
              <a:t>Principal driver was the large European GPS campaign EUREF 89 - involved more than 60 GPS receivers of 4 different manufacturers.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97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RINEX formats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RINEX 2</a:t>
            </a:r>
          </a:p>
          <a:p>
            <a:pPr lvl="1"/>
            <a:r>
              <a:rPr lang="en-US" dirty="0"/>
              <a:t>Short file names (explained in following slides)</a:t>
            </a:r>
          </a:p>
          <a:p>
            <a:r>
              <a:rPr lang="en-US" dirty="0"/>
              <a:t>RINEX 3</a:t>
            </a:r>
          </a:p>
          <a:p>
            <a:pPr lvl="1"/>
            <a:r>
              <a:rPr lang="en-US" dirty="0"/>
              <a:t>Long file names (explained in following slides)</a:t>
            </a:r>
          </a:p>
          <a:p>
            <a:r>
              <a:rPr lang="en-US" dirty="0"/>
              <a:t>GAMIT formerly worked with the RINEX 2 format and GPS observations only</a:t>
            </a:r>
          </a:p>
          <a:p>
            <a:r>
              <a:rPr lang="en-US" dirty="0"/>
              <a:t>Support for RINEX 3 and GNSS (e.g. Galileo, </a:t>
            </a:r>
            <a:r>
              <a:rPr lang="en-US" dirty="0" err="1"/>
              <a:t>BeiDou</a:t>
            </a:r>
            <a:r>
              <a:rPr lang="en-US" dirty="0"/>
              <a:t>, etc.) observations are now available with GAMIT/GLOBK 10.61 and later</a:t>
            </a:r>
          </a:p>
          <a:p>
            <a:pPr lvl="1"/>
            <a:r>
              <a:rPr lang="en-US" dirty="0"/>
              <a:t>But RINEX 3 files need to be renamed, copied or linked with a RINEX 2 file name convention to be used (e.g. sh_rename_rinex3)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807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RINEX 2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altLang="en-US" dirty="0"/>
              <a:t>Includes text file formats for:</a:t>
            </a:r>
          </a:p>
          <a:p>
            <a:pPr lvl="1"/>
            <a:r>
              <a:rPr lang="en-GB" altLang="en-US" dirty="0"/>
              <a:t>observation (“o”)</a:t>
            </a:r>
          </a:p>
          <a:p>
            <a:pPr lvl="1"/>
            <a:r>
              <a:rPr lang="en-GB" altLang="en-US" dirty="0"/>
              <a:t>navigation (“n”)</a:t>
            </a:r>
          </a:p>
          <a:p>
            <a:pPr lvl="1"/>
            <a:r>
              <a:rPr lang="en-GB" altLang="en-US" dirty="0"/>
              <a:t>meteorological (“m”)</a:t>
            </a:r>
          </a:p>
          <a:p>
            <a:pPr lvl="1"/>
            <a:r>
              <a:rPr lang="en-GB" altLang="en-US" dirty="0" err="1"/>
              <a:t>ionospheric</a:t>
            </a:r>
            <a:r>
              <a:rPr lang="en-GB" altLang="en-US" dirty="0"/>
              <a:t> data (“</a:t>
            </a:r>
            <a:r>
              <a:rPr lang="en-GB" altLang="en-US" dirty="0" err="1"/>
              <a:t>i</a:t>
            </a:r>
            <a:r>
              <a:rPr lang="en-GB" altLang="en-US" dirty="0"/>
              <a:t>”)</a:t>
            </a:r>
          </a:p>
          <a:p>
            <a:r>
              <a:rPr lang="en-GB" altLang="en-US" dirty="0"/>
              <a:t>Latest definition at ftp://igs.org/pub/data/format/rinex211.txt</a:t>
            </a:r>
          </a:p>
          <a:p>
            <a:r>
              <a:rPr lang="en-GB" altLang="en-US" dirty="0"/>
              <a:t>Each file type consists of a header section and a data section</a:t>
            </a:r>
          </a:p>
          <a:p>
            <a:r>
              <a:rPr lang="en-GB" altLang="en-US" dirty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dirty="0"/>
              <a:t>Contains header labels in columns 61–80 for each line contained in the header section</a:t>
            </a:r>
          </a:p>
          <a:p>
            <a:pPr lvl="1"/>
            <a:r>
              <a:rPr lang="en-GB" altLang="en-US" dirty="0"/>
              <a:t>These labels are mandatory and must appear exactly as per format description </a:t>
            </a:r>
          </a:p>
          <a:p>
            <a:r>
              <a:rPr lang="en-GB" altLang="en-US" dirty="0"/>
              <a:t>RINEX 2 filename convention:</a:t>
            </a:r>
          </a:p>
          <a:p>
            <a:pPr lvl="1"/>
            <a:r>
              <a:rPr lang="en-GB" altLang="en-US" dirty="0"/>
              <a:t>For site “</a:t>
            </a:r>
            <a:r>
              <a:rPr lang="en-GB" altLang="en-US" dirty="0" err="1"/>
              <a:t>ssss</a:t>
            </a:r>
            <a:r>
              <a:rPr lang="en-GB" altLang="en-US" dirty="0"/>
              <a:t>”, on ordinal date (day-of-year) “</a:t>
            </a:r>
            <a:r>
              <a:rPr lang="en-GB" altLang="en-US" dirty="0" err="1"/>
              <a:t>ddd</a:t>
            </a:r>
            <a:r>
              <a:rPr lang="en-GB" altLang="en-US" dirty="0"/>
              <a:t>”, session “t” and year “</a:t>
            </a:r>
            <a:r>
              <a:rPr lang="en-GB" altLang="en-US" dirty="0" err="1"/>
              <a:t>yy</a:t>
            </a:r>
            <a:r>
              <a:rPr lang="en-GB" altLang="en-US" dirty="0"/>
              <a:t>”:</a:t>
            </a:r>
          </a:p>
          <a:p>
            <a:pPr lvl="2"/>
            <a:r>
              <a:rPr lang="en-GB" altLang="en-US" dirty="0" err="1"/>
              <a:t>ssssdddt.yyo</a:t>
            </a:r>
            <a:r>
              <a:rPr lang="en-GB" altLang="en-US" dirty="0"/>
              <a:t> (RINEX observation file, i.e. the site’s phase and code records)</a:t>
            </a:r>
          </a:p>
          <a:p>
            <a:pPr lvl="2"/>
            <a:r>
              <a:rPr lang="en-GB" altLang="en-US" dirty="0" err="1"/>
              <a:t>ssssdddt.yyn</a:t>
            </a:r>
            <a:r>
              <a:rPr lang="en-GB" altLang="en-US" dirty="0"/>
              <a:t> (RINEX navigation file, i.e. the broadcast ephemeris)</a:t>
            </a:r>
          </a:p>
          <a:p>
            <a:pPr lvl="1"/>
            <a:r>
              <a:rPr lang="en-GB" altLang="en-US" dirty="0"/>
              <a:t>e.g., hers1270.03o is observation data for </a:t>
            </a:r>
            <a:r>
              <a:rPr lang="en-GB" altLang="en-US" dirty="0" err="1"/>
              <a:t>Herstmonceux</a:t>
            </a:r>
            <a:r>
              <a:rPr lang="en-GB" altLang="en-US" dirty="0"/>
              <a:t>, day 127, session 0, year 2003</a:t>
            </a:r>
          </a:p>
          <a:p>
            <a:r>
              <a:rPr lang="en-GB" altLang="en-US" dirty="0"/>
              <a:t>All dates and times in GPST, </a:t>
            </a:r>
            <a:r>
              <a:rPr lang="en-GB" altLang="en-US" i="1" dirty="0"/>
              <a:t>not</a:t>
            </a:r>
            <a:r>
              <a:rPr lang="en-GB" altLang="en-US" dirty="0"/>
              <a:t> UTC, by convention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2969430" y="2053189"/>
            <a:ext cx="32111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}</a:t>
            </a:r>
            <a:r>
              <a:rPr lang="en-US" dirty="0"/>
              <a:t> most important for most users</a:t>
            </a:r>
          </a:p>
        </p:txBody>
      </p:sp>
    </p:spTree>
    <p:extLst>
      <p:ext uri="{BB962C8B-B14F-4D97-AF65-F5344CB8AC3E}">
        <p14:creationId xmlns:p14="http://schemas.microsoft.com/office/powerpoint/2010/main" val="1889039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example of RINEX 2 observation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2503665" y="1366837"/>
            <a:ext cx="7199313" cy="5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2              OBSERVATION DATA    G (GPS)             RINEX VERSION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CCRINEXO V2.3.1 LH  NERC SLRF UK        08-MAY-03 00:05     PGM / RUN BY / DATE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CONCATENATED OBSERVATION FILES                         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ASRINEXO V2.9.10LH  NERC SLRF UK        07-MAY-03 01:03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BIT 2 OF LLI (+4) FLAGS DATA COLLECTED UNDER "AS" CONDITION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HERS                                                        MARKER NAME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13212M007                                                   MARKER NUMBER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SLR HERSTMONCEUX    NERC UK                                 OBSERVER / AGENCY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LP03373             ASHTECH Z-XII3      CD00                REC # / TYPE / VERS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CR16688             ASH700936E                              ANT #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4033462.3686    23668.4540  4924295.3147                  APPROX POSITION XYZ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0.0096        0.0000        0.0000                  ANTENNA: DELTA H/E/N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1     1                                                WAVELENGTH FACT L1/2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7    C1    L1    L2    P1    P2    S1    S2            # / TYPES OF OBSERV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30                                                      INTERVAL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2003     5     7     0     1    0.000000                  TIME OF FIRST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END OF HEADER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03  5  7  0  1  0.0000000  1  9 14 05 26 07 09 23 28 29 18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24932856.904    -1781095.387 7  -1105164.20444  24932855.004    24932862.7814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201.000         130.000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22107202.735   -16063454.741 8 -12490326.44046  22107202.172    22107208.2924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233.000         186.000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22363532.304   -13299541.376 8 -10336679.45446  22363532.099    22363538.2454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231.000         184.000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22661645.377   -12116901.554 8  -9422108.07946  22661644.520    22661651.0584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230.000         182.000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20117144.686   -22534891.328 9 -17538374.49548  20117144.311    20117149.7184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247.000         219.000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          :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344336" y="3700385"/>
            <a:ext cx="310443" cy="889000"/>
            <a:chOff x="1820335" y="3541889"/>
            <a:chExt cx="310443" cy="889000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 flipH="1">
              <a:off x="1820335" y="3810000"/>
              <a:ext cx="141110" cy="62088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874912" y="3700385"/>
            <a:ext cx="648758" cy="901192"/>
            <a:chOff x="2350912" y="3541889"/>
            <a:chExt cx="648758" cy="901192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563582" y="3797039"/>
              <a:ext cx="436088" cy="646042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4371622" y="3700385"/>
            <a:ext cx="1334234" cy="901192"/>
            <a:chOff x="2847622" y="3541889"/>
            <a:chExt cx="1334234" cy="901192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101623" y="3768817"/>
              <a:ext cx="1080233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4879623" y="3700386"/>
            <a:ext cx="2020711" cy="874889"/>
            <a:chOff x="3355622" y="3541889"/>
            <a:chExt cx="2020711" cy="874889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3623733" y="3742514"/>
              <a:ext cx="1752600" cy="67426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TextBox 15"/>
          <p:cNvSpPr txBox="1"/>
          <p:nvPr/>
        </p:nvSpPr>
        <p:spPr>
          <a:xfrm>
            <a:off x="2023533" y="4545134"/>
            <a:ext cx="612000" cy="1954381"/>
          </a:xfrm>
          <a:prstGeom prst="rect">
            <a:avLst/>
          </a:prstGeom>
          <a:noFill/>
          <a:ln w="12700" cmpd="sng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PRN14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PRN05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PRN26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>
              <a:solidFill>
                <a:srgbClr val="0070C0"/>
              </a:solidFill>
              <a:latin typeface="Courier"/>
              <a:cs typeface="Courier"/>
            </a:endParaRPr>
          </a:p>
          <a:p>
            <a:pPr algn="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PRN07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endParaRPr lang="en-US" sz="1100" dirty="0">
              <a:solidFill>
                <a:srgbClr val="0070C0"/>
              </a:solidFill>
              <a:latin typeface="Courier"/>
              <a:cs typeface="Courier"/>
            </a:endParaRPr>
          </a:p>
          <a:p>
            <a:pPr algn="ctr"/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PRN09</a:t>
            </a: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b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</a:br>
            <a:r>
              <a:rPr lang="en-US" sz="1100" dirty="0">
                <a:solidFill>
                  <a:srgbClr val="0070C0"/>
                </a:solidFill>
                <a:latin typeface="Courier"/>
                <a:cs typeface="Courier"/>
              </a:rPr>
              <a:t>: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327566" y="4420053"/>
            <a:ext cx="2262717" cy="181525"/>
          </a:xfrm>
          <a:prstGeom prst="rect">
            <a:avLst/>
          </a:prstGeom>
          <a:noFill/>
          <a:ln w="12700" cmpd="sng">
            <a:solidFill>
              <a:srgbClr val="0070C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70C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7587941" y="3742720"/>
            <a:ext cx="1693333" cy="179999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7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RINEX 3 data format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idx="1"/>
          </p:nvPr>
        </p:nvSpPr>
        <p:spPr>
          <a:xfrm>
            <a:off x="838200" y="1482725"/>
            <a:ext cx="10515600" cy="4351338"/>
          </a:xfrm>
        </p:spPr>
        <p:txBody>
          <a:bodyPr>
            <a:noAutofit/>
          </a:bodyPr>
          <a:lstStyle/>
          <a:p>
            <a:r>
              <a:rPr lang="en-GB" altLang="en-US" sz="2000" dirty="0"/>
              <a:t>Must be able to accommodate increased number and complexity of observations from multi-GNSS observations (GPS, GLONASS, Galileo, </a:t>
            </a:r>
            <a:r>
              <a:rPr lang="en-GB" altLang="en-US" sz="2000" dirty="0" err="1"/>
              <a:t>BeiDou</a:t>
            </a:r>
            <a:r>
              <a:rPr lang="en-GB" altLang="en-US" sz="2000" dirty="0"/>
              <a:t>, etc.)</a:t>
            </a:r>
          </a:p>
          <a:p>
            <a:r>
              <a:rPr lang="en-GB" altLang="en-US" sz="2000" dirty="0"/>
              <a:t>Latest definition at ftp://</a:t>
            </a:r>
            <a:r>
              <a:rPr lang="en-GB" altLang="en-US" sz="2000" dirty="0" err="1"/>
              <a:t>ftp.igs.org</a:t>
            </a:r>
            <a:r>
              <a:rPr lang="en-GB" altLang="en-US" sz="2000" dirty="0"/>
              <a:t>/pub/data/format/rinex304.pdf</a:t>
            </a:r>
          </a:p>
          <a:p>
            <a:r>
              <a:rPr lang="en-GB" altLang="en-US" sz="2000" dirty="0"/>
              <a:t>Each file type consists of a header section and a data section</a:t>
            </a:r>
          </a:p>
          <a:p>
            <a:r>
              <a:rPr lang="en-GB" altLang="en-US" sz="2000" dirty="0"/>
              <a:t>Header section contains global information for the entire file and is placed at the beginning of the file.</a:t>
            </a:r>
          </a:p>
          <a:p>
            <a:pPr lvl="1"/>
            <a:r>
              <a:rPr lang="en-GB" altLang="en-US" sz="1800" dirty="0"/>
              <a:t>Contains header labels in columns 61–80 for each line contained in the header section</a:t>
            </a:r>
          </a:p>
          <a:p>
            <a:pPr lvl="1"/>
            <a:r>
              <a:rPr lang="en-GB" altLang="en-US" sz="1800" dirty="0"/>
              <a:t>These labels are mandatory and must appear exactly as per format description </a:t>
            </a:r>
          </a:p>
          <a:p>
            <a:r>
              <a:rPr lang="en-GB" altLang="en-US" sz="2000" dirty="0"/>
              <a:t>RINEX 3 filename convention is longer and more complicated than for RINEX 2, e.g.</a:t>
            </a:r>
          </a:p>
          <a:p>
            <a:pPr marL="0" indent="0" algn="ctr">
              <a:buNone/>
            </a:pPr>
            <a:r>
              <a:rPr lang="en-US" altLang="en-US" sz="2000" dirty="0"/>
              <a:t>TG0100USA_R_20153650000_01D_30S_GO.crx.gz</a:t>
            </a:r>
            <a:endParaRPr lang="en-GB" altLang="en-US" sz="20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7" name="Straight Arrow Connector 6"/>
          <p:cNvCxnSpPr>
            <a:stCxn id="12" idx="0"/>
          </p:cNvCxnSpPr>
          <p:nvPr/>
        </p:nvCxnSpPr>
        <p:spPr>
          <a:xfrm flipV="1">
            <a:off x="2575343" y="5008773"/>
            <a:ext cx="1105201" cy="8475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623800" y="5856324"/>
            <a:ext cx="1903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4-character site ID</a:t>
            </a:r>
            <a:br>
              <a:rPr lang="en-US" dirty="0"/>
            </a:br>
            <a:r>
              <a:rPr lang="en-US" dirty="0"/>
              <a:t>(same as RINEX 2)</a:t>
            </a:r>
          </a:p>
        </p:txBody>
      </p:sp>
      <p:cxnSp>
        <p:nvCxnSpPr>
          <p:cNvPr id="15" name="Straight Arrow Connector 14"/>
          <p:cNvCxnSpPr>
            <a:cxnSpLocks/>
          </p:cNvCxnSpPr>
          <p:nvPr/>
        </p:nvCxnSpPr>
        <p:spPr>
          <a:xfrm flipV="1">
            <a:off x="3884695" y="5008774"/>
            <a:ext cx="184902" cy="2619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110765" y="5270711"/>
            <a:ext cx="16494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Monument and</a:t>
            </a:r>
            <a:br>
              <a:rPr lang="en-US" dirty="0"/>
            </a:br>
            <a:r>
              <a:rPr lang="en-US" dirty="0"/>
              <a:t>receiver indices</a:t>
            </a:r>
          </a:p>
        </p:txBody>
      </p:sp>
      <p:cxnSp>
        <p:nvCxnSpPr>
          <p:cNvPr id="22" name="Straight Arrow Connector 21"/>
          <p:cNvCxnSpPr>
            <a:stCxn id="24" idx="0"/>
          </p:cNvCxnSpPr>
          <p:nvPr/>
        </p:nvCxnSpPr>
        <p:spPr>
          <a:xfrm flipH="1" flipV="1">
            <a:off x="4584849" y="5008773"/>
            <a:ext cx="241342" cy="999950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933327" y="6008723"/>
            <a:ext cx="17857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ISO country code</a:t>
            </a:r>
          </a:p>
        </p:txBody>
      </p:sp>
      <p:cxnSp>
        <p:nvCxnSpPr>
          <p:cNvPr id="26" name="Straight Arrow Connector 25"/>
          <p:cNvCxnSpPr>
            <a:cxnSpLocks/>
          </p:cNvCxnSpPr>
          <p:nvPr/>
        </p:nvCxnSpPr>
        <p:spPr>
          <a:xfrm flipV="1">
            <a:off x="4911459" y="5008773"/>
            <a:ext cx="0" cy="31834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738509" y="5279521"/>
            <a:ext cx="14296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Data source</a:t>
            </a:r>
            <a:br>
              <a:rPr lang="en-US" dirty="0"/>
            </a:br>
            <a:r>
              <a:rPr lang="en-US" dirty="0"/>
              <a:t>(R = receiver)</a:t>
            </a:r>
          </a:p>
        </p:txBody>
      </p:sp>
      <p:cxnSp>
        <p:nvCxnSpPr>
          <p:cNvPr id="36" name="Straight Arrow Connector 35"/>
          <p:cNvCxnSpPr>
            <a:cxnSpLocks/>
          </p:cNvCxnSpPr>
          <p:nvPr/>
        </p:nvCxnSpPr>
        <p:spPr>
          <a:xfrm flipH="1" flipV="1">
            <a:off x="5816600" y="5008773"/>
            <a:ext cx="613328" cy="910214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633932" y="5851545"/>
            <a:ext cx="18119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First epoch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 err="1"/>
              <a:t>YYYYDDDhhmm</a:t>
            </a:r>
            <a:r>
              <a:rPr lang="en-US" dirty="0"/>
              <a:t>)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7403483" y="5856070"/>
            <a:ext cx="14255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File length</a:t>
            </a:r>
            <a:br>
              <a:rPr lang="en-US" dirty="0"/>
            </a:br>
            <a:r>
              <a:rPr lang="en-US" dirty="0"/>
              <a:t>(01D = 1 day)</a:t>
            </a:r>
          </a:p>
        </p:txBody>
      </p:sp>
      <p:cxnSp>
        <p:nvCxnSpPr>
          <p:cNvPr id="57" name="Straight Arrow Connector 56"/>
          <p:cNvCxnSpPr>
            <a:cxnSpLocks/>
          </p:cNvCxnSpPr>
          <p:nvPr/>
        </p:nvCxnSpPr>
        <p:spPr>
          <a:xfrm flipH="1" flipV="1">
            <a:off x="6921500" y="5008773"/>
            <a:ext cx="685800" cy="92212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7864139" y="5270711"/>
            <a:ext cx="17747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Observation</a:t>
            </a:r>
            <a:br>
              <a:rPr lang="en-US" dirty="0"/>
            </a:br>
            <a:r>
              <a:rPr lang="en-US" dirty="0"/>
              <a:t>interval and type</a:t>
            </a:r>
          </a:p>
        </p:txBody>
      </p:sp>
      <p:cxnSp>
        <p:nvCxnSpPr>
          <p:cNvPr id="65" name="Straight Arrow Connector 64"/>
          <p:cNvCxnSpPr>
            <a:cxnSpLocks/>
          </p:cNvCxnSpPr>
          <p:nvPr/>
        </p:nvCxnSpPr>
        <p:spPr>
          <a:xfrm flipH="1" flipV="1">
            <a:off x="7403483" y="5008773"/>
            <a:ext cx="676892" cy="49693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>
            <a:cxnSpLocks/>
          </p:cNvCxnSpPr>
          <p:nvPr/>
        </p:nvCxnSpPr>
        <p:spPr>
          <a:xfrm flipH="1" flipV="1">
            <a:off x="7864139" y="5008773"/>
            <a:ext cx="236130" cy="496939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>
            <a:cxnSpLocks/>
          </p:cNvCxnSpPr>
          <p:nvPr/>
        </p:nvCxnSpPr>
        <p:spPr>
          <a:xfrm flipV="1">
            <a:off x="3884696" y="5008774"/>
            <a:ext cx="308317" cy="261937"/>
          </a:xfrm>
          <a:prstGeom prst="straightConnector1">
            <a:avLst/>
          </a:prstGeom>
          <a:ln w="127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10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build="p"/>
      <p:bldP spid="12" grpId="0"/>
      <p:bldP spid="18" grpId="0"/>
      <p:bldP spid="24" grpId="0"/>
      <p:bldP spid="28" grpId="0"/>
      <p:bldP spid="38" grpId="0"/>
      <p:bldP spid="56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 example of RINEX 3 observation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4581" name="Text Box 8"/>
          <p:cNvSpPr txBox="1">
            <a:spLocks noChangeArrowheads="1"/>
          </p:cNvSpPr>
          <p:nvPr/>
        </p:nvSpPr>
        <p:spPr bwMode="auto">
          <a:xfrm>
            <a:off x="2503665" y="1366837"/>
            <a:ext cx="7199313" cy="449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3.02           OBSERVATION DATA    GPS(GPS)            RINEX VERSION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cnvtToRINEX 2.29.0  Michael A Floyd     07-Jan-16 17:28 UTC PGM / RUN BY / DATE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----------------------------------------------------------- COMMENT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TG01                                                        MARKER NAME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GEODETIC                                                    MARKER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M.Floyd / G.Funning MIT / UC Riverside                      OBSERVER / AGENCY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5049K72210          TRIMBLE NETR9       4.62                REC # / TYPE / VERS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60222738            TRM41249.00     NONE                    ANT # / TYPE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-2698262.9000 -4182116.4000  3976198.2000                  APPROX POSITION XYZ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-0.0160        0.0000        0.0000                  ANTENNA: DELTA H/E/N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  16 C1C C2W C2X C5X D1C D2W D2X D5X L1C L2W L2X L5X S1C  SYS / # / OBS TYPES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  S2W S2X S5X                                          SYS / # / OBS TYPES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2015    12    31     0     0    0.0000000     GPS         TIME OF FIRST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2015    12    31    23    59   30.0000000     GPS         TIME OF LAST OBS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    0                                                      RCV CLOCK OFFS APPL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L1C 0.00000 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L2X -0.25000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 L5X 0.00000                                               SYS / PHASE SHIFT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17                                                      LEAP SECONDS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31                                                      # OF SATELLITES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                                                            END OF HEADER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&gt; 2015 12 31 00 00  0.0000000  0  9</a:t>
            </a:r>
          </a:p>
          <a:p>
            <a:r>
              <a:rPr lang="is-IS" sz="1100" b="0" dirty="0">
                <a:latin typeface="Courier" charset="0"/>
                <a:ea typeface="Courier" charset="0"/>
                <a:cs typeface="Courier" charset="0"/>
              </a:rPr>
              <a:t>G01  23837864.086 7  23837874.082 4  23837874.383 7  23837870.934 5                                                                 125268876.649 7  97612114.300 4  97612120.067 7  93544938.844 5        42.000          24.500          41.600          31.200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3165292" y="3029826"/>
            <a:ext cx="382580" cy="2066431"/>
            <a:chOff x="1848556" y="3541889"/>
            <a:chExt cx="382580" cy="2066431"/>
          </a:xfrm>
        </p:grpSpPr>
        <p:sp>
          <p:nvSpPr>
            <p:cNvPr id="2" name="Oval 1"/>
            <p:cNvSpPr/>
            <p:nvPr/>
          </p:nvSpPr>
          <p:spPr>
            <a:xfrm>
              <a:off x="1848556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" name="Straight Arrow Connector 3"/>
            <p:cNvCxnSpPr/>
            <p:nvPr/>
          </p:nvCxnSpPr>
          <p:spPr>
            <a:xfrm>
              <a:off x="2023872" y="3810000"/>
              <a:ext cx="207264" cy="1798320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4185874" y="3036896"/>
            <a:ext cx="3278748" cy="2047168"/>
            <a:chOff x="2350912" y="3541889"/>
            <a:chExt cx="3278748" cy="2047168"/>
          </a:xfrm>
        </p:grpSpPr>
        <p:sp>
          <p:nvSpPr>
            <p:cNvPr id="5" name="Oval 4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2603996" y="3746352"/>
              <a:ext cx="3025664" cy="1842705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3499829" y="3029826"/>
            <a:ext cx="1339654" cy="2090815"/>
            <a:chOff x="2847622" y="3541889"/>
            <a:chExt cx="1339654" cy="2090815"/>
          </a:xfrm>
        </p:grpSpPr>
        <p:sp>
          <p:nvSpPr>
            <p:cNvPr id="6" name="Oval 5"/>
            <p:cNvSpPr/>
            <p:nvPr/>
          </p:nvSpPr>
          <p:spPr>
            <a:xfrm>
              <a:off x="2847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Arrow Connector 14"/>
            <p:cNvCxnSpPr/>
            <p:nvPr/>
          </p:nvCxnSpPr>
          <p:spPr>
            <a:xfrm>
              <a:off x="3064130" y="3795120"/>
              <a:ext cx="1123146" cy="183758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834367" y="3033664"/>
            <a:ext cx="2342141" cy="2074785"/>
            <a:chOff x="3355622" y="3541889"/>
            <a:chExt cx="2342141" cy="2074785"/>
          </a:xfrm>
        </p:grpSpPr>
        <p:sp>
          <p:nvSpPr>
            <p:cNvPr id="7" name="Oval 6"/>
            <p:cNvSpPr/>
            <p:nvPr/>
          </p:nvSpPr>
          <p:spPr>
            <a:xfrm>
              <a:off x="335562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Arrow Connector 16"/>
            <p:cNvCxnSpPr>
              <a:stCxn id="7" idx="5"/>
            </p:cNvCxnSpPr>
            <p:nvPr/>
          </p:nvCxnSpPr>
          <p:spPr>
            <a:xfrm>
              <a:off x="3596514" y="3770736"/>
              <a:ext cx="2101249" cy="1845938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Rectangle 22"/>
          <p:cNvSpPr/>
          <p:nvPr/>
        </p:nvSpPr>
        <p:spPr>
          <a:xfrm>
            <a:off x="7587941" y="3072160"/>
            <a:ext cx="1690172" cy="353793"/>
          </a:xfrm>
          <a:prstGeom prst="rect">
            <a:avLst/>
          </a:prstGeom>
          <a:noFill/>
          <a:ln w="12700" cmpd="sng">
            <a:solidFill>
              <a:srgbClr val="FF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9069159" y="4079795"/>
            <a:ext cx="1550239" cy="111884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System now listed along </a:t>
            </a:r>
            <a:r>
              <a:rPr lang="en-US" sz="1600">
                <a:solidFill>
                  <a:schemeClr val="accent1"/>
                </a:solidFill>
              </a:rPr>
              <a:t>with observation types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H="1" flipV="1">
            <a:off x="9096044" y="3425952"/>
            <a:ext cx="339676" cy="653694"/>
          </a:xfrm>
          <a:prstGeom prst="straightConnector1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877312" y="4888992"/>
            <a:ext cx="6191846" cy="231648"/>
          </a:xfrm>
          <a:prstGeom prst="straightConnector1">
            <a:avLst/>
          </a:prstGeom>
          <a:ln w="12700">
            <a:solidFill>
              <a:srgbClr val="0070C0"/>
            </a:solidFill>
            <a:headEnd type="none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6" name="Group 35"/>
          <p:cNvGrpSpPr/>
          <p:nvPr/>
        </p:nvGrpSpPr>
        <p:grpSpPr>
          <a:xfrm>
            <a:off x="5850720" y="3036897"/>
            <a:ext cx="2720257" cy="2251631"/>
            <a:chOff x="2350912" y="3541889"/>
            <a:chExt cx="2720257" cy="2251631"/>
          </a:xfrm>
        </p:grpSpPr>
        <p:sp>
          <p:nvSpPr>
            <p:cNvPr id="37" name="Oval 36"/>
            <p:cNvSpPr/>
            <p:nvPr/>
          </p:nvSpPr>
          <p:spPr>
            <a:xfrm>
              <a:off x="2350912" y="3541889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8" name="Straight Arrow Connector 37"/>
            <p:cNvCxnSpPr>
              <a:stCxn id="37" idx="5"/>
            </p:cNvCxnSpPr>
            <p:nvPr/>
          </p:nvCxnSpPr>
          <p:spPr>
            <a:xfrm>
              <a:off x="2591804" y="3770736"/>
              <a:ext cx="2479365" cy="2022784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ectangle 40"/>
          <p:cNvSpPr/>
          <p:nvPr/>
        </p:nvSpPr>
        <p:spPr>
          <a:xfrm>
            <a:off x="2528048" y="5071873"/>
            <a:ext cx="349264" cy="204463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931713" y="5987018"/>
            <a:ext cx="98380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Observation codes more complicated than RINEX 2 (see Tables 4–10 of current RINEX 3(.04) document)</a:t>
            </a:r>
          </a:p>
        </p:txBody>
      </p:sp>
      <p:grpSp>
        <p:nvGrpSpPr>
          <p:cNvPr id="46" name="Group 45"/>
          <p:cNvGrpSpPr/>
          <p:nvPr/>
        </p:nvGrpSpPr>
        <p:grpSpPr>
          <a:xfrm>
            <a:off x="3387479" y="3030800"/>
            <a:ext cx="3092934" cy="2429666"/>
            <a:chOff x="-276920" y="3383393"/>
            <a:chExt cx="3092934" cy="2429666"/>
          </a:xfrm>
        </p:grpSpPr>
        <p:sp>
          <p:nvSpPr>
            <p:cNvPr id="47" name="Oval 46"/>
            <p:cNvSpPr/>
            <p:nvPr/>
          </p:nvSpPr>
          <p:spPr>
            <a:xfrm>
              <a:off x="2533792" y="3383393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flipH="1">
              <a:off x="-276920" y="3612240"/>
              <a:ext cx="2839850" cy="2200819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4812193" y="3036896"/>
            <a:ext cx="2003501" cy="2416500"/>
            <a:chOff x="812513" y="3383393"/>
            <a:chExt cx="2003501" cy="2416500"/>
          </a:xfrm>
        </p:grpSpPr>
        <p:sp>
          <p:nvSpPr>
            <p:cNvPr id="52" name="Oval 51"/>
            <p:cNvSpPr/>
            <p:nvPr/>
          </p:nvSpPr>
          <p:spPr>
            <a:xfrm>
              <a:off x="2533792" y="3383393"/>
              <a:ext cx="282222" cy="268111"/>
            </a:xfrm>
            <a:prstGeom prst="ellipse">
              <a:avLst/>
            </a:prstGeom>
            <a:noFill/>
            <a:ln w="12700" cmpd="sng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flipH="1">
              <a:off x="812513" y="3612240"/>
              <a:ext cx="1774801" cy="2187653"/>
            </a:xfrm>
            <a:prstGeom prst="straightConnector1">
              <a:avLst/>
            </a:prstGeom>
            <a:ln w="12700" cmpd="sng">
              <a:solidFill>
                <a:srgbClr val="FF0000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6141985" y="2767584"/>
            <a:ext cx="3754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L2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432368" y="2760514"/>
            <a:ext cx="4844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>
                <a:solidFill>
                  <a:srgbClr val="FF0000"/>
                </a:solidFill>
              </a:rPr>
              <a:t>L2C</a:t>
            </a:r>
            <a:endParaRPr lang="en-US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32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6" grpId="0" animBg="1"/>
      <p:bldP spid="41" grpId="0" animBg="1"/>
      <p:bldP spid="54" grpId="0"/>
      <p:bldP spid="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Compressing/Uncompressing RINEX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en-US" dirty="0"/>
              <a:t>File compression</a:t>
            </a:r>
          </a:p>
          <a:p>
            <a:pPr lvl="1"/>
            <a:r>
              <a:rPr lang="en-GB" altLang="en-US" dirty="0"/>
              <a:t>“*.zip” files</a:t>
            </a:r>
          </a:p>
          <a:p>
            <a:pPr lvl="2"/>
            <a:r>
              <a:rPr lang="en-GB" altLang="en-US" dirty="0"/>
              <a:t>Unzip using “unzip”, “</a:t>
            </a:r>
            <a:r>
              <a:rPr lang="en-GB" altLang="en-US" dirty="0" err="1"/>
              <a:t>pkzip</a:t>
            </a:r>
            <a:r>
              <a:rPr lang="en-GB" altLang="en-US" dirty="0"/>
              <a:t>” or “WinZip”</a:t>
            </a:r>
          </a:p>
          <a:p>
            <a:pPr lvl="2"/>
            <a:r>
              <a:rPr lang="en-GB" altLang="en-US" dirty="0"/>
              <a:t>See http://www.pkware.com/ or http://www.winzip.com/, or </a:t>
            </a:r>
            <a:r>
              <a:rPr lang="en-US" dirty="0"/>
              <a:t>http://www.7-zip.org/</a:t>
            </a:r>
            <a:endParaRPr lang="en-GB" altLang="en-US" dirty="0"/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o.Z</a:t>
            </a:r>
            <a:r>
              <a:rPr lang="en-GB" altLang="en-US" dirty="0"/>
              <a:t>” (RINEX 2) and “*.</a:t>
            </a:r>
            <a:r>
              <a:rPr lang="en-GB" altLang="en-US" dirty="0" err="1"/>
              <a:t>rnx.gz</a:t>
            </a:r>
            <a:r>
              <a:rPr lang="en-GB" altLang="en-US" dirty="0"/>
              <a:t>” (RINEX 3) files (UNIX compress or </a:t>
            </a:r>
            <a:r>
              <a:rPr lang="en-GB" altLang="en-US" dirty="0" err="1"/>
              <a:t>gzip</a:t>
            </a:r>
            <a:r>
              <a:rPr lang="en-GB" altLang="en-US" dirty="0"/>
              <a:t>)</a:t>
            </a:r>
          </a:p>
          <a:p>
            <a:pPr lvl="2"/>
            <a:r>
              <a:rPr lang="en-GB" altLang="en-US" dirty="0"/>
              <a:t>e.g. hers1270.03o.Z, </a:t>
            </a:r>
            <a:r>
              <a:rPr lang="en-US" altLang="en-US" dirty="0"/>
              <a:t>TG0100USA_R_20153650000_01D_30S_GO.rnx.gz</a:t>
            </a:r>
            <a:endParaRPr lang="en-GB" altLang="en-US" dirty="0"/>
          </a:p>
          <a:p>
            <a:pPr lvl="2"/>
            <a:r>
              <a:rPr lang="en-GB" altLang="en-US" dirty="0" err="1"/>
              <a:t>Uncompress</a:t>
            </a:r>
            <a:r>
              <a:rPr lang="en-GB" altLang="en-US" dirty="0"/>
              <a:t> using “</a:t>
            </a:r>
            <a:r>
              <a:rPr lang="en-GB" altLang="en-US" dirty="0" err="1"/>
              <a:t>uncompress</a:t>
            </a:r>
            <a:r>
              <a:rPr lang="en-GB" altLang="en-US" dirty="0"/>
              <a:t>”, “</a:t>
            </a:r>
            <a:r>
              <a:rPr lang="en-GB" altLang="en-US" dirty="0" err="1"/>
              <a:t>gunzip</a:t>
            </a:r>
            <a:r>
              <a:rPr lang="en-GB" altLang="en-US" dirty="0"/>
              <a:t>”, “7zip”, “WinZip” or similar</a:t>
            </a:r>
          </a:p>
          <a:p>
            <a:pPr lvl="1"/>
            <a:r>
              <a:rPr lang="en-GB" altLang="en-US" dirty="0"/>
              <a:t>“*.??</a:t>
            </a:r>
            <a:r>
              <a:rPr lang="en-GB" altLang="en-US" dirty="0" err="1"/>
              <a:t>d.Z</a:t>
            </a:r>
            <a:r>
              <a:rPr lang="en-GB" altLang="en-US" dirty="0"/>
              <a:t>” (RINEX 2) and “*.</a:t>
            </a:r>
            <a:r>
              <a:rPr lang="en-GB" altLang="en-US" dirty="0" err="1"/>
              <a:t>crx.gz</a:t>
            </a:r>
            <a:r>
              <a:rPr lang="en-GB" altLang="en-US" dirty="0"/>
              <a:t>” (RINEX 3) files (</a:t>
            </a:r>
            <a:r>
              <a:rPr lang="en-GB" altLang="en-US" dirty="0" err="1"/>
              <a:t>Hatanaka</a:t>
            </a:r>
            <a:r>
              <a:rPr lang="en-GB" altLang="en-US" dirty="0"/>
              <a:t> compression)</a:t>
            </a:r>
          </a:p>
          <a:p>
            <a:pPr lvl="2"/>
            <a:r>
              <a:rPr lang="en-GB" altLang="en-US" dirty="0"/>
              <a:t>e.g. hers1270.03d.Z, </a:t>
            </a:r>
            <a:r>
              <a:rPr lang="en-US" altLang="en-US" dirty="0"/>
              <a:t>TG0100USA_R_20153650000_01D_30S_GO.crx.gz</a:t>
            </a:r>
            <a:endParaRPr lang="en-GB" altLang="en-US" dirty="0"/>
          </a:p>
          <a:p>
            <a:pPr lvl="2"/>
            <a:r>
              <a:rPr lang="en-GB" altLang="en-US" dirty="0"/>
              <a:t>Need to </a:t>
            </a:r>
            <a:r>
              <a:rPr lang="en-GB" altLang="en-US" dirty="0" err="1"/>
              <a:t>uncompress</a:t>
            </a:r>
            <a:r>
              <a:rPr lang="en-GB" altLang="en-US" dirty="0"/>
              <a:t> as above to get *.??d and *.</a:t>
            </a:r>
            <a:r>
              <a:rPr lang="en-GB" altLang="en-US" dirty="0" err="1"/>
              <a:t>crx</a:t>
            </a:r>
            <a:r>
              <a:rPr lang="en-GB" altLang="en-US" dirty="0"/>
              <a:t> files</a:t>
            </a:r>
          </a:p>
          <a:p>
            <a:pPr lvl="2"/>
            <a:r>
              <a:rPr lang="en-GB" altLang="en-US" dirty="0"/>
              <a:t>Then need to “</a:t>
            </a:r>
            <a:r>
              <a:rPr lang="en-GB" altLang="en-US" dirty="0" err="1"/>
              <a:t>unHatanaka</a:t>
            </a:r>
            <a:r>
              <a:rPr lang="en-GB" altLang="en-US" dirty="0"/>
              <a:t>” using CRX2RNX from http://terras.gsi.go.jp/ja/crx2rnx.html</a:t>
            </a:r>
          </a:p>
          <a:p>
            <a:pPr lvl="1"/>
            <a:r>
              <a:rPr lang="en-GB" altLang="en-US" dirty="0"/>
              <a:t>Leica Geo Office </a:t>
            </a:r>
            <a:r>
              <a:rPr lang="en-GB" altLang="en-US" dirty="0" err="1"/>
              <a:t>uncompresses</a:t>
            </a:r>
            <a:r>
              <a:rPr lang="en-GB" altLang="en-US" dirty="0"/>
              <a:t> files automatically when using “Internet Download” tool</a:t>
            </a:r>
          </a:p>
          <a:p>
            <a:pPr lvl="2"/>
            <a:r>
              <a:rPr lang="en-GB" altLang="en-US" dirty="0"/>
              <a:t>For manual import you need to </a:t>
            </a:r>
            <a:r>
              <a:rPr lang="en-GB" altLang="en-US" dirty="0" err="1"/>
              <a:t>uncompress</a:t>
            </a:r>
            <a:r>
              <a:rPr lang="en-GB" altLang="en-US" dirty="0"/>
              <a:t> the files manually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2020/08/24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Raw data to processing input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A1FA8-B090-4D48-B0EE-5DA1BF2BA79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83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3024</TotalTime>
  <Words>2683</Words>
  <Application>Microsoft Macintosh PowerPoint</Application>
  <PresentationFormat>Widescreen</PresentationFormat>
  <Paragraphs>258</Paragraphs>
  <Slides>15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Courier</vt:lpstr>
      <vt:lpstr>Office Theme</vt:lpstr>
      <vt:lpstr>GNSS data from receiver to processing input</vt:lpstr>
      <vt:lpstr>Raw data formats</vt:lpstr>
      <vt:lpstr>Motivation for Receiver INdependent EXchange (RINEX) format</vt:lpstr>
      <vt:lpstr>RINEX formats</vt:lpstr>
      <vt:lpstr>RINEX 2 data format</vt:lpstr>
      <vt:lpstr>An example of RINEX 2 observation data</vt:lpstr>
      <vt:lpstr>RINEX 3 data format</vt:lpstr>
      <vt:lpstr>An example of RINEX 3 observation data</vt:lpstr>
      <vt:lpstr>Compressing/Uncompressing RINEX</vt:lpstr>
      <vt:lpstr>runpkr00 (Trimble raw to dat)</vt:lpstr>
      <vt:lpstr>Pre-processing data</vt:lpstr>
      <vt:lpstr>Using teqc</vt:lpstr>
      <vt:lpstr>Using teqc</vt:lpstr>
      <vt:lpstr>Approximate position</vt:lpstr>
      <vt:lpstr>Links to software</vt:lpstr>
    </vt:vector>
  </TitlesOfParts>
  <Manager/>
  <Company>MIT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GNSS data from receiver to processing input</dc:title>
  <dc:subject/>
  <dc:creator>M. Floyd</dc:creator>
  <cp:keywords/>
  <dc:description/>
  <cp:lastModifiedBy>Mike Floyd</cp:lastModifiedBy>
  <cp:revision>140</cp:revision>
  <cp:lastPrinted>2018-06-20T20:17:19Z</cp:lastPrinted>
  <dcterms:created xsi:type="dcterms:W3CDTF">2014-11-13T20:18:27Z</dcterms:created>
  <dcterms:modified xsi:type="dcterms:W3CDTF">2020-08-15T14:04:13Z</dcterms:modified>
  <cp:category/>
</cp:coreProperties>
</file>