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0" r:id="rId5"/>
    <p:sldId id="259" r:id="rId6"/>
    <p:sldId id="261" r:id="rId7"/>
    <p:sldId id="262" r:id="rId8"/>
    <p:sldId id="263" r:id="rId9"/>
    <p:sldId id="264" r:id="rId10"/>
    <p:sldId id="265" r:id="rId11"/>
    <p:sldId id="268" r:id="rId12"/>
    <p:sldId id="269" r:id="rId13"/>
    <p:sldId id="271" r:id="rId14"/>
    <p:sldId id="266" r:id="rId15"/>
    <p:sldId id="270" r:id="rId16"/>
    <p:sldId id="272" r:id="rId17"/>
    <p:sldId id="273" r:id="rId18"/>
    <p:sldId id="274" r:id="rId19"/>
    <p:sldId id="26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405"/>
  </p:normalViewPr>
  <p:slideViewPr>
    <p:cSldViewPr snapToGrid="0" snapToObjects="1">
      <p:cViewPr varScale="1">
        <p:scale>
          <a:sx n="131" d="100"/>
          <a:sy n="131" d="100"/>
        </p:scale>
        <p:origin x="3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25AFD-147A-1644-B89E-9826DC5E775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F40E9F9-9E42-DA4C-8A79-E99FC22959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97F3424-07A4-EC40-A7C7-8DA267FFACFC}"/>
              </a:ext>
            </a:extLst>
          </p:cNvPr>
          <p:cNvSpPr>
            <a:spLocks noGrp="1"/>
          </p:cNvSpPr>
          <p:nvPr>
            <p:ph type="dt" sz="half" idx="10"/>
          </p:nvPr>
        </p:nvSpPr>
        <p:spPr/>
        <p:txBody>
          <a:bodyPr/>
          <a:lstStyle/>
          <a:p>
            <a:fld id="{7C76BB4E-AA13-1345-BD0F-3F9E47F32454}" type="datetimeFigureOut">
              <a:rPr lang="en-US" smtClean="0"/>
              <a:t>8/27/21</a:t>
            </a:fld>
            <a:endParaRPr lang="en-US"/>
          </a:p>
        </p:txBody>
      </p:sp>
      <p:sp>
        <p:nvSpPr>
          <p:cNvPr id="5" name="Footer Placeholder 4">
            <a:extLst>
              <a:ext uri="{FF2B5EF4-FFF2-40B4-BE49-F238E27FC236}">
                <a16:creationId xmlns:a16="http://schemas.microsoft.com/office/drawing/2014/main" id="{B31396A0-3986-7146-9700-F3D42F691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D3B40D-791D-3F40-B66F-404E8FE190B3}"/>
              </a:ext>
            </a:extLst>
          </p:cNvPr>
          <p:cNvSpPr>
            <a:spLocks noGrp="1"/>
          </p:cNvSpPr>
          <p:nvPr>
            <p:ph type="sldNum" sz="quarter" idx="12"/>
          </p:nvPr>
        </p:nvSpPr>
        <p:spPr/>
        <p:txBody>
          <a:bodyPr/>
          <a:lstStyle/>
          <a:p>
            <a:fld id="{9D7DA92C-D99C-BB4E-8FC6-1542755CEA56}" type="slidenum">
              <a:rPr lang="en-US" smtClean="0"/>
              <a:t>‹#›</a:t>
            </a:fld>
            <a:endParaRPr lang="en-US"/>
          </a:p>
        </p:txBody>
      </p:sp>
    </p:spTree>
    <p:extLst>
      <p:ext uri="{BB962C8B-B14F-4D97-AF65-F5344CB8AC3E}">
        <p14:creationId xmlns:p14="http://schemas.microsoft.com/office/powerpoint/2010/main" val="726511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E3228-E08E-0B4C-B517-67C147DFBD7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40E4252-4C1C-3746-BD00-285EE73FDB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D8DC16-1CD3-534C-A2B4-C29DBEEB4D92}"/>
              </a:ext>
            </a:extLst>
          </p:cNvPr>
          <p:cNvSpPr>
            <a:spLocks noGrp="1"/>
          </p:cNvSpPr>
          <p:nvPr>
            <p:ph type="dt" sz="half" idx="10"/>
          </p:nvPr>
        </p:nvSpPr>
        <p:spPr/>
        <p:txBody>
          <a:bodyPr/>
          <a:lstStyle/>
          <a:p>
            <a:fld id="{7C76BB4E-AA13-1345-BD0F-3F9E47F32454}" type="datetimeFigureOut">
              <a:rPr lang="en-US" smtClean="0"/>
              <a:t>8/27/21</a:t>
            </a:fld>
            <a:endParaRPr lang="en-US"/>
          </a:p>
        </p:txBody>
      </p:sp>
      <p:sp>
        <p:nvSpPr>
          <p:cNvPr id="5" name="Footer Placeholder 4">
            <a:extLst>
              <a:ext uri="{FF2B5EF4-FFF2-40B4-BE49-F238E27FC236}">
                <a16:creationId xmlns:a16="http://schemas.microsoft.com/office/drawing/2014/main" id="{0BA1F3D1-85A1-9843-9A6E-DCA86F61C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EE284B-9969-F04D-B271-CBE1473C55A5}"/>
              </a:ext>
            </a:extLst>
          </p:cNvPr>
          <p:cNvSpPr>
            <a:spLocks noGrp="1"/>
          </p:cNvSpPr>
          <p:nvPr>
            <p:ph type="sldNum" sz="quarter" idx="12"/>
          </p:nvPr>
        </p:nvSpPr>
        <p:spPr/>
        <p:txBody>
          <a:bodyPr/>
          <a:lstStyle/>
          <a:p>
            <a:fld id="{9D7DA92C-D99C-BB4E-8FC6-1542755CEA56}" type="slidenum">
              <a:rPr lang="en-US" smtClean="0"/>
              <a:t>‹#›</a:t>
            </a:fld>
            <a:endParaRPr lang="en-US"/>
          </a:p>
        </p:txBody>
      </p:sp>
    </p:spTree>
    <p:extLst>
      <p:ext uri="{BB962C8B-B14F-4D97-AF65-F5344CB8AC3E}">
        <p14:creationId xmlns:p14="http://schemas.microsoft.com/office/powerpoint/2010/main" val="1099161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8D778-83AE-4D49-9883-8E48EE50E31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187C0FC-765C-EF40-B6BA-CC68DB4EDDD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3BD5B8-EE25-E14B-82FB-E3DE81154E47}"/>
              </a:ext>
            </a:extLst>
          </p:cNvPr>
          <p:cNvSpPr>
            <a:spLocks noGrp="1"/>
          </p:cNvSpPr>
          <p:nvPr>
            <p:ph type="dt" sz="half" idx="10"/>
          </p:nvPr>
        </p:nvSpPr>
        <p:spPr/>
        <p:txBody>
          <a:bodyPr/>
          <a:lstStyle/>
          <a:p>
            <a:fld id="{7C76BB4E-AA13-1345-BD0F-3F9E47F32454}" type="datetimeFigureOut">
              <a:rPr lang="en-US" smtClean="0"/>
              <a:t>8/27/21</a:t>
            </a:fld>
            <a:endParaRPr lang="en-US"/>
          </a:p>
        </p:txBody>
      </p:sp>
      <p:sp>
        <p:nvSpPr>
          <p:cNvPr id="5" name="Footer Placeholder 4">
            <a:extLst>
              <a:ext uri="{FF2B5EF4-FFF2-40B4-BE49-F238E27FC236}">
                <a16:creationId xmlns:a16="http://schemas.microsoft.com/office/drawing/2014/main" id="{19508D68-68DC-D748-9833-18C55ADCD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BA84A-E6BF-BB4F-8B38-DA4A1344007A}"/>
              </a:ext>
            </a:extLst>
          </p:cNvPr>
          <p:cNvSpPr>
            <a:spLocks noGrp="1"/>
          </p:cNvSpPr>
          <p:nvPr>
            <p:ph type="sldNum" sz="quarter" idx="12"/>
          </p:nvPr>
        </p:nvSpPr>
        <p:spPr/>
        <p:txBody>
          <a:bodyPr/>
          <a:lstStyle/>
          <a:p>
            <a:fld id="{9D7DA92C-D99C-BB4E-8FC6-1542755CEA56}" type="slidenum">
              <a:rPr lang="en-US" smtClean="0"/>
              <a:t>‹#›</a:t>
            </a:fld>
            <a:endParaRPr lang="en-US"/>
          </a:p>
        </p:txBody>
      </p:sp>
    </p:spTree>
    <p:extLst>
      <p:ext uri="{BB962C8B-B14F-4D97-AF65-F5344CB8AC3E}">
        <p14:creationId xmlns:p14="http://schemas.microsoft.com/office/powerpoint/2010/main" val="420092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84EFA-20D7-8244-92FA-FD33E29C9E2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AB296C9-1B31-C645-A0BE-CC68DB543DD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430EFE2-3EFC-6641-83F8-A0CC1F54B7F6}"/>
              </a:ext>
            </a:extLst>
          </p:cNvPr>
          <p:cNvSpPr>
            <a:spLocks noGrp="1"/>
          </p:cNvSpPr>
          <p:nvPr>
            <p:ph type="dt" sz="half" idx="10"/>
          </p:nvPr>
        </p:nvSpPr>
        <p:spPr/>
        <p:txBody>
          <a:bodyPr/>
          <a:lstStyle/>
          <a:p>
            <a:fld id="{7C76BB4E-AA13-1345-BD0F-3F9E47F32454}" type="datetimeFigureOut">
              <a:rPr lang="en-US" smtClean="0"/>
              <a:t>8/27/21</a:t>
            </a:fld>
            <a:endParaRPr lang="en-US"/>
          </a:p>
        </p:txBody>
      </p:sp>
      <p:sp>
        <p:nvSpPr>
          <p:cNvPr id="5" name="Footer Placeholder 4">
            <a:extLst>
              <a:ext uri="{FF2B5EF4-FFF2-40B4-BE49-F238E27FC236}">
                <a16:creationId xmlns:a16="http://schemas.microsoft.com/office/drawing/2014/main" id="{7953C308-D452-324B-A948-440D6F0DAD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7F1BD-0C14-9346-A3DA-B69E04A7EF92}"/>
              </a:ext>
            </a:extLst>
          </p:cNvPr>
          <p:cNvSpPr>
            <a:spLocks noGrp="1"/>
          </p:cNvSpPr>
          <p:nvPr>
            <p:ph type="sldNum" sz="quarter" idx="12"/>
          </p:nvPr>
        </p:nvSpPr>
        <p:spPr/>
        <p:txBody>
          <a:bodyPr/>
          <a:lstStyle/>
          <a:p>
            <a:fld id="{9D7DA92C-D99C-BB4E-8FC6-1542755CEA56}" type="slidenum">
              <a:rPr lang="en-US" smtClean="0"/>
              <a:t>‹#›</a:t>
            </a:fld>
            <a:endParaRPr lang="en-US"/>
          </a:p>
        </p:txBody>
      </p:sp>
    </p:spTree>
    <p:extLst>
      <p:ext uri="{BB962C8B-B14F-4D97-AF65-F5344CB8AC3E}">
        <p14:creationId xmlns:p14="http://schemas.microsoft.com/office/powerpoint/2010/main" val="3977642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CE900-684C-EF4A-89A1-3229218E194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77B0F07-3918-5B42-887C-4F1135217E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4E2B30F-3CF0-5446-95C9-0EAB1E3D3235}"/>
              </a:ext>
            </a:extLst>
          </p:cNvPr>
          <p:cNvSpPr>
            <a:spLocks noGrp="1"/>
          </p:cNvSpPr>
          <p:nvPr>
            <p:ph type="dt" sz="half" idx="10"/>
          </p:nvPr>
        </p:nvSpPr>
        <p:spPr/>
        <p:txBody>
          <a:bodyPr/>
          <a:lstStyle/>
          <a:p>
            <a:fld id="{7C76BB4E-AA13-1345-BD0F-3F9E47F32454}" type="datetimeFigureOut">
              <a:rPr lang="en-US" smtClean="0"/>
              <a:t>8/27/21</a:t>
            </a:fld>
            <a:endParaRPr lang="en-US"/>
          </a:p>
        </p:txBody>
      </p:sp>
      <p:sp>
        <p:nvSpPr>
          <p:cNvPr id="5" name="Footer Placeholder 4">
            <a:extLst>
              <a:ext uri="{FF2B5EF4-FFF2-40B4-BE49-F238E27FC236}">
                <a16:creationId xmlns:a16="http://schemas.microsoft.com/office/drawing/2014/main" id="{5433B21A-F839-2F44-930D-99922F08CD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8D539-84FC-0848-BB7D-E7BB31E75B1A}"/>
              </a:ext>
            </a:extLst>
          </p:cNvPr>
          <p:cNvSpPr>
            <a:spLocks noGrp="1"/>
          </p:cNvSpPr>
          <p:nvPr>
            <p:ph type="sldNum" sz="quarter" idx="12"/>
          </p:nvPr>
        </p:nvSpPr>
        <p:spPr/>
        <p:txBody>
          <a:bodyPr/>
          <a:lstStyle/>
          <a:p>
            <a:fld id="{9D7DA92C-D99C-BB4E-8FC6-1542755CEA56}" type="slidenum">
              <a:rPr lang="en-US" smtClean="0"/>
              <a:t>‹#›</a:t>
            </a:fld>
            <a:endParaRPr lang="en-US"/>
          </a:p>
        </p:txBody>
      </p:sp>
    </p:spTree>
    <p:extLst>
      <p:ext uri="{BB962C8B-B14F-4D97-AF65-F5344CB8AC3E}">
        <p14:creationId xmlns:p14="http://schemas.microsoft.com/office/powerpoint/2010/main" val="1198576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BB10-5195-F544-9DC2-00EE4EE28B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3BE9C33-26C3-C14F-9830-101FF167830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0999A9E-29BE-414E-AFAA-4E8C729FCD9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2BB7244-3939-AF4D-80FA-A1700729BFB0}"/>
              </a:ext>
            </a:extLst>
          </p:cNvPr>
          <p:cNvSpPr>
            <a:spLocks noGrp="1"/>
          </p:cNvSpPr>
          <p:nvPr>
            <p:ph type="dt" sz="half" idx="10"/>
          </p:nvPr>
        </p:nvSpPr>
        <p:spPr/>
        <p:txBody>
          <a:bodyPr/>
          <a:lstStyle/>
          <a:p>
            <a:fld id="{7C76BB4E-AA13-1345-BD0F-3F9E47F32454}" type="datetimeFigureOut">
              <a:rPr lang="en-US" smtClean="0"/>
              <a:t>8/27/21</a:t>
            </a:fld>
            <a:endParaRPr lang="en-US"/>
          </a:p>
        </p:txBody>
      </p:sp>
      <p:sp>
        <p:nvSpPr>
          <p:cNvPr id="6" name="Footer Placeholder 5">
            <a:extLst>
              <a:ext uri="{FF2B5EF4-FFF2-40B4-BE49-F238E27FC236}">
                <a16:creationId xmlns:a16="http://schemas.microsoft.com/office/drawing/2014/main" id="{36752117-01EB-6F42-BE60-6F955ABC45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152E4F-652C-D542-B70B-10ABE028D671}"/>
              </a:ext>
            </a:extLst>
          </p:cNvPr>
          <p:cNvSpPr>
            <a:spLocks noGrp="1"/>
          </p:cNvSpPr>
          <p:nvPr>
            <p:ph type="sldNum" sz="quarter" idx="12"/>
          </p:nvPr>
        </p:nvSpPr>
        <p:spPr/>
        <p:txBody>
          <a:bodyPr/>
          <a:lstStyle/>
          <a:p>
            <a:fld id="{9D7DA92C-D99C-BB4E-8FC6-1542755CEA56}" type="slidenum">
              <a:rPr lang="en-US" smtClean="0"/>
              <a:t>‹#›</a:t>
            </a:fld>
            <a:endParaRPr lang="en-US"/>
          </a:p>
        </p:txBody>
      </p:sp>
    </p:spTree>
    <p:extLst>
      <p:ext uri="{BB962C8B-B14F-4D97-AF65-F5344CB8AC3E}">
        <p14:creationId xmlns:p14="http://schemas.microsoft.com/office/powerpoint/2010/main" val="3688227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A9C83-34B6-0947-83F9-F19BF408934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5621FC5-3EF0-FA4A-9F4E-5C4A9FA395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0298B0C-A588-DA4A-88AC-52AA9003D09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A363C1B-A4E8-AE4F-8344-CFD1A786F5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0867BCB-354C-934B-8F9D-76FA2D1DC07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075294A-4FFC-644B-9B86-684AA6B14D8D}"/>
              </a:ext>
            </a:extLst>
          </p:cNvPr>
          <p:cNvSpPr>
            <a:spLocks noGrp="1"/>
          </p:cNvSpPr>
          <p:nvPr>
            <p:ph type="dt" sz="half" idx="10"/>
          </p:nvPr>
        </p:nvSpPr>
        <p:spPr/>
        <p:txBody>
          <a:bodyPr/>
          <a:lstStyle/>
          <a:p>
            <a:fld id="{7C76BB4E-AA13-1345-BD0F-3F9E47F32454}" type="datetimeFigureOut">
              <a:rPr lang="en-US" smtClean="0"/>
              <a:t>8/27/21</a:t>
            </a:fld>
            <a:endParaRPr lang="en-US"/>
          </a:p>
        </p:txBody>
      </p:sp>
      <p:sp>
        <p:nvSpPr>
          <p:cNvPr id="8" name="Footer Placeholder 7">
            <a:extLst>
              <a:ext uri="{FF2B5EF4-FFF2-40B4-BE49-F238E27FC236}">
                <a16:creationId xmlns:a16="http://schemas.microsoft.com/office/drawing/2014/main" id="{76E21144-2BBE-5045-8FC3-DE799190BC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356E23-7881-2A4A-A1CF-46BF8077052E}"/>
              </a:ext>
            </a:extLst>
          </p:cNvPr>
          <p:cNvSpPr>
            <a:spLocks noGrp="1"/>
          </p:cNvSpPr>
          <p:nvPr>
            <p:ph type="sldNum" sz="quarter" idx="12"/>
          </p:nvPr>
        </p:nvSpPr>
        <p:spPr/>
        <p:txBody>
          <a:bodyPr/>
          <a:lstStyle/>
          <a:p>
            <a:fld id="{9D7DA92C-D99C-BB4E-8FC6-1542755CEA56}" type="slidenum">
              <a:rPr lang="en-US" smtClean="0"/>
              <a:t>‹#›</a:t>
            </a:fld>
            <a:endParaRPr lang="en-US"/>
          </a:p>
        </p:txBody>
      </p:sp>
    </p:spTree>
    <p:extLst>
      <p:ext uri="{BB962C8B-B14F-4D97-AF65-F5344CB8AC3E}">
        <p14:creationId xmlns:p14="http://schemas.microsoft.com/office/powerpoint/2010/main" val="1172499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181BE-0CE2-E84F-A219-6B5E2D26EFC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9A65272-6637-8D45-AD1D-EEBE09972F70}"/>
              </a:ext>
            </a:extLst>
          </p:cNvPr>
          <p:cNvSpPr>
            <a:spLocks noGrp="1"/>
          </p:cNvSpPr>
          <p:nvPr>
            <p:ph type="dt" sz="half" idx="10"/>
          </p:nvPr>
        </p:nvSpPr>
        <p:spPr/>
        <p:txBody>
          <a:bodyPr/>
          <a:lstStyle/>
          <a:p>
            <a:fld id="{7C76BB4E-AA13-1345-BD0F-3F9E47F32454}" type="datetimeFigureOut">
              <a:rPr lang="en-US" smtClean="0"/>
              <a:t>8/27/21</a:t>
            </a:fld>
            <a:endParaRPr lang="en-US"/>
          </a:p>
        </p:txBody>
      </p:sp>
      <p:sp>
        <p:nvSpPr>
          <p:cNvPr id="4" name="Footer Placeholder 3">
            <a:extLst>
              <a:ext uri="{FF2B5EF4-FFF2-40B4-BE49-F238E27FC236}">
                <a16:creationId xmlns:a16="http://schemas.microsoft.com/office/drawing/2014/main" id="{2A39E970-AE3E-C24E-AC7B-D01535E827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0BE102-B3A2-DC40-8591-D82A6E354A29}"/>
              </a:ext>
            </a:extLst>
          </p:cNvPr>
          <p:cNvSpPr>
            <a:spLocks noGrp="1"/>
          </p:cNvSpPr>
          <p:nvPr>
            <p:ph type="sldNum" sz="quarter" idx="12"/>
          </p:nvPr>
        </p:nvSpPr>
        <p:spPr/>
        <p:txBody>
          <a:bodyPr/>
          <a:lstStyle/>
          <a:p>
            <a:fld id="{9D7DA92C-D99C-BB4E-8FC6-1542755CEA56}" type="slidenum">
              <a:rPr lang="en-US" smtClean="0"/>
              <a:t>‹#›</a:t>
            </a:fld>
            <a:endParaRPr lang="en-US"/>
          </a:p>
        </p:txBody>
      </p:sp>
    </p:spTree>
    <p:extLst>
      <p:ext uri="{BB962C8B-B14F-4D97-AF65-F5344CB8AC3E}">
        <p14:creationId xmlns:p14="http://schemas.microsoft.com/office/powerpoint/2010/main" val="4146358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7AD9FB-4EB9-5049-9A35-338B994B5D29}"/>
              </a:ext>
            </a:extLst>
          </p:cNvPr>
          <p:cNvSpPr>
            <a:spLocks noGrp="1"/>
          </p:cNvSpPr>
          <p:nvPr>
            <p:ph type="dt" sz="half" idx="10"/>
          </p:nvPr>
        </p:nvSpPr>
        <p:spPr/>
        <p:txBody>
          <a:bodyPr/>
          <a:lstStyle/>
          <a:p>
            <a:fld id="{7C76BB4E-AA13-1345-BD0F-3F9E47F32454}" type="datetimeFigureOut">
              <a:rPr lang="en-US" smtClean="0"/>
              <a:t>8/27/21</a:t>
            </a:fld>
            <a:endParaRPr lang="en-US"/>
          </a:p>
        </p:txBody>
      </p:sp>
      <p:sp>
        <p:nvSpPr>
          <p:cNvPr id="3" name="Footer Placeholder 2">
            <a:extLst>
              <a:ext uri="{FF2B5EF4-FFF2-40B4-BE49-F238E27FC236}">
                <a16:creationId xmlns:a16="http://schemas.microsoft.com/office/drawing/2014/main" id="{189C17EE-FE42-EC4E-B730-2F4B277A1B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A5B7C1-671B-CC4F-B0E0-6B882FA7B5BB}"/>
              </a:ext>
            </a:extLst>
          </p:cNvPr>
          <p:cNvSpPr>
            <a:spLocks noGrp="1"/>
          </p:cNvSpPr>
          <p:nvPr>
            <p:ph type="sldNum" sz="quarter" idx="12"/>
          </p:nvPr>
        </p:nvSpPr>
        <p:spPr/>
        <p:txBody>
          <a:bodyPr/>
          <a:lstStyle/>
          <a:p>
            <a:fld id="{9D7DA92C-D99C-BB4E-8FC6-1542755CEA56}" type="slidenum">
              <a:rPr lang="en-US" smtClean="0"/>
              <a:t>‹#›</a:t>
            </a:fld>
            <a:endParaRPr lang="en-US"/>
          </a:p>
        </p:txBody>
      </p:sp>
    </p:spTree>
    <p:extLst>
      <p:ext uri="{BB962C8B-B14F-4D97-AF65-F5344CB8AC3E}">
        <p14:creationId xmlns:p14="http://schemas.microsoft.com/office/powerpoint/2010/main" val="3424154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C940-05F7-7C4A-908A-E9AFE612526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2C27267-421F-604B-886C-95E70F156E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8CC76AF-053C-524C-B944-D7DF56737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91EC856-0823-B748-A02B-26131A659E08}"/>
              </a:ext>
            </a:extLst>
          </p:cNvPr>
          <p:cNvSpPr>
            <a:spLocks noGrp="1"/>
          </p:cNvSpPr>
          <p:nvPr>
            <p:ph type="dt" sz="half" idx="10"/>
          </p:nvPr>
        </p:nvSpPr>
        <p:spPr/>
        <p:txBody>
          <a:bodyPr/>
          <a:lstStyle/>
          <a:p>
            <a:fld id="{7C76BB4E-AA13-1345-BD0F-3F9E47F32454}" type="datetimeFigureOut">
              <a:rPr lang="en-US" smtClean="0"/>
              <a:t>8/27/21</a:t>
            </a:fld>
            <a:endParaRPr lang="en-US"/>
          </a:p>
        </p:txBody>
      </p:sp>
      <p:sp>
        <p:nvSpPr>
          <p:cNvPr id="6" name="Footer Placeholder 5">
            <a:extLst>
              <a:ext uri="{FF2B5EF4-FFF2-40B4-BE49-F238E27FC236}">
                <a16:creationId xmlns:a16="http://schemas.microsoft.com/office/drawing/2014/main" id="{65B7AC1F-7E4A-894A-A8CB-89DEDA7985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3C689B-E1CB-2E47-B05C-9A35051EB38A}"/>
              </a:ext>
            </a:extLst>
          </p:cNvPr>
          <p:cNvSpPr>
            <a:spLocks noGrp="1"/>
          </p:cNvSpPr>
          <p:nvPr>
            <p:ph type="sldNum" sz="quarter" idx="12"/>
          </p:nvPr>
        </p:nvSpPr>
        <p:spPr/>
        <p:txBody>
          <a:bodyPr/>
          <a:lstStyle/>
          <a:p>
            <a:fld id="{9D7DA92C-D99C-BB4E-8FC6-1542755CEA56}" type="slidenum">
              <a:rPr lang="en-US" smtClean="0"/>
              <a:t>‹#›</a:t>
            </a:fld>
            <a:endParaRPr lang="en-US"/>
          </a:p>
        </p:txBody>
      </p:sp>
    </p:spTree>
    <p:extLst>
      <p:ext uri="{BB962C8B-B14F-4D97-AF65-F5344CB8AC3E}">
        <p14:creationId xmlns:p14="http://schemas.microsoft.com/office/powerpoint/2010/main" val="3845838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D1415-BC05-FD43-8772-18BDAFAB446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2C93451-829D-F44F-9C01-1B48C2B0E7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645CFF-41BC-0D4E-B7FF-D46C7A151E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856FADB-A35B-3948-8351-1C7E09E9982B}"/>
              </a:ext>
            </a:extLst>
          </p:cNvPr>
          <p:cNvSpPr>
            <a:spLocks noGrp="1"/>
          </p:cNvSpPr>
          <p:nvPr>
            <p:ph type="dt" sz="half" idx="10"/>
          </p:nvPr>
        </p:nvSpPr>
        <p:spPr/>
        <p:txBody>
          <a:bodyPr/>
          <a:lstStyle/>
          <a:p>
            <a:fld id="{7C76BB4E-AA13-1345-BD0F-3F9E47F32454}" type="datetimeFigureOut">
              <a:rPr lang="en-US" smtClean="0"/>
              <a:t>8/27/21</a:t>
            </a:fld>
            <a:endParaRPr lang="en-US"/>
          </a:p>
        </p:txBody>
      </p:sp>
      <p:sp>
        <p:nvSpPr>
          <p:cNvPr id="6" name="Footer Placeholder 5">
            <a:extLst>
              <a:ext uri="{FF2B5EF4-FFF2-40B4-BE49-F238E27FC236}">
                <a16:creationId xmlns:a16="http://schemas.microsoft.com/office/drawing/2014/main" id="{4C0801C5-FF3A-E14B-B713-AEF83CED58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D51673-18A7-844A-8373-59BEACC68F21}"/>
              </a:ext>
            </a:extLst>
          </p:cNvPr>
          <p:cNvSpPr>
            <a:spLocks noGrp="1"/>
          </p:cNvSpPr>
          <p:nvPr>
            <p:ph type="sldNum" sz="quarter" idx="12"/>
          </p:nvPr>
        </p:nvSpPr>
        <p:spPr/>
        <p:txBody>
          <a:bodyPr/>
          <a:lstStyle/>
          <a:p>
            <a:fld id="{9D7DA92C-D99C-BB4E-8FC6-1542755CEA56}" type="slidenum">
              <a:rPr lang="en-US" smtClean="0"/>
              <a:t>‹#›</a:t>
            </a:fld>
            <a:endParaRPr lang="en-US"/>
          </a:p>
        </p:txBody>
      </p:sp>
    </p:spTree>
    <p:extLst>
      <p:ext uri="{BB962C8B-B14F-4D97-AF65-F5344CB8AC3E}">
        <p14:creationId xmlns:p14="http://schemas.microsoft.com/office/powerpoint/2010/main" val="4126080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26815E-7D7D-D44C-A03D-A4A26B88B2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24671F5-7D10-A44E-B955-3C391D9ECC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BD0553-06BA-A84D-8F4F-396999817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76BB4E-AA13-1345-BD0F-3F9E47F32454}" type="datetimeFigureOut">
              <a:rPr lang="en-US" smtClean="0"/>
              <a:t>8/27/21</a:t>
            </a:fld>
            <a:endParaRPr lang="en-US"/>
          </a:p>
        </p:txBody>
      </p:sp>
      <p:sp>
        <p:nvSpPr>
          <p:cNvPr id="5" name="Footer Placeholder 4">
            <a:extLst>
              <a:ext uri="{FF2B5EF4-FFF2-40B4-BE49-F238E27FC236}">
                <a16:creationId xmlns:a16="http://schemas.microsoft.com/office/drawing/2014/main" id="{9C7A3C5E-C73A-AA47-AF60-FFDFAF45F8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459F4A-EA4C-E547-BE0B-4101E8007E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7DA92C-D99C-BB4E-8FC6-1542755CEA56}" type="slidenum">
              <a:rPr lang="en-US" smtClean="0"/>
              <a:t>‹#›</a:t>
            </a:fld>
            <a:endParaRPr lang="en-US"/>
          </a:p>
        </p:txBody>
      </p:sp>
    </p:spTree>
    <p:extLst>
      <p:ext uri="{BB962C8B-B14F-4D97-AF65-F5344CB8AC3E}">
        <p14:creationId xmlns:p14="http://schemas.microsoft.com/office/powerpoint/2010/main" val="1501156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AC622-DF3E-E641-8E0D-851B6315031B}"/>
              </a:ext>
            </a:extLst>
          </p:cNvPr>
          <p:cNvSpPr>
            <a:spLocks noGrp="1"/>
          </p:cNvSpPr>
          <p:nvPr>
            <p:ph type="title"/>
          </p:nvPr>
        </p:nvSpPr>
        <p:spPr/>
        <p:txBody>
          <a:bodyPr/>
          <a:lstStyle/>
          <a:p>
            <a:r>
              <a:rPr lang="en-US" dirty="0"/>
              <a:t>Example 4:</a:t>
            </a:r>
            <a:br>
              <a:rPr lang="en-US" dirty="0"/>
            </a:br>
            <a:r>
              <a:rPr lang="en-US" dirty="0"/>
              <a:t>Quick continuous station processing</a:t>
            </a:r>
          </a:p>
        </p:txBody>
      </p:sp>
      <p:sp>
        <p:nvSpPr>
          <p:cNvPr id="4" name="Content Placeholder 3">
            <a:extLst>
              <a:ext uri="{FF2B5EF4-FFF2-40B4-BE49-F238E27FC236}">
                <a16:creationId xmlns:a16="http://schemas.microsoft.com/office/drawing/2014/main" id="{A0EEF3D8-D355-8347-B0F7-6B88548892E3}"/>
              </a:ext>
            </a:extLst>
          </p:cNvPr>
          <p:cNvSpPr>
            <a:spLocks noGrp="1"/>
          </p:cNvSpPr>
          <p:nvPr>
            <p:ph idx="1"/>
          </p:nvPr>
        </p:nvSpPr>
        <p:spPr/>
        <p:txBody>
          <a:bodyPr/>
          <a:lstStyle/>
          <a:p>
            <a:r>
              <a:rPr lang="en-US" dirty="0"/>
              <a:t>This is an example of processing continuous stations by decimation to use only a single day per year to find an approximate rate of subsidence for an aquifer in the Central Valley of California</a:t>
            </a:r>
          </a:p>
          <a:p>
            <a:r>
              <a:rPr lang="en-US" dirty="0"/>
              <a:t>We will be considering the area south of Visalia, California, as described at https://</a:t>
            </a:r>
            <a:r>
              <a:rPr lang="en-US" dirty="0" err="1"/>
              <a:t>www.nasa.gov</a:t>
            </a:r>
            <a:r>
              <a:rPr lang="en-US" dirty="0"/>
              <a:t>/</a:t>
            </a:r>
            <a:r>
              <a:rPr lang="en-US" dirty="0" err="1"/>
              <a:t>jpl</a:t>
            </a:r>
            <a:r>
              <a:rPr lang="en-US" dirty="0"/>
              <a:t>/news/california-drought-20140225/</a:t>
            </a:r>
          </a:p>
          <a:p>
            <a:r>
              <a:rPr lang="en-US" dirty="0"/>
              <a:t>We will use specifically GPS observations only</a:t>
            </a:r>
          </a:p>
          <a:p>
            <a:endParaRPr lang="en-US" dirty="0"/>
          </a:p>
        </p:txBody>
      </p:sp>
    </p:spTree>
    <p:extLst>
      <p:ext uri="{BB962C8B-B14F-4D97-AF65-F5344CB8AC3E}">
        <p14:creationId xmlns:p14="http://schemas.microsoft.com/office/powerpoint/2010/main" val="1718522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CF37-2D6D-D542-B981-1053CF85087C}"/>
              </a:ext>
            </a:extLst>
          </p:cNvPr>
          <p:cNvSpPr>
            <a:spLocks noGrp="1"/>
          </p:cNvSpPr>
          <p:nvPr>
            <p:ph type="title"/>
          </p:nvPr>
        </p:nvSpPr>
        <p:spPr/>
        <p:txBody>
          <a:bodyPr/>
          <a:lstStyle/>
          <a:p>
            <a:r>
              <a:rPr lang="en-US" dirty="0"/>
              <a:t>Process using </a:t>
            </a:r>
            <a:r>
              <a:rPr lang="en-US" dirty="0" err="1">
                <a:latin typeface="Courier New" panose="02070309020205020404" pitchFamily="49" charset="0"/>
                <a:cs typeface="Courier New" panose="02070309020205020404" pitchFamily="49" charset="0"/>
              </a:rPr>
              <a:t>sh_gamit</a:t>
            </a:r>
            <a:endParaRPr lang="en-US" dirty="0">
              <a:latin typeface="Courier New" panose="02070309020205020404" pitchFamily="49" charset="0"/>
              <a:cs typeface="Courier New" panose="02070309020205020404" pitchFamily="49" charset="0"/>
            </a:endParaRPr>
          </a:p>
        </p:txBody>
      </p:sp>
      <p:sp>
        <p:nvSpPr>
          <p:cNvPr id="3" name="Content Placeholder 2">
            <a:extLst>
              <a:ext uri="{FF2B5EF4-FFF2-40B4-BE49-F238E27FC236}">
                <a16:creationId xmlns:a16="http://schemas.microsoft.com/office/drawing/2014/main" id="{798DD85A-0271-4347-B62E-85F2ED9E7230}"/>
              </a:ext>
            </a:extLst>
          </p:cNvPr>
          <p:cNvSpPr>
            <a:spLocks noGrp="1"/>
          </p:cNvSpPr>
          <p:nvPr>
            <p:ph idx="1"/>
          </p:nvPr>
        </p:nvSpPr>
        <p:spPr/>
        <p:txBody>
          <a:bodyPr>
            <a:normAutofit fontScale="85000" lnSpcReduction="20000"/>
          </a:bodyPr>
          <a:lstStyle/>
          <a:p>
            <a:r>
              <a:rPr lang="en-US" dirty="0"/>
              <a:t>For one day each year, say day 100, process the data</a:t>
            </a:r>
          </a:p>
          <a:p>
            <a:pPr marL="0" indent="0">
              <a:buNone/>
            </a:pPr>
            <a:r>
              <a:rPr lang="en-US" dirty="0">
                <a:latin typeface="Courier" pitchFamily="2" charset="0"/>
              </a:rPr>
              <a:t>cd ~/Desktop/subsidence/2007/</a:t>
            </a:r>
            <a:br>
              <a:rPr lang="en-US" dirty="0">
                <a:latin typeface="Courier" pitchFamily="2" charset="0"/>
              </a:rPr>
            </a:br>
            <a:r>
              <a:rPr lang="en-US" dirty="0" err="1">
                <a:latin typeface="Courier" pitchFamily="2" charset="0"/>
              </a:rPr>
              <a:t>sh_setup</a:t>
            </a:r>
            <a:r>
              <a:rPr lang="en-US" dirty="0">
                <a:latin typeface="Courier" pitchFamily="2" charset="0"/>
              </a:rPr>
              <a:t> -</a:t>
            </a:r>
            <a:r>
              <a:rPr lang="en-US" dirty="0" err="1">
                <a:latin typeface="Courier" pitchFamily="2" charset="0"/>
              </a:rPr>
              <a:t>yr</a:t>
            </a:r>
            <a:r>
              <a:rPr lang="en-US" dirty="0">
                <a:latin typeface="Courier" pitchFamily="2" charset="0"/>
              </a:rPr>
              <a:t> 2007</a:t>
            </a:r>
            <a:br>
              <a:rPr lang="en-US" dirty="0">
                <a:latin typeface="Courier" pitchFamily="2" charset="0"/>
              </a:rPr>
            </a:br>
            <a:r>
              <a:rPr lang="en-US" dirty="0">
                <a:latin typeface="Courier" pitchFamily="2" charset="0"/>
              </a:rPr>
              <a:t>cp -p ../tables/</a:t>
            </a:r>
            <a:r>
              <a:rPr lang="en-US" dirty="0" err="1">
                <a:latin typeface="Courier" pitchFamily="2" charset="0"/>
              </a:rPr>
              <a:t>sites.defaults</a:t>
            </a:r>
            <a:r>
              <a:rPr lang="en-US" dirty="0">
                <a:latin typeface="Courier" pitchFamily="2" charset="0"/>
              </a:rPr>
              <a:t> tables/</a:t>
            </a:r>
            <a:br>
              <a:rPr lang="en-US" dirty="0">
                <a:latin typeface="Courier" pitchFamily="2" charset="0"/>
              </a:rPr>
            </a:br>
            <a:r>
              <a:rPr lang="en-US" dirty="0">
                <a:latin typeface="Courier" pitchFamily="2" charset="0"/>
              </a:rPr>
              <a:t>cp -p ../tables/</a:t>
            </a:r>
            <a:r>
              <a:rPr lang="en-US" dirty="0" err="1">
                <a:latin typeface="Courier" pitchFamily="2" charset="0"/>
              </a:rPr>
              <a:t>station.info</a:t>
            </a:r>
            <a:r>
              <a:rPr lang="en-US" dirty="0">
                <a:latin typeface="Courier" pitchFamily="2" charset="0"/>
              </a:rPr>
              <a:t> tables/</a:t>
            </a:r>
            <a:br>
              <a:rPr lang="en-US" dirty="0">
                <a:latin typeface="Courier" pitchFamily="2" charset="0"/>
              </a:rPr>
            </a:br>
            <a:r>
              <a:rPr lang="en-US" dirty="0">
                <a:latin typeface="Courier" pitchFamily="2" charset="0"/>
              </a:rPr>
              <a:t>cp -p ../tables/</a:t>
            </a:r>
            <a:r>
              <a:rPr lang="en-US" dirty="0" err="1">
                <a:latin typeface="Courier" pitchFamily="2" charset="0"/>
              </a:rPr>
              <a:t>subs.apr</a:t>
            </a:r>
            <a:r>
              <a:rPr lang="en-US" dirty="0">
                <a:latin typeface="Courier" pitchFamily="2" charset="0"/>
              </a:rPr>
              <a:t> tables/</a:t>
            </a:r>
            <a:br>
              <a:rPr lang="en-US" dirty="0">
                <a:latin typeface="Courier" pitchFamily="2" charset="0"/>
              </a:rPr>
            </a:br>
            <a:r>
              <a:rPr lang="en-US" dirty="0">
                <a:latin typeface="Courier" pitchFamily="2" charset="0"/>
              </a:rPr>
              <a:t>cp -p ../tables/</a:t>
            </a:r>
            <a:r>
              <a:rPr lang="en-US" dirty="0" err="1">
                <a:latin typeface="Courier" pitchFamily="2" charset="0"/>
              </a:rPr>
              <a:t>process.defaults</a:t>
            </a:r>
            <a:r>
              <a:rPr lang="en-US" dirty="0">
                <a:latin typeface="Courier" pitchFamily="2" charset="0"/>
              </a:rPr>
              <a:t> tables/</a:t>
            </a:r>
            <a:br>
              <a:rPr lang="en-US" dirty="0">
                <a:latin typeface="Courier" pitchFamily="2" charset="0"/>
              </a:rPr>
            </a:br>
            <a:r>
              <a:rPr lang="en-US" dirty="0" err="1">
                <a:latin typeface="Courier" pitchFamily="2" charset="0"/>
              </a:rPr>
              <a:t>sh_gamit</a:t>
            </a:r>
            <a:r>
              <a:rPr lang="en-US" dirty="0">
                <a:latin typeface="Courier" pitchFamily="2" charset="0"/>
              </a:rPr>
              <a:t> -d 2007 100 -</a:t>
            </a:r>
            <a:r>
              <a:rPr lang="en-US" dirty="0" err="1">
                <a:latin typeface="Courier" pitchFamily="2" charset="0"/>
              </a:rPr>
              <a:t>expt</a:t>
            </a:r>
            <a:r>
              <a:rPr lang="en-US" dirty="0">
                <a:latin typeface="Courier" pitchFamily="2" charset="0"/>
              </a:rPr>
              <a:t> subs -orbit </a:t>
            </a:r>
            <a:r>
              <a:rPr lang="en-US" dirty="0" err="1">
                <a:latin typeface="Courier" pitchFamily="2" charset="0"/>
              </a:rPr>
              <a:t>igsf</a:t>
            </a:r>
            <a:endParaRPr lang="en-US" dirty="0"/>
          </a:p>
          <a:p>
            <a:r>
              <a:rPr lang="en-US" dirty="0"/>
              <a:t>Then do the same for 2008, 2009, 2010 and 2011 in their respective sub-directories of the main processing directory</a:t>
            </a:r>
          </a:p>
          <a:p>
            <a:pPr lvl="1"/>
            <a:r>
              <a:rPr lang="en-US" dirty="0"/>
              <a:t>This can be done simultaneously to shorten the time taken to process everything</a:t>
            </a:r>
          </a:p>
          <a:p>
            <a:r>
              <a:rPr lang="en-US" dirty="0"/>
              <a:t>You will see a lot of output to the screen showing what GAMIT is doing, which can be saved to a file using redirection, e.g. “</a:t>
            </a:r>
            <a:r>
              <a:rPr lang="en-US" dirty="0">
                <a:latin typeface="Courier" pitchFamily="2" charset="0"/>
              </a:rPr>
              <a:t>&gt;&amp; </a:t>
            </a:r>
            <a:r>
              <a:rPr lang="en-US" dirty="0" err="1">
                <a:latin typeface="Courier" pitchFamily="2" charset="0"/>
              </a:rPr>
              <a:t>sh_gamit.log</a:t>
            </a:r>
            <a:r>
              <a:rPr lang="en-US" dirty="0"/>
              <a:t>”, at the end of the </a:t>
            </a:r>
            <a:r>
              <a:rPr lang="en-US" dirty="0" err="1">
                <a:latin typeface="Courier" pitchFamily="2" charset="0"/>
              </a:rPr>
              <a:t>sh_gamit</a:t>
            </a:r>
            <a:r>
              <a:rPr lang="en-US" dirty="0"/>
              <a:t> command</a:t>
            </a:r>
          </a:p>
        </p:txBody>
      </p:sp>
    </p:spTree>
    <p:extLst>
      <p:ext uri="{BB962C8B-B14F-4D97-AF65-F5344CB8AC3E}">
        <p14:creationId xmlns:p14="http://schemas.microsoft.com/office/powerpoint/2010/main" val="1638335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2B49C-D25E-6E47-B463-1E9FFE2E9256}"/>
              </a:ext>
            </a:extLst>
          </p:cNvPr>
          <p:cNvSpPr>
            <a:spLocks noGrp="1"/>
          </p:cNvSpPr>
          <p:nvPr>
            <p:ph type="title"/>
          </p:nvPr>
        </p:nvSpPr>
        <p:spPr/>
        <p:txBody>
          <a:bodyPr/>
          <a:lstStyle/>
          <a:p>
            <a:r>
              <a:rPr lang="en-US" dirty="0"/>
              <a:t>Any warnings or errors so far?</a:t>
            </a:r>
          </a:p>
        </p:txBody>
      </p:sp>
      <p:sp>
        <p:nvSpPr>
          <p:cNvPr id="3" name="Content Placeholder 2">
            <a:extLst>
              <a:ext uri="{FF2B5EF4-FFF2-40B4-BE49-F238E27FC236}">
                <a16:creationId xmlns:a16="http://schemas.microsoft.com/office/drawing/2014/main" id="{5E6E16DF-FE1A-E248-9B8F-1F211CEC649D}"/>
              </a:ext>
            </a:extLst>
          </p:cNvPr>
          <p:cNvSpPr>
            <a:spLocks noGrp="1"/>
          </p:cNvSpPr>
          <p:nvPr>
            <p:ph sz="half" idx="1"/>
          </p:nvPr>
        </p:nvSpPr>
        <p:spPr/>
        <p:txBody>
          <a:bodyPr>
            <a:normAutofit fontScale="70000" lnSpcReduction="20000"/>
          </a:bodyPr>
          <a:lstStyle/>
          <a:p>
            <a:r>
              <a:rPr lang="en-US" dirty="0"/>
              <a:t>You will notice many “RCLOCK” messages when </a:t>
            </a:r>
            <a:r>
              <a:rPr lang="en-US" dirty="0">
                <a:latin typeface="Courier" pitchFamily="2" charset="0"/>
              </a:rPr>
              <a:t>model</a:t>
            </a:r>
            <a:r>
              <a:rPr lang="en-US" dirty="0"/>
              <a:t> is calculating synthetic observations for site LIND, which is listed as excluded in the </a:t>
            </a:r>
            <a:r>
              <a:rPr lang="en-US" dirty="0" err="1"/>
              <a:t>sh_gamit</a:t>
            </a:r>
            <a:r>
              <a:rPr lang="en-US" dirty="0"/>
              <a:t> summary files:</a:t>
            </a:r>
          </a:p>
          <a:p>
            <a:pPr marL="0" indent="0">
              <a:buNone/>
            </a:pPr>
            <a:r>
              <a:rPr lang="en-US" sz="1500" dirty="0">
                <a:latin typeface="Courier" pitchFamily="2" charset="0"/>
              </a:rPr>
              <a:t>List of sites without </a:t>
            </a:r>
            <a:r>
              <a:rPr lang="en-US" sz="1500" dirty="0" err="1">
                <a:latin typeface="Courier" pitchFamily="2" charset="0"/>
              </a:rPr>
              <a:t>Prefit</a:t>
            </a:r>
            <a:r>
              <a:rPr lang="en-US" sz="1500" dirty="0">
                <a:latin typeface="Courier" pitchFamily="2" charset="0"/>
              </a:rPr>
              <a:t> coordinate solutions:</a:t>
            </a:r>
            <a:br>
              <a:rPr lang="en-US" sz="1500" dirty="0">
                <a:latin typeface="Courier" pitchFamily="2" charset="0"/>
              </a:rPr>
            </a:br>
            <a:r>
              <a:rPr lang="en-US" sz="1500" dirty="0">
                <a:latin typeface="Courier" pitchFamily="2" charset="0"/>
              </a:rPr>
              <a:t>LIND </a:t>
            </a:r>
            <a:r>
              <a:rPr lang="en-US" sz="1500" dirty="0" err="1">
                <a:latin typeface="Courier" pitchFamily="2" charset="0"/>
              </a:rPr>
              <a:t>NoPrefit</a:t>
            </a:r>
            <a:r>
              <a:rPr lang="en-US" sz="1500" dirty="0">
                <a:latin typeface="Courier" pitchFamily="2" charset="0"/>
              </a:rPr>
              <a:t> </a:t>
            </a:r>
          </a:p>
          <a:p>
            <a:pPr marL="0" indent="0">
              <a:buNone/>
            </a:pPr>
            <a:r>
              <a:rPr lang="en-US" sz="1500" dirty="0">
                <a:latin typeface="Courier" pitchFamily="2" charset="0"/>
              </a:rPr>
              <a:t>List of sites without </a:t>
            </a:r>
            <a:r>
              <a:rPr lang="en-US" sz="1500" dirty="0" err="1">
                <a:latin typeface="Courier" pitchFamily="2" charset="0"/>
              </a:rPr>
              <a:t>Postfit</a:t>
            </a:r>
            <a:r>
              <a:rPr lang="en-US" sz="1500" dirty="0">
                <a:latin typeface="Courier" pitchFamily="2" charset="0"/>
              </a:rPr>
              <a:t> coordinate solutions:</a:t>
            </a:r>
            <a:br>
              <a:rPr lang="en-US" sz="1500" dirty="0">
                <a:latin typeface="Courier" pitchFamily="2" charset="0"/>
              </a:rPr>
            </a:br>
            <a:r>
              <a:rPr lang="en-US" sz="1500" dirty="0">
                <a:latin typeface="Courier" pitchFamily="2" charset="0"/>
              </a:rPr>
              <a:t>LIND </a:t>
            </a:r>
            <a:r>
              <a:rPr lang="en-US" sz="1500" dirty="0" err="1">
                <a:latin typeface="Courier" pitchFamily="2" charset="0"/>
              </a:rPr>
              <a:t>NoPostfit</a:t>
            </a:r>
            <a:endParaRPr lang="en-US" dirty="0">
              <a:latin typeface="Courier" pitchFamily="2" charset="0"/>
            </a:endParaRPr>
          </a:p>
          <a:p>
            <a:r>
              <a:rPr lang="en-US" dirty="0"/>
              <a:t>This is usually a sign of poor a priori coordinates, which manifest as clock errors (because time is distance with ranging measurements)</a:t>
            </a:r>
          </a:p>
          <a:p>
            <a:r>
              <a:rPr lang="en-US" dirty="0"/>
              <a:t>Double-checking back over the “.</a:t>
            </a:r>
            <a:r>
              <a:rPr lang="en-US" dirty="0" err="1"/>
              <a:t>apr</a:t>
            </a:r>
            <a:r>
              <a:rPr lang="en-US" dirty="0"/>
              <a:t>”-file, we see that the a priori coordinates from LIND come from the NGS17P03 solution but appear to be for a site nearer Ellensburg, Washington, not Visalia, California</a:t>
            </a:r>
          </a:p>
        </p:txBody>
      </p:sp>
      <p:pic>
        <p:nvPicPr>
          <p:cNvPr id="10" name="Content Placeholder 9">
            <a:extLst>
              <a:ext uri="{FF2B5EF4-FFF2-40B4-BE49-F238E27FC236}">
                <a16:creationId xmlns:a16="http://schemas.microsoft.com/office/drawing/2014/main" id="{DDCED416-8385-CE42-BAC5-03728217829C}"/>
              </a:ext>
            </a:extLst>
          </p:cNvPr>
          <p:cNvPicPr>
            <a:picLocks noGrp="1" noChangeAspect="1"/>
          </p:cNvPicPr>
          <p:nvPr>
            <p:ph sz="half" idx="2"/>
          </p:nvPr>
        </p:nvPicPr>
        <p:blipFill>
          <a:blip r:embed="rId2"/>
          <a:stretch>
            <a:fillRect/>
          </a:stretch>
        </p:blipFill>
        <p:spPr>
          <a:xfrm>
            <a:off x="6515456" y="1825625"/>
            <a:ext cx="4495087" cy="4351338"/>
          </a:xfrm>
        </p:spPr>
      </p:pic>
    </p:spTree>
    <p:extLst>
      <p:ext uri="{BB962C8B-B14F-4D97-AF65-F5344CB8AC3E}">
        <p14:creationId xmlns:p14="http://schemas.microsoft.com/office/powerpoint/2010/main" val="3548033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C6425-DD93-A44B-82CD-428C3811DE1A}"/>
              </a:ext>
            </a:extLst>
          </p:cNvPr>
          <p:cNvSpPr>
            <a:spLocks noGrp="1"/>
          </p:cNvSpPr>
          <p:nvPr>
            <p:ph type="title"/>
          </p:nvPr>
        </p:nvSpPr>
        <p:spPr/>
        <p:txBody>
          <a:bodyPr/>
          <a:lstStyle/>
          <a:p>
            <a:r>
              <a:rPr lang="en-US" dirty="0"/>
              <a:t>Iterate with corrected a priori coordinates</a:t>
            </a:r>
          </a:p>
        </p:txBody>
      </p:sp>
      <p:sp>
        <p:nvSpPr>
          <p:cNvPr id="3" name="Content Placeholder 2">
            <a:extLst>
              <a:ext uri="{FF2B5EF4-FFF2-40B4-BE49-F238E27FC236}">
                <a16:creationId xmlns:a16="http://schemas.microsoft.com/office/drawing/2014/main" id="{68DF1452-5775-CE43-BD0E-774A353A5552}"/>
              </a:ext>
            </a:extLst>
          </p:cNvPr>
          <p:cNvSpPr>
            <a:spLocks noGrp="1"/>
          </p:cNvSpPr>
          <p:nvPr>
            <p:ph idx="1"/>
          </p:nvPr>
        </p:nvSpPr>
        <p:spPr/>
        <p:txBody>
          <a:bodyPr>
            <a:normAutofit fontScale="92500" lnSpcReduction="10000"/>
          </a:bodyPr>
          <a:lstStyle/>
          <a:p>
            <a:r>
              <a:rPr lang="en-US" sz="1400" dirty="0"/>
              <a:t>We need to be careful to remove the bad LIND coordinates from the </a:t>
            </a:r>
            <a:r>
              <a:rPr lang="en-US" sz="1400" dirty="0" err="1"/>
              <a:t>lfile</a:t>
            </a:r>
            <a:r>
              <a:rPr lang="en-US" sz="1400" dirty="0"/>
              <a:t>. because this is a site ID clash, e.g. remove or comment LIND from 2007/tables/</a:t>
            </a:r>
            <a:r>
              <a:rPr lang="en-US" sz="1400" dirty="0" err="1"/>
              <a:t>lfile</a:t>
            </a:r>
            <a:r>
              <a:rPr lang="en-US" sz="1400" dirty="0"/>
              <a:t>., 2008/tables/</a:t>
            </a:r>
            <a:r>
              <a:rPr lang="en-US" sz="1400" dirty="0" err="1"/>
              <a:t>lfile</a:t>
            </a:r>
            <a:r>
              <a:rPr lang="en-US" sz="1400" dirty="0"/>
              <a:t>., etc.</a:t>
            </a:r>
          </a:p>
          <a:p>
            <a:r>
              <a:rPr lang="en-US" sz="1400" dirty="0"/>
              <a:t>We also need to be careful that the other LIND does not appear in any file defining discontinuities and which version of site coordinates to use for given periods, that relate to the other LIND</a:t>
            </a:r>
          </a:p>
          <a:p>
            <a:pPr lvl="1"/>
            <a:r>
              <a:rPr lang="en-US" sz="1300" dirty="0"/>
              <a:t>It does, so we need to make a local copy of the accompanying “.eq”-file and link it to the generic file name used by GAMIT (tables/</a:t>
            </a:r>
            <a:r>
              <a:rPr lang="en-US" sz="1300" dirty="0" err="1"/>
              <a:t>eq_rename</a:t>
            </a:r>
            <a:r>
              <a:rPr lang="en-US" sz="1300" dirty="0"/>
              <a:t>)</a:t>
            </a:r>
          </a:p>
          <a:p>
            <a:pPr marL="0" indent="0">
              <a:buNone/>
            </a:pPr>
            <a:r>
              <a:rPr lang="en-US" sz="1400" dirty="0">
                <a:latin typeface="Courier" pitchFamily="2" charset="0"/>
              </a:rPr>
              <a:t>cp -p ~/gg/tables/igb14_comb.eq tables/</a:t>
            </a:r>
            <a:br>
              <a:rPr lang="en-US" sz="1400" dirty="0">
                <a:latin typeface="Courier" pitchFamily="2" charset="0"/>
              </a:rPr>
            </a:br>
            <a:r>
              <a:rPr lang="en-US" sz="1400" dirty="0">
                <a:latin typeface="Courier" pitchFamily="2" charset="0"/>
              </a:rPr>
              <a:t>ln -s -f tables/igb14_comb.eq tables/</a:t>
            </a:r>
            <a:r>
              <a:rPr lang="en-US" sz="1400" dirty="0" err="1">
                <a:latin typeface="Courier" pitchFamily="2" charset="0"/>
              </a:rPr>
              <a:t>eq_rename</a:t>
            </a:r>
            <a:endParaRPr lang="en-US" sz="1400" dirty="0">
              <a:latin typeface="Courier" pitchFamily="2" charset="0"/>
            </a:endParaRPr>
          </a:p>
          <a:p>
            <a:pPr marL="0" indent="0">
              <a:buNone/>
            </a:pPr>
            <a:r>
              <a:rPr lang="en-US" sz="1300" dirty="0"/>
              <a:t>                    then edit tables/igb14_comb.eq to remove or comment out any records for LIND, e.g. “#rename LIND     LIND_2PS 1998 07 27 00 00 2100 01 01 00 00”</a:t>
            </a:r>
          </a:p>
          <a:p>
            <a:r>
              <a:rPr lang="en-US" sz="1400" dirty="0"/>
              <a:t>We already have RINEX files and broadcast navigation files downloaded from the first attempt, so calculate a priori coordinates using those and a nearby site with accurate known coordinates for reference, e.g.</a:t>
            </a:r>
          </a:p>
          <a:p>
            <a:pPr marL="0" indent="0">
              <a:buNone/>
            </a:pPr>
            <a:r>
              <a:rPr lang="en-US" sz="1400" dirty="0">
                <a:latin typeface="Courier" pitchFamily="2" charset="0"/>
              </a:rPr>
              <a:t>cd ~/Desktop/subsidence/2007/</a:t>
            </a:r>
            <a:br>
              <a:rPr lang="en-US" sz="1400" dirty="0">
                <a:latin typeface="Courier" pitchFamily="2" charset="0"/>
              </a:rPr>
            </a:br>
            <a:r>
              <a:rPr lang="en-US" sz="1400" dirty="0">
                <a:latin typeface="Courier" pitchFamily="2" charset="0"/>
              </a:rPr>
              <a:t>sh_crx2rnx -f </a:t>
            </a:r>
            <a:r>
              <a:rPr lang="en-US" sz="1400" dirty="0" err="1">
                <a:latin typeface="Courier" pitchFamily="2" charset="0"/>
              </a:rPr>
              <a:t>rinex</a:t>
            </a:r>
            <a:r>
              <a:rPr lang="en-US" sz="1400" dirty="0">
                <a:latin typeface="Courier" pitchFamily="2" charset="0"/>
              </a:rPr>
              <a:t>/lind1000.07o.gz </a:t>
            </a:r>
            <a:r>
              <a:rPr lang="en-US" sz="1400" dirty="0" err="1">
                <a:latin typeface="Courier" pitchFamily="2" charset="0"/>
              </a:rPr>
              <a:t>rinex</a:t>
            </a:r>
            <a:r>
              <a:rPr lang="en-US" sz="1400" dirty="0">
                <a:latin typeface="Courier" pitchFamily="2" charset="0"/>
              </a:rPr>
              <a:t>/gold1000.07o.gz</a:t>
            </a:r>
            <a:br>
              <a:rPr lang="en-US" sz="1400" dirty="0">
                <a:latin typeface="Courier" pitchFamily="2" charset="0"/>
              </a:rPr>
            </a:br>
            <a:r>
              <a:rPr lang="en-US" sz="1200" dirty="0">
                <a:latin typeface="Courier" pitchFamily="2" charset="0"/>
              </a:rPr>
              <a:t>sh_rx2apr -site </a:t>
            </a:r>
            <a:r>
              <a:rPr lang="en-US" sz="1200" dirty="0" err="1">
                <a:latin typeface="Courier" pitchFamily="2" charset="0"/>
              </a:rPr>
              <a:t>rinex</a:t>
            </a:r>
            <a:r>
              <a:rPr lang="en-US" sz="1200" dirty="0">
                <a:latin typeface="Courier" pitchFamily="2" charset="0"/>
              </a:rPr>
              <a:t>/lind1000.07o -nav </a:t>
            </a:r>
            <a:r>
              <a:rPr lang="en-US" sz="1200" dirty="0" err="1">
                <a:latin typeface="Courier" pitchFamily="2" charset="0"/>
              </a:rPr>
              <a:t>brdc</a:t>
            </a:r>
            <a:r>
              <a:rPr lang="en-US" sz="1200" dirty="0">
                <a:latin typeface="Courier" pitchFamily="2" charset="0"/>
              </a:rPr>
              <a:t>/brdc1000.07n -ref </a:t>
            </a:r>
            <a:r>
              <a:rPr lang="en-US" sz="1200" dirty="0" err="1">
                <a:latin typeface="Courier" pitchFamily="2" charset="0"/>
              </a:rPr>
              <a:t>rinex</a:t>
            </a:r>
            <a:r>
              <a:rPr lang="en-US" sz="1200" dirty="0">
                <a:latin typeface="Courier" pitchFamily="2" charset="0"/>
              </a:rPr>
              <a:t>/gold1000.07o -</a:t>
            </a:r>
            <a:r>
              <a:rPr lang="en-US" sz="1200" dirty="0" err="1">
                <a:latin typeface="Courier" pitchFamily="2" charset="0"/>
              </a:rPr>
              <a:t>apr</a:t>
            </a:r>
            <a:r>
              <a:rPr lang="en-US" sz="1200" dirty="0">
                <a:latin typeface="Courier" pitchFamily="2" charset="0"/>
              </a:rPr>
              <a:t> ~/gg/tables/igb14_comb.apr</a:t>
            </a:r>
            <a:br>
              <a:rPr lang="en-US" sz="1200" dirty="0">
                <a:latin typeface="Courier" pitchFamily="2" charset="0"/>
              </a:rPr>
            </a:br>
            <a:r>
              <a:rPr lang="en-US" sz="1400" dirty="0">
                <a:latin typeface="Courier" pitchFamily="2" charset="0"/>
              </a:rPr>
              <a:t>cat </a:t>
            </a:r>
            <a:r>
              <a:rPr lang="en-US" sz="1400" dirty="0" err="1">
                <a:latin typeface="Courier" pitchFamily="2" charset="0"/>
              </a:rPr>
              <a:t>lind.apr</a:t>
            </a:r>
            <a:r>
              <a:rPr lang="en-US" sz="1400" dirty="0">
                <a:latin typeface="Courier" pitchFamily="2" charset="0"/>
              </a:rPr>
              <a:t> &gt;&gt; ../tables/</a:t>
            </a:r>
            <a:r>
              <a:rPr lang="en-US" sz="1400" dirty="0" err="1">
                <a:latin typeface="Courier" pitchFamily="2" charset="0"/>
              </a:rPr>
              <a:t>subs.apr</a:t>
            </a:r>
            <a:endParaRPr lang="en-US" sz="1400" dirty="0">
              <a:latin typeface="Courier" pitchFamily="2" charset="0"/>
            </a:endParaRPr>
          </a:p>
          <a:p>
            <a:r>
              <a:rPr lang="en-US" sz="1400" dirty="0"/>
              <a:t>Then repeat partially the steps in slide 10 for 2007, 2008 and 2009 (LIND is not available in 2010 and 2011), after moving or removing the first run’s output directory, e.g.</a:t>
            </a:r>
          </a:p>
          <a:p>
            <a:pPr marL="0" indent="0">
              <a:buNone/>
            </a:pPr>
            <a:r>
              <a:rPr lang="en-US" sz="1400" dirty="0">
                <a:latin typeface="Courier" pitchFamily="2" charset="0"/>
              </a:rPr>
              <a:t>cd ~/Desktop/subsidence/2007/</a:t>
            </a:r>
            <a:br>
              <a:rPr lang="en-US" sz="1400" dirty="0">
                <a:latin typeface="Courier" pitchFamily="2" charset="0"/>
              </a:rPr>
            </a:br>
            <a:r>
              <a:rPr lang="en-US" sz="1400" dirty="0">
                <a:latin typeface="Courier" pitchFamily="2" charset="0"/>
              </a:rPr>
              <a:t>cp -p ../tables/</a:t>
            </a:r>
            <a:r>
              <a:rPr lang="en-US" sz="1400" dirty="0" err="1">
                <a:latin typeface="Courier" pitchFamily="2" charset="0"/>
              </a:rPr>
              <a:t>subs.apr</a:t>
            </a:r>
            <a:r>
              <a:rPr lang="en-US" sz="1400" dirty="0">
                <a:latin typeface="Courier" pitchFamily="2" charset="0"/>
              </a:rPr>
              <a:t> tables/</a:t>
            </a:r>
            <a:br>
              <a:rPr lang="en-US" sz="1400" dirty="0">
                <a:latin typeface="Courier" pitchFamily="2" charset="0"/>
              </a:rPr>
            </a:br>
            <a:r>
              <a:rPr lang="en-US" sz="1400" dirty="0">
                <a:latin typeface="Courier" pitchFamily="2" charset="0"/>
              </a:rPr>
              <a:t>mv 100 100.old</a:t>
            </a:r>
            <a:br>
              <a:rPr lang="en-US" sz="1400" dirty="0">
                <a:latin typeface="Courier" pitchFamily="2" charset="0"/>
              </a:rPr>
            </a:br>
            <a:r>
              <a:rPr lang="en-US" sz="1400" dirty="0" err="1">
                <a:latin typeface="Courier" pitchFamily="2" charset="0"/>
              </a:rPr>
              <a:t>sh_gamit</a:t>
            </a:r>
            <a:r>
              <a:rPr lang="en-US" sz="1400" dirty="0">
                <a:latin typeface="Courier" pitchFamily="2" charset="0"/>
              </a:rPr>
              <a:t> -d 2007 100 -</a:t>
            </a:r>
            <a:r>
              <a:rPr lang="en-US" sz="1400" dirty="0" err="1">
                <a:latin typeface="Courier" pitchFamily="2" charset="0"/>
              </a:rPr>
              <a:t>expt</a:t>
            </a:r>
            <a:r>
              <a:rPr lang="en-US" sz="1400" dirty="0">
                <a:latin typeface="Courier" pitchFamily="2" charset="0"/>
              </a:rPr>
              <a:t> subs -orbit </a:t>
            </a:r>
            <a:r>
              <a:rPr lang="en-US" sz="1400" dirty="0" err="1">
                <a:latin typeface="Courier" pitchFamily="2" charset="0"/>
              </a:rPr>
              <a:t>igsf</a:t>
            </a:r>
            <a:endParaRPr lang="en-US" sz="1400" dirty="0">
              <a:latin typeface="Courier" pitchFamily="2" charset="0"/>
            </a:endParaRPr>
          </a:p>
        </p:txBody>
      </p:sp>
    </p:spTree>
    <p:extLst>
      <p:ext uri="{BB962C8B-B14F-4D97-AF65-F5344CB8AC3E}">
        <p14:creationId xmlns:p14="http://schemas.microsoft.com/office/powerpoint/2010/main" val="599795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49EC0-3EAA-674D-B5FF-9092D2D78DC1}"/>
              </a:ext>
            </a:extLst>
          </p:cNvPr>
          <p:cNvSpPr>
            <a:spLocks noGrp="1"/>
          </p:cNvSpPr>
          <p:nvPr>
            <p:ph type="title"/>
          </p:nvPr>
        </p:nvSpPr>
        <p:spPr/>
        <p:txBody>
          <a:bodyPr/>
          <a:lstStyle/>
          <a:p>
            <a:r>
              <a:rPr lang="en-US" dirty="0"/>
              <a:t>Prepare h-files for GLOBK</a:t>
            </a:r>
          </a:p>
        </p:txBody>
      </p:sp>
      <p:sp>
        <p:nvSpPr>
          <p:cNvPr id="3" name="Content Placeholder 2">
            <a:extLst>
              <a:ext uri="{FF2B5EF4-FFF2-40B4-BE49-F238E27FC236}">
                <a16:creationId xmlns:a16="http://schemas.microsoft.com/office/drawing/2014/main" id="{A3932E2B-1255-E346-B248-ECE62DFD983A}"/>
              </a:ext>
            </a:extLst>
          </p:cNvPr>
          <p:cNvSpPr>
            <a:spLocks noGrp="1"/>
          </p:cNvSpPr>
          <p:nvPr>
            <p:ph idx="1"/>
          </p:nvPr>
        </p:nvSpPr>
        <p:spPr/>
        <p:txBody>
          <a:bodyPr>
            <a:normAutofit/>
          </a:bodyPr>
          <a:lstStyle/>
          <a:p>
            <a:r>
              <a:rPr lang="en-US" dirty="0"/>
              <a:t>We need to convert plain text (ASCII) h-files output from GAMIT to binary h-files for input to GLOBK</a:t>
            </a:r>
          </a:p>
          <a:p>
            <a:r>
              <a:rPr lang="en-US" dirty="0"/>
              <a:t>The h-files are written by GAMIT to each day sub-directory in the year directories, so we could be explicit for the one day we processed, e.g.</a:t>
            </a:r>
          </a:p>
          <a:p>
            <a:pPr marL="0" indent="0">
              <a:buNone/>
            </a:pPr>
            <a:r>
              <a:rPr lang="en-US" sz="2400" dirty="0" err="1">
                <a:latin typeface="Courier" pitchFamily="2" charset="0"/>
              </a:rPr>
              <a:t>htoglb</a:t>
            </a:r>
            <a:r>
              <a:rPr lang="en-US" sz="2400" dirty="0">
                <a:latin typeface="Courier" pitchFamily="2" charset="0"/>
              </a:rPr>
              <a:t> 2007/</a:t>
            </a:r>
            <a:r>
              <a:rPr lang="en-US" sz="2400" dirty="0" err="1">
                <a:latin typeface="Courier" pitchFamily="2" charset="0"/>
              </a:rPr>
              <a:t>glbf</a:t>
            </a:r>
            <a:r>
              <a:rPr lang="en-US" sz="2400" dirty="0">
                <a:latin typeface="Courier" pitchFamily="2" charset="0"/>
              </a:rPr>
              <a:t> /dev/null -a 2007/100/hsubsa.07100</a:t>
            </a:r>
          </a:p>
          <a:p>
            <a:r>
              <a:rPr lang="en-US" dirty="0"/>
              <a:t>or we could use a more generic command if many days were processed, e.g.</a:t>
            </a:r>
          </a:p>
          <a:p>
            <a:pPr marL="0" indent="0">
              <a:buNone/>
            </a:pPr>
            <a:r>
              <a:rPr lang="en-US" sz="2400" dirty="0" err="1">
                <a:latin typeface="Courier" pitchFamily="2" charset="0"/>
              </a:rPr>
              <a:t>htoglb</a:t>
            </a:r>
            <a:r>
              <a:rPr lang="en-US" sz="2400" dirty="0">
                <a:latin typeface="Courier" pitchFamily="2" charset="0"/>
              </a:rPr>
              <a:t> 2007/</a:t>
            </a:r>
            <a:r>
              <a:rPr lang="en-US" sz="2400" dirty="0" err="1">
                <a:latin typeface="Courier" pitchFamily="2" charset="0"/>
              </a:rPr>
              <a:t>glbf</a:t>
            </a:r>
            <a:r>
              <a:rPr lang="en-US" sz="2400" dirty="0">
                <a:latin typeface="Courier" pitchFamily="2" charset="0"/>
              </a:rPr>
              <a:t> /dev/null -a 2007/???/hsubsa.07???</a:t>
            </a:r>
            <a:endParaRPr lang="en-US" dirty="0"/>
          </a:p>
          <a:p>
            <a:r>
              <a:rPr lang="en-US" dirty="0"/>
              <a:t>Repeat one of these commands for each year</a:t>
            </a:r>
          </a:p>
        </p:txBody>
      </p:sp>
    </p:spTree>
    <p:extLst>
      <p:ext uri="{BB962C8B-B14F-4D97-AF65-F5344CB8AC3E}">
        <p14:creationId xmlns:p14="http://schemas.microsoft.com/office/powerpoint/2010/main" val="56185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9ED39-BD97-524B-A92D-0545A439C636}"/>
              </a:ext>
            </a:extLst>
          </p:cNvPr>
          <p:cNvSpPr>
            <a:spLocks noGrp="1"/>
          </p:cNvSpPr>
          <p:nvPr>
            <p:ph type="title"/>
          </p:nvPr>
        </p:nvSpPr>
        <p:spPr/>
        <p:txBody>
          <a:bodyPr/>
          <a:lstStyle/>
          <a:p>
            <a:r>
              <a:rPr lang="en-US" dirty="0"/>
              <a:t>Prepare GLOBK command files</a:t>
            </a:r>
          </a:p>
        </p:txBody>
      </p:sp>
      <p:sp>
        <p:nvSpPr>
          <p:cNvPr id="3" name="Content Placeholder 2">
            <a:extLst>
              <a:ext uri="{FF2B5EF4-FFF2-40B4-BE49-F238E27FC236}">
                <a16:creationId xmlns:a16="http://schemas.microsoft.com/office/drawing/2014/main" id="{A39FD4DF-0FE0-4E42-B0A0-99DCDDAF22EB}"/>
              </a:ext>
            </a:extLst>
          </p:cNvPr>
          <p:cNvSpPr>
            <a:spLocks noGrp="1"/>
          </p:cNvSpPr>
          <p:nvPr>
            <p:ph idx="1"/>
          </p:nvPr>
        </p:nvSpPr>
        <p:spPr/>
        <p:txBody>
          <a:bodyPr>
            <a:normAutofit/>
          </a:bodyPr>
          <a:lstStyle/>
          <a:p>
            <a:r>
              <a:rPr lang="en-US" sz="1400" dirty="0"/>
              <a:t>Create local copies of the </a:t>
            </a:r>
            <a:r>
              <a:rPr lang="en-US" sz="1400" dirty="0" err="1">
                <a:latin typeface="Courier" pitchFamily="2" charset="0"/>
              </a:rPr>
              <a:t>globk</a:t>
            </a:r>
            <a:r>
              <a:rPr lang="en-US" sz="1400" dirty="0"/>
              <a:t> and </a:t>
            </a:r>
            <a:r>
              <a:rPr lang="en-US" sz="1400" dirty="0" err="1">
                <a:latin typeface="Courier" pitchFamily="2" charset="0"/>
              </a:rPr>
              <a:t>glorg</a:t>
            </a:r>
            <a:r>
              <a:rPr lang="en-US" sz="1400" dirty="0"/>
              <a:t> command files in a solution directory</a:t>
            </a:r>
          </a:p>
          <a:p>
            <a:pPr marL="0" indent="0">
              <a:buNone/>
            </a:pPr>
            <a:r>
              <a:rPr lang="en-US" sz="1400" dirty="0" err="1">
                <a:latin typeface="Courier" pitchFamily="2" charset="0"/>
              </a:rPr>
              <a:t>mkdir</a:t>
            </a:r>
            <a:r>
              <a:rPr lang="en-US" sz="1400" dirty="0">
                <a:latin typeface="Courier" pitchFamily="2" charset="0"/>
              </a:rPr>
              <a:t> ~/Desktop/subsidence/</a:t>
            </a:r>
            <a:r>
              <a:rPr lang="en-US" sz="1400" dirty="0" err="1">
                <a:latin typeface="Courier" pitchFamily="2" charset="0"/>
              </a:rPr>
              <a:t>gsoln</a:t>
            </a:r>
            <a:r>
              <a:rPr lang="en-US" sz="1400" dirty="0">
                <a:latin typeface="Courier" pitchFamily="2" charset="0"/>
              </a:rPr>
              <a:t>/</a:t>
            </a:r>
            <a:br>
              <a:rPr lang="en-US" sz="1400" dirty="0">
                <a:latin typeface="Courier" pitchFamily="2" charset="0"/>
              </a:rPr>
            </a:br>
            <a:r>
              <a:rPr lang="en-US" sz="1400" dirty="0">
                <a:latin typeface="Courier" pitchFamily="2" charset="0"/>
              </a:rPr>
              <a:t>cd ~/Desktop/subsidence/</a:t>
            </a:r>
            <a:r>
              <a:rPr lang="en-US" sz="1400" dirty="0" err="1">
                <a:latin typeface="Courier" pitchFamily="2" charset="0"/>
              </a:rPr>
              <a:t>gsoln</a:t>
            </a:r>
            <a:r>
              <a:rPr lang="en-US" sz="1400" dirty="0">
                <a:latin typeface="Courier" pitchFamily="2" charset="0"/>
              </a:rPr>
              <a:t>/</a:t>
            </a:r>
            <a:br>
              <a:rPr lang="en-US" sz="1400" dirty="0">
                <a:latin typeface="Courier" pitchFamily="2" charset="0"/>
              </a:rPr>
            </a:br>
            <a:r>
              <a:rPr lang="en-US" sz="1400" dirty="0">
                <a:latin typeface="Courier" pitchFamily="2" charset="0"/>
              </a:rPr>
              <a:t>cp -p ~/gg/tables/</a:t>
            </a:r>
            <a:r>
              <a:rPr lang="en-US" sz="1400" dirty="0" err="1">
                <a:latin typeface="Courier" pitchFamily="2" charset="0"/>
              </a:rPr>
              <a:t>globk.cmd</a:t>
            </a:r>
            <a:r>
              <a:rPr lang="en-US" sz="1400" dirty="0">
                <a:latin typeface="Courier" pitchFamily="2" charset="0"/>
              </a:rPr>
              <a:t> ~/gg/tables/</a:t>
            </a:r>
            <a:r>
              <a:rPr lang="en-US" sz="1400" dirty="0" err="1">
                <a:latin typeface="Courier" pitchFamily="2" charset="0"/>
              </a:rPr>
              <a:t>glorg.cmd</a:t>
            </a:r>
            <a:r>
              <a:rPr lang="en-US" sz="1400" dirty="0">
                <a:latin typeface="Courier" pitchFamily="2" charset="0"/>
              </a:rPr>
              <a:t> .</a:t>
            </a:r>
          </a:p>
          <a:p>
            <a:r>
              <a:rPr lang="en-US" sz="1400" dirty="0"/>
              <a:t>Add our local All_CWU_igs14.apr file </a:t>
            </a:r>
            <a:r>
              <a:rPr lang="en-US" sz="1400" i="1" dirty="0"/>
              <a:t>after</a:t>
            </a:r>
            <a:r>
              <a:rPr lang="en-US" sz="1400" dirty="0"/>
              <a:t> the default ~/gg/tables/igb14_comb.apr, in both the newly copied </a:t>
            </a:r>
            <a:r>
              <a:rPr lang="en-US" sz="1400" dirty="0" err="1"/>
              <a:t>gsoln</a:t>
            </a:r>
            <a:r>
              <a:rPr lang="en-US" sz="1400" dirty="0"/>
              <a:t>/</a:t>
            </a:r>
            <a:r>
              <a:rPr lang="en-US" sz="1400" dirty="0" err="1"/>
              <a:t>globk.cmd</a:t>
            </a:r>
            <a:r>
              <a:rPr lang="en-US" sz="1400" dirty="0"/>
              <a:t> and </a:t>
            </a:r>
            <a:r>
              <a:rPr lang="en-US" sz="1400" dirty="0" err="1"/>
              <a:t>gsoln</a:t>
            </a:r>
            <a:r>
              <a:rPr lang="en-US" sz="1400" dirty="0"/>
              <a:t>/</a:t>
            </a:r>
            <a:r>
              <a:rPr lang="en-US" sz="1400" dirty="0" err="1"/>
              <a:t>glorg.cmd</a:t>
            </a:r>
            <a:r>
              <a:rPr lang="en-US" sz="1400" dirty="0"/>
              <a:t> files, so the correct LIND coordinates in the former do not get overwritten by the wrong ones in the latter, e.g.</a:t>
            </a:r>
          </a:p>
          <a:p>
            <a:pPr marL="0" indent="0">
              <a:buNone/>
            </a:pPr>
            <a:r>
              <a:rPr lang="en-US" sz="1400" dirty="0">
                <a:latin typeface="Courier" pitchFamily="2" charset="0"/>
              </a:rPr>
              <a:t># Optionally add additional </a:t>
            </a:r>
            <a:r>
              <a:rPr lang="en-US" sz="1400" dirty="0" err="1">
                <a:latin typeface="Courier" pitchFamily="2" charset="0"/>
              </a:rPr>
              <a:t>apr</a:t>
            </a:r>
            <a:r>
              <a:rPr lang="en-US" sz="1400" dirty="0">
                <a:latin typeface="Courier" pitchFamily="2" charset="0"/>
              </a:rPr>
              <a:t> files for other sites</a:t>
            </a:r>
            <a:br>
              <a:rPr lang="en-US" sz="1400" dirty="0">
                <a:latin typeface="Courier" pitchFamily="2" charset="0"/>
              </a:rPr>
            </a:br>
            <a:r>
              <a:rPr lang="en-US" sz="1400" dirty="0">
                <a:latin typeface="Courier" pitchFamily="2" charset="0"/>
              </a:rPr>
              <a:t> </a:t>
            </a:r>
            <a:r>
              <a:rPr lang="en-US" sz="1400" dirty="0" err="1">
                <a:latin typeface="Courier" pitchFamily="2" charset="0"/>
              </a:rPr>
              <a:t>apr_file</a:t>
            </a:r>
            <a:r>
              <a:rPr lang="en-US" sz="1400" dirty="0">
                <a:latin typeface="Courier" pitchFamily="2" charset="0"/>
              </a:rPr>
              <a:t> ../tables/</a:t>
            </a:r>
            <a:r>
              <a:rPr lang="en-US" sz="1400" dirty="0" err="1">
                <a:latin typeface="Courier" pitchFamily="2" charset="0"/>
              </a:rPr>
              <a:t>subs.apr</a:t>
            </a:r>
            <a:endParaRPr lang="en-US" sz="1400" dirty="0">
              <a:latin typeface="Courier" pitchFamily="2" charset="0"/>
            </a:endParaRPr>
          </a:p>
          <a:p>
            <a:r>
              <a:rPr lang="en-US" sz="1400" dirty="0"/>
              <a:t>We also need to be sure that the other LIND does not appear in any file defining discontinuities (“</a:t>
            </a:r>
            <a:r>
              <a:rPr lang="en-US" sz="1400" dirty="0" err="1"/>
              <a:t>eq_file</a:t>
            </a:r>
            <a:r>
              <a:rPr lang="en-US" sz="1400" dirty="0"/>
              <a:t>” option in </a:t>
            </a:r>
            <a:r>
              <a:rPr lang="en-US" sz="1400" dirty="0" err="1"/>
              <a:t>globk.cmd</a:t>
            </a:r>
            <a:r>
              <a:rPr lang="en-US" sz="1400" dirty="0"/>
              <a:t>)</a:t>
            </a:r>
          </a:p>
          <a:p>
            <a:pPr lvl="1"/>
            <a:r>
              <a:rPr lang="en-US" sz="1200" dirty="0"/>
              <a:t>It does, so we need to edit </a:t>
            </a:r>
            <a:r>
              <a:rPr lang="en-US" sz="1200" dirty="0" err="1"/>
              <a:t>globk.cmd</a:t>
            </a:r>
            <a:r>
              <a:rPr lang="en-US" sz="1200" dirty="0"/>
              <a:t> to use the local copy instead and increase tolerance for preliminary coordinates</a:t>
            </a:r>
          </a:p>
          <a:p>
            <a:pPr marL="0" indent="0">
              <a:buNone/>
            </a:pPr>
            <a:r>
              <a:rPr lang="en-US" sz="1400" dirty="0" err="1">
                <a:latin typeface="Courier" pitchFamily="2" charset="0"/>
              </a:rPr>
              <a:t>eq_file</a:t>
            </a:r>
            <a:r>
              <a:rPr lang="en-US" sz="1400" dirty="0">
                <a:latin typeface="Courier" pitchFamily="2" charset="0"/>
              </a:rPr>
              <a:t> ../tables/igb14_comb.eq</a:t>
            </a:r>
            <a:endParaRPr lang="en-US" sz="1400" dirty="0"/>
          </a:p>
          <a:p>
            <a:r>
              <a:rPr lang="en-US" sz="1400" dirty="0"/>
              <a:t>We are processing some NOTA stations and GAMIT/GLOBK also distributes GAGE control files in tables/, so let’s add some appropriate files defining known discontinuities, e.g.</a:t>
            </a:r>
          </a:p>
          <a:p>
            <a:pPr marL="0" indent="0">
              <a:buNone/>
            </a:pPr>
            <a:r>
              <a:rPr lang="en-US" sz="1400" dirty="0">
                <a:latin typeface="Courier" pitchFamily="2" charset="0"/>
              </a:rPr>
              <a:t># Optionally add a second </a:t>
            </a:r>
            <a:r>
              <a:rPr lang="en-US" sz="1400" dirty="0" err="1">
                <a:latin typeface="Courier" pitchFamily="2" charset="0"/>
              </a:rPr>
              <a:t>eq_file</a:t>
            </a:r>
            <a:r>
              <a:rPr lang="en-US" sz="1400" dirty="0">
                <a:latin typeface="Courier" pitchFamily="2" charset="0"/>
              </a:rPr>
              <a:t> for analysis-specific renames</a:t>
            </a:r>
            <a:br>
              <a:rPr lang="en-US" sz="1400" dirty="0">
                <a:latin typeface="Courier" pitchFamily="2" charset="0"/>
              </a:rPr>
            </a:br>
            <a:r>
              <a:rPr lang="en-US" sz="1400" dirty="0">
                <a:latin typeface="Courier" pitchFamily="2" charset="0"/>
              </a:rPr>
              <a:t> </a:t>
            </a:r>
            <a:r>
              <a:rPr lang="en-US" sz="1400" dirty="0" err="1">
                <a:latin typeface="Courier" pitchFamily="2" charset="0"/>
              </a:rPr>
              <a:t>eq_file</a:t>
            </a:r>
            <a:r>
              <a:rPr lang="en-US" sz="1400" dirty="0">
                <a:latin typeface="Courier" pitchFamily="2" charset="0"/>
              </a:rPr>
              <a:t> ~/gg/tables/</a:t>
            </a:r>
            <a:r>
              <a:rPr lang="en-US" sz="1400" dirty="0" err="1">
                <a:latin typeface="Courier" pitchFamily="2" charset="0"/>
              </a:rPr>
              <a:t>All_PBO_ants.eq</a:t>
            </a:r>
            <a:br>
              <a:rPr lang="en-US" sz="1400" dirty="0">
                <a:latin typeface="Courier" pitchFamily="2" charset="0"/>
              </a:rPr>
            </a:br>
            <a:r>
              <a:rPr lang="en-US" sz="1400" dirty="0">
                <a:latin typeface="Courier" pitchFamily="2" charset="0"/>
              </a:rPr>
              <a:t> </a:t>
            </a:r>
            <a:r>
              <a:rPr lang="en-US" sz="1400" dirty="0" err="1">
                <a:latin typeface="Courier" pitchFamily="2" charset="0"/>
              </a:rPr>
              <a:t>eq_file</a:t>
            </a:r>
            <a:r>
              <a:rPr lang="en-US" sz="1400" dirty="0">
                <a:latin typeface="Courier" pitchFamily="2" charset="0"/>
              </a:rPr>
              <a:t> ~/gg/tables/</a:t>
            </a:r>
            <a:r>
              <a:rPr lang="en-US" sz="1400" dirty="0" err="1">
                <a:latin typeface="Courier" pitchFamily="2" charset="0"/>
              </a:rPr>
              <a:t>All_PBO_unkn.eq</a:t>
            </a:r>
            <a:br>
              <a:rPr lang="en-US" sz="1400" dirty="0">
                <a:latin typeface="Courier" pitchFamily="2" charset="0"/>
              </a:rPr>
            </a:br>
            <a:r>
              <a:rPr lang="en-US" sz="1400" dirty="0">
                <a:latin typeface="Courier" pitchFamily="2" charset="0"/>
              </a:rPr>
              <a:t> </a:t>
            </a:r>
            <a:r>
              <a:rPr lang="en-US" sz="1400" dirty="0" err="1">
                <a:latin typeface="Courier" pitchFamily="2" charset="0"/>
              </a:rPr>
              <a:t>eq_file</a:t>
            </a:r>
            <a:r>
              <a:rPr lang="en-US" sz="1400" dirty="0">
                <a:latin typeface="Courier" pitchFamily="2" charset="0"/>
              </a:rPr>
              <a:t> ~/gg/tables/</a:t>
            </a:r>
            <a:r>
              <a:rPr lang="en-US" sz="1400" dirty="0" err="1">
                <a:latin typeface="Courier" pitchFamily="2" charset="0"/>
              </a:rPr>
              <a:t>All_PBO_eqs.eq</a:t>
            </a:r>
            <a:endParaRPr lang="en-US" sz="1400" dirty="0">
              <a:latin typeface="Courier" pitchFamily="2" charset="0"/>
            </a:endParaRPr>
          </a:p>
          <a:p>
            <a:endParaRPr lang="en-US" sz="1400" dirty="0"/>
          </a:p>
        </p:txBody>
      </p:sp>
    </p:spTree>
    <p:extLst>
      <p:ext uri="{BB962C8B-B14F-4D97-AF65-F5344CB8AC3E}">
        <p14:creationId xmlns:p14="http://schemas.microsoft.com/office/powerpoint/2010/main" val="2995266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9F0B-4081-074A-9816-A299141FCB88}"/>
              </a:ext>
            </a:extLst>
          </p:cNvPr>
          <p:cNvSpPr>
            <a:spLocks noGrp="1"/>
          </p:cNvSpPr>
          <p:nvPr>
            <p:ph type="title"/>
          </p:nvPr>
        </p:nvSpPr>
        <p:spPr/>
        <p:txBody>
          <a:bodyPr/>
          <a:lstStyle/>
          <a:p>
            <a:r>
              <a:rPr lang="en-US" dirty="0"/>
              <a:t>Create time series from GAMIT results</a:t>
            </a:r>
          </a:p>
        </p:txBody>
      </p:sp>
      <p:sp>
        <p:nvSpPr>
          <p:cNvPr id="3" name="Content Placeholder 2">
            <a:extLst>
              <a:ext uri="{FF2B5EF4-FFF2-40B4-BE49-F238E27FC236}">
                <a16:creationId xmlns:a16="http://schemas.microsoft.com/office/drawing/2014/main" id="{F6686E67-D4F6-644C-9AD3-7ACA801FD405}"/>
              </a:ext>
            </a:extLst>
          </p:cNvPr>
          <p:cNvSpPr>
            <a:spLocks noGrp="1"/>
          </p:cNvSpPr>
          <p:nvPr>
            <p:ph idx="1"/>
          </p:nvPr>
        </p:nvSpPr>
        <p:spPr/>
        <p:txBody>
          <a:bodyPr>
            <a:normAutofit fontScale="92500" lnSpcReduction="10000"/>
          </a:bodyPr>
          <a:lstStyle/>
          <a:p>
            <a:r>
              <a:rPr lang="en-US" dirty="0"/>
              <a:t>We will generate time series for the whole period of processing with one </a:t>
            </a:r>
            <a:r>
              <a:rPr lang="en-US" dirty="0" err="1">
                <a:latin typeface="Courier" pitchFamily="2" charset="0"/>
              </a:rPr>
              <a:t>glred</a:t>
            </a:r>
            <a:r>
              <a:rPr lang="en-US" dirty="0"/>
              <a:t> command, which runs </a:t>
            </a:r>
            <a:r>
              <a:rPr lang="en-US" dirty="0" err="1"/>
              <a:t>globk</a:t>
            </a:r>
            <a:r>
              <a:rPr lang="en-US" dirty="0"/>
              <a:t> once per session to create individual data points at each time</a:t>
            </a:r>
          </a:p>
          <a:p>
            <a:r>
              <a:rPr lang="en-US" dirty="0"/>
              <a:t>We do this in the top-level multi-year solution directory by listing the files we wish to include in a “.</a:t>
            </a:r>
            <a:r>
              <a:rPr lang="en-US" dirty="0" err="1"/>
              <a:t>gdl</a:t>
            </a:r>
            <a:r>
              <a:rPr lang="en-US" dirty="0"/>
              <a:t>”-file (global directory listing) and running </a:t>
            </a:r>
            <a:r>
              <a:rPr lang="en-US" dirty="0" err="1">
                <a:latin typeface="Courier" pitchFamily="2" charset="0"/>
              </a:rPr>
              <a:t>glred</a:t>
            </a:r>
            <a:r>
              <a:rPr lang="en-US" dirty="0"/>
              <a:t> with that list, e.g.</a:t>
            </a:r>
          </a:p>
          <a:p>
            <a:pPr marL="0" indent="0">
              <a:buNone/>
            </a:pPr>
            <a:r>
              <a:rPr lang="en-US" sz="1800" dirty="0">
                <a:latin typeface="Courier" pitchFamily="2" charset="0"/>
              </a:rPr>
              <a:t>cd ~/Desktop/subsidence/</a:t>
            </a:r>
            <a:r>
              <a:rPr lang="en-US" sz="1800" dirty="0" err="1">
                <a:latin typeface="Courier" pitchFamily="2" charset="0"/>
              </a:rPr>
              <a:t>goln</a:t>
            </a:r>
            <a:r>
              <a:rPr lang="en-US" sz="1800" dirty="0">
                <a:latin typeface="Courier" pitchFamily="2" charset="0"/>
              </a:rPr>
              <a:t>/</a:t>
            </a:r>
            <a:br>
              <a:rPr lang="en-US" sz="1800" dirty="0">
                <a:latin typeface="Courier" pitchFamily="2" charset="0"/>
              </a:rPr>
            </a:br>
            <a:r>
              <a:rPr lang="en-US" sz="1800" dirty="0">
                <a:latin typeface="Courier" pitchFamily="2" charset="0"/>
              </a:rPr>
              <a:t>ls ../20??/</a:t>
            </a:r>
            <a:r>
              <a:rPr lang="en-US" sz="1800" dirty="0" err="1">
                <a:latin typeface="Courier" pitchFamily="2" charset="0"/>
              </a:rPr>
              <a:t>glbf</a:t>
            </a:r>
            <a:r>
              <a:rPr lang="en-US" sz="1800" dirty="0">
                <a:latin typeface="Courier" pitchFamily="2" charset="0"/>
              </a:rPr>
              <a:t>/h*_</a:t>
            </a:r>
            <a:r>
              <a:rPr lang="en-US" sz="1800" dirty="0" err="1">
                <a:latin typeface="Courier" pitchFamily="2" charset="0"/>
              </a:rPr>
              <a:t>subs.glx</a:t>
            </a:r>
            <a:r>
              <a:rPr lang="en-US" sz="1800" dirty="0">
                <a:latin typeface="Courier" pitchFamily="2" charset="0"/>
              </a:rPr>
              <a:t> &gt; </a:t>
            </a:r>
            <a:r>
              <a:rPr lang="en-US" sz="1800" dirty="0" err="1">
                <a:latin typeface="Courier" pitchFamily="2" charset="0"/>
              </a:rPr>
              <a:t>subs.glx.gdl</a:t>
            </a:r>
            <a:br>
              <a:rPr lang="en-US" sz="1800" dirty="0">
                <a:latin typeface="Courier" pitchFamily="2" charset="0"/>
              </a:rPr>
            </a:br>
            <a:r>
              <a:rPr lang="en-US" sz="1800" dirty="0" err="1">
                <a:latin typeface="Courier" pitchFamily="2" charset="0"/>
              </a:rPr>
              <a:t>glred</a:t>
            </a:r>
            <a:r>
              <a:rPr lang="en-US" sz="1800" dirty="0">
                <a:latin typeface="Courier" pitchFamily="2" charset="0"/>
              </a:rPr>
              <a:t> 6 glred_20210810.prt glred_20210810.log </a:t>
            </a:r>
            <a:r>
              <a:rPr lang="en-US" sz="1800" dirty="0" err="1">
                <a:latin typeface="Courier" pitchFamily="2" charset="0"/>
              </a:rPr>
              <a:t>subs.glx.gdl</a:t>
            </a:r>
            <a:r>
              <a:rPr lang="en-US" sz="1800" dirty="0">
                <a:latin typeface="Courier" pitchFamily="2" charset="0"/>
              </a:rPr>
              <a:t> </a:t>
            </a:r>
            <a:r>
              <a:rPr lang="en-US" sz="1800" dirty="0" err="1">
                <a:latin typeface="Courier" pitchFamily="2" charset="0"/>
              </a:rPr>
              <a:t>globk.cmd</a:t>
            </a:r>
            <a:endParaRPr lang="en-US" sz="1800" dirty="0">
              <a:latin typeface="Courier" pitchFamily="2" charset="0"/>
            </a:endParaRPr>
          </a:p>
          <a:p>
            <a:r>
              <a:rPr lang="en-US" dirty="0"/>
              <a:t>The output file names (glred_20210810.prt, which will become glred_20210810.org after </a:t>
            </a:r>
            <a:r>
              <a:rPr lang="en-US" dirty="0" err="1">
                <a:latin typeface="Courier" pitchFamily="2" charset="0"/>
              </a:rPr>
              <a:t>glorg</a:t>
            </a:r>
            <a:r>
              <a:rPr lang="en-US" dirty="0"/>
              <a:t> is run by </a:t>
            </a:r>
            <a:r>
              <a:rPr lang="en-US" dirty="0" err="1">
                <a:latin typeface="Courier" pitchFamily="2" charset="0"/>
              </a:rPr>
              <a:t>glred</a:t>
            </a:r>
            <a:r>
              <a:rPr lang="en-US" dirty="0"/>
              <a:t> to define the reference frame, and glred_20210810.log) are arbitrary but we recommend some type (“</a:t>
            </a:r>
            <a:r>
              <a:rPr lang="en-US" dirty="0" err="1"/>
              <a:t>glred</a:t>
            </a:r>
            <a:r>
              <a:rPr lang="en-US" dirty="0"/>
              <a:t>” or “rep” for repeatability, i.e. time series) and date identifier</a:t>
            </a:r>
          </a:p>
        </p:txBody>
      </p:sp>
    </p:spTree>
    <p:extLst>
      <p:ext uri="{BB962C8B-B14F-4D97-AF65-F5344CB8AC3E}">
        <p14:creationId xmlns:p14="http://schemas.microsoft.com/office/powerpoint/2010/main" val="4182911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1CD33-318B-DB48-BB87-C59FC3444E60}"/>
              </a:ext>
            </a:extLst>
          </p:cNvPr>
          <p:cNvSpPr>
            <a:spLocks noGrp="1"/>
          </p:cNvSpPr>
          <p:nvPr>
            <p:ph type="title"/>
          </p:nvPr>
        </p:nvSpPr>
        <p:spPr/>
        <p:txBody>
          <a:bodyPr/>
          <a:lstStyle/>
          <a:p>
            <a:r>
              <a:rPr lang="en-US" dirty="0"/>
              <a:t>Create some plots for viewing (GMT)</a:t>
            </a:r>
          </a:p>
        </p:txBody>
      </p:sp>
      <p:sp>
        <p:nvSpPr>
          <p:cNvPr id="3" name="Content Placeholder 2">
            <a:extLst>
              <a:ext uri="{FF2B5EF4-FFF2-40B4-BE49-F238E27FC236}">
                <a16:creationId xmlns:a16="http://schemas.microsoft.com/office/drawing/2014/main" id="{14F7DD25-F677-9045-9695-A68F7AED90C6}"/>
              </a:ext>
            </a:extLst>
          </p:cNvPr>
          <p:cNvSpPr>
            <a:spLocks noGrp="1"/>
          </p:cNvSpPr>
          <p:nvPr>
            <p:ph idx="1"/>
          </p:nvPr>
        </p:nvSpPr>
        <p:spPr/>
        <p:txBody>
          <a:bodyPr/>
          <a:lstStyle/>
          <a:p>
            <a:r>
              <a:rPr lang="en-US" dirty="0"/>
              <a:t>We would like to view the results, so let’s plot the time series and ask the plotting script, </a:t>
            </a:r>
            <a:r>
              <a:rPr lang="en-US" dirty="0" err="1">
                <a:latin typeface="Courier" pitchFamily="2" charset="0"/>
              </a:rPr>
              <a:t>sh_plot_pos</a:t>
            </a:r>
            <a:r>
              <a:rPr lang="en-US" dirty="0"/>
              <a:t>, to do some basic analysis for us, like determine the rates, using the same discontinuities files that we included in </a:t>
            </a:r>
            <a:r>
              <a:rPr lang="en-US" dirty="0" err="1"/>
              <a:t>globk.cmd</a:t>
            </a:r>
            <a:r>
              <a:rPr lang="en-US" dirty="0"/>
              <a:t>, e.g. (note the line wrap)</a:t>
            </a:r>
          </a:p>
          <a:p>
            <a:pPr marL="0" indent="0">
              <a:buNone/>
            </a:pPr>
            <a:r>
              <a:rPr lang="en-US" sz="1800" dirty="0" err="1">
                <a:latin typeface="Courier" pitchFamily="2" charset="0"/>
              </a:rPr>
              <a:t>sh_plot_pos</a:t>
            </a:r>
            <a:r>
              <a:rPr lang="en-US" sz="1800" dirty="0">
                <a:latin typeface="Courier" pitchFamily="2" charset="0"/>
              </a:rPr>
              <a:t> -f glred_20210810.org -k -t -r -u -b ~/gg/tables/igb14_comb.eq ~/gg/tables/</a:t>
            </a:r>
            <a:r>
              <a:rPr lang="en-US" sz="1800" dirty="0" err="1">
                <a:latin typeface="Courier" pitchFamily="2" charset="0"/>
              </a:rPr>
              <a:t>All_PBO_ants.eq</a:t>
            </a:r>
            <a:r>
              <a:rPr lang="en-US" sz="1800" dirty="0">
                <a:latin typeface="Courier" pitchFamily="2" charset="0"/>
              </a:rPr>
              <a:t> ~/gg/tables/</a:t>
            </a:r>
            <a:r>
              <a:rPr lang="en-US" sz="1800" dirty="0" err="1">
                <a:latin typeface="Courier" pitchFamily="2" charset="0"/>
              </a:rPr>
              <a:t>All_PBO_unkn.eq</a:t>
            </a:r>
            <a:r>
              <a:rPr lang="en-US" sz="1800" dirty="0">
                <a:latin typeface="Courier" pitchFamily="2" charset="0"/>
              </a:rPr>
              <a:t> -e ~/gg/tables/</a:t>
            </a:r>
            <a:r>
              <a:rPr lang="en-US" sz="1800" dirty="0" err="1">
                <a:latin typeface="Courier" pitchFamily="2" charset="0"/>
              </a:rPr>
              <a:t>All_PBO_eqs.eq</a:t>
            </a:r>
            <a:r>
              <a:rPr lang="en-US" sz="1800" dirty="0">
                <a:latin typeface="Courier" pitchFamily="2" charset="0"/>
              </a:rPr>
              <a:t> -d _20210810</a:t>
            </a:r>
          </a:p>
          <a:p>
            <a:r>
              <a:rPr lang="en-US" dirty="0"/>
              <a:t>This will generate a series of “.pos”-files from the “.org”-file output by </a:t>
            </a:r>
            <a:r>
              <a:rPr lang="en-US" dirty="0" err="1"/>
              <a:t>glred</a:t>
            </a:r>
            <a:r>
              <a:rPr lang="en-US" dirty="0"/>
              <a:t> in a pos_20210810/ directory and a series of plots of those “.pos”-files, with velocities estimated, in a plots_20210810/ directory</a:t>
            </a:r>
          </a:p>
          <a:p>
            <a:pPr lvl="1"/>
            <a:r>
              <a:rPr lang="en-US" dirty="0"/>
              <a:t>The plots are PostScript</a:t>
            </a:r>
          </a:p>
        </p:txBody>
      </p:sp>
    </p:spTree>
    <p:extLst>
      <p:ext uri="{BB962C8B-B14F-4D97-AF65-F5344CB8AC3E}">
        <p14:creationId xmlns:p14="http://schemas.microsoft.com/office/powerpoint/2010/main" val="3392726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0AC4273-069A-D944-AF6D-98676EDE63DD}"/>
              </a:ext>
            </a:extLst>
          </p:cNvPr>
          <p:cNvSpPr txBox="1"/>
          <p:nvPr/>
        </p:nvSpPr>
        <p:spPr>
          <a:xfrm>
            <a:off x="456326" y="5664208"/>
            <a:ext cx="5739320" cy="646331"/>
          </a:xfrm>
          <a:prstGeom prst="rect">
            <a:avLst/>
          </a:prstGeom>
          <a:noFill/>
        </p:spPr>
        <p:txBody>
          <a:bodyPr wrap="square" rtlCol="0">
            <a:spAutoFit/>
          </a:bodyPr>
          <a:lstStyle/>
          <a:p>
            <a:r>
              <a:rPr lang="en-US" dirty="0"/>
              <a:t>All rates are relative to ITRF2014 because we did not use any keyword at the end of the </a:t>
            </a:r>
            <a:r>
              <a:rPr lang="en-US" dirty="0" err="1">
                <a:latin typeface="Courier" pitchFamily="2" charset="0"/>
              </a:rPr>
              <a:t>glred</a:t>
            </a:r>
            <a:r>
              <a:rPr lang="en-US" dirty="0"/>
              <a:t> command in slide 15</a:t>
            </a:r>
          </a:p>
        </p:txBody>
      </p:sp>
      <p:sp>
        <p:nvSpPr>
          <p:cNvPr id="11" name="TextBox 10">
            <a:extLst>
              <a:ext uri="{FF2B5EF4-FFF2-40B4-BE49-F238E27FC236}">
                <a16:creationId xmlns:a16="http://schemas.microsoft.com/office/drawing/2014/main" id="{2EAA3630-942A-9247-BD41-F2F1207A6ED6}"/>
              </a:ext>
            </a:extLst>
          </p:cNvPr>
          <p:cNvSpPr txBox="1"/>
          <p:nvPr/>
        </p:nvSpPr>
        <p:spPr>
          <a:xfrm>
            <a:off x="6195646" y="5387208"/>
            <a:ext cx="5739320" cy="1200329"/>
          </a:xfrm>
          <a:prstGeom prst="rect">
            <a:avLst/>
          </a:prstGeom>
          <a:noFill/>
        </p:spPr>
        <p:txBody>
          <a:bodyPr wrap="square" rtlCol="0">
            <a:spAutoFit/>
          </a:bodyPr>
          <a:lstStyle/>
          <a:p>
            <a:r>
              <a:rPr lang="en-US" dirty="0"/>
              <a:t>Orange lines represent earthquakes, defined in the “.eq”-files we provided in both </a:t>
            </a:r>
            <a:r>
              <a:rPr lang="en-US" dirty="0" err="1"/>
              <a:t>globk.cmd</a:t>
            </a:r>
            <a:r>
              <a:rPr lang="en-US" dirty="0"/>
              <a:t> and to the </a:t>
            </a:r>
            <a:r>
              <a:rPr lang="en-US" dirty="0" err="1">
                <a:latin typeface="Courier" pitchFamily="2" charset="0"/>
              </a:rPr>
              <a:t>sh_plot_pos</a:t>
            </a:r>
            <a:r>
              <a:rPr lang="en-US" dirty="0"/>
              <a:t> command, that may be close enough to affect the site; other discontinuities appear in purple</a:t>
            </a:r>
          </a:p>
        </p:txBody>
      </p:sp>
      <p:pic>
        <p:nvPicPr>
          <p:cNvPr id="13" name="Picture 12">
            <a:extLst>
              <a:ext uri="{FF2B5EF4-FFF2-40B4-BE49-F238E27FC236}">
                <a16:creationId xmlns:a16="http://schemas.microsoft.com/office/drawing/2014/main" id="{190D2F49-D26E-F841-BCE1-1A1FD9ED44E9}"/>
              </a:ext>
            </a:extLst>
          </p:cNvPr>
          <p:cNvPicPr>
            <a:picLocks noChangeAspect="1"/>
          </p:cNvPicPr>
          <p:nvPr/>
        </p:nvPicPr>
        <p:blipFill>
          <a:blip r:embed="rId2"/>
          <a:stretch>
            <a:fillRect/>
          </a:stretch>
        </p:blipFill>
        <p:spPr>
          <a:xfrm>
            <a:off x="0" y="0"/>
            <a:ext cx="4152901" cy="5374342"/>
          </a:xfrm>
          <a:prstGeom prst="rect">
            <a:avLst/>
          </a:prstGeom>
        </p:spPr>
      </p:pic>
      <p:pic>
        <p:nvPicPr>
          <p:cNvPr id="15" name="Picture 14">
            <a:extLst>
              <a:ext uri="{FF2B5EF4-FFF2-40B4-BE49-F238E27FC236}">
                <a16:creationId xmlns:a16="http://schemas.microsoft.com/office/drawing/2014/main" id="{44207ED3-4308-384B-9F85-DCF1122BC7E6}"/>
              </a:ext>
            </a:extLst>
          </p:cNvPr>
          <p:cNvPicPr>
            <a:picLocks noChangeAspect="1"/>
          </p:cNvPicPr>
          <p:nvPr/>
        </p:nvPicPr>
        <p:blipFill>
          <a:blip r:embed="rId3"/>
          <a:stretch>
            <a:fillRect/>
          </a:stretch>
        </p:blipFill>
        <p:spPr>
          <a:xfrm>
            <a:off x="4018389" y="0"/>
            <a:ext cx="4155222" cy="5377346"/>
          </a:xfrm>
          <a:prstGeom prst="rect">
            <a:avLst/>
          </a:prstGeom>
        </p:spPr>
      </p:pic>
      <p:pic>
        <p:nvPicPr>
          <p:cNvPr id="17" name="Picture 16">
            <a:extLst>
              <a:ext uri="{FF2B5EF4-FFF2-40B4-BE49-F238E27FC236}">
                <a16:creationId xmlns:a16="http://schemas.microsoft.com/office/drawing/2014/main" id="{66450500-BF98-5644-A9A7-A0E53CC5E81A}"/>
              </a:ext>
            </a:extLst>
          </p:cNvPr>
          <p:cNvPicPr>
            <a:picLocks noChangeAspect="1"/>
          </p:cNvPicPr>
          <p:nvPr/>
        </p:nvPicPr>
        <p:blipFill>
          <a:blip r:embed="rId4"/>
          <a:stretch>
            <a:fillRect/>
          </a:stretch>
        </p:blipFill>
        <p:spPr>
          <a:xfrm>
            <a:off x="8036776" y="0"/>
            <a:ext cx="4155223" cy="5377347"/>
          </a:xfrm>
          <a:prstGeom prst="rect">
            <a:avLst/>
          </a:prstGeom>
        </p:spPr>
      </p:pic>
    </p:spTree>
    <p:extLst>
      <p:ext uri="{BB962C8B-B14F-4D97-AF65-F5344CB8AC3E}">
        <p14:creationId xmlns:p14="http://schemas.microsoft.com/office/powerpoint/2010/main" val="915213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0AC4273-069A-D944-AF6D-98676EDE63DD}"/>
              </a:ext>
            </a:extLst>
          </p:cNvPr>
          <p:cNvSpPr txBox="1"/>
          <p:nvPr/>
        </p:nvSpPr>
        <p:spPr>
          <a:xfrm>
            <a:off x="456326" y="5664208"/>
            <a:ext cx="5739320" cy="646331"/>
          </a:xfrm>
          <a:prstGeom prst="rect">
            <a:avLst/>
          </a:prstGeom>
          <a:noFill/>
        </p:spPr>
        <p:txBody>
          <a:bodyPr wrap="square" rtlCol="0">
            <a:spAutoFit/>
          </a:bodyPr>
          <a:lstStyle/>
          <a:p>
            <a:r>
              <a:rPr lang="en-US" dirty="0"/>
              <a:t>All rates are relative to ITRF2014 because we did not use any keyword at the end of the </a:t>
            </a:r>
            <a:r>
              <a:rPr lang="en-US" dirty="0" err="1">
                <a:latin typeface="Courier" pitchFamily="2" charset="0"/>
              </a:rPr>
              <a:t>glred</a:t>
            </a:r>
            <a:r>
              <a:rPr lang="en-US" dirty="0"/>
              <a:t> command in slide 15</a:t>
            </a:r>
          </a:p>
        </p:txBody>
      </p:sp>
      <p:sp>
        <p:nvSpPr>
          <p:cNvPr id="11" name="TextBox 10">
            <a:extLst>
              <a:ext uri="{FF2B5EF4-FFF2-40B4-BE49-F238E27FC236}">
                <a16:creationId xmlns:a16="http://schemas.microsoft.com/office/drawing/2014/main" id="{2EAA3630-942A-9247-BD41-F2F1207A6ED6}"/>
              </a:ext>
            </a:extLst>
          </p:cNvPr>
          <p:cNvSpPr txBox="1"/>
          <p:nvPr/>
        </p:nvSpPr>
        <p:spPr>
          <a:xfrm>
            <a:off x="6195646" y="5387208"/>
            <a:ext cx="5739320" cy="1200329"/>
          </a:xfrm>
          <a:prstGeom prst="rect">
            <a:avLst/>
          </a:prstGeom>
          <a:noFill/>
        </p:spPr>
        <p:txBody>
          <a:bodyPr wrap="square" rtlCol="0">
            <a:spAutoFit/>
          </a:bodyPr>
          <a:lstStyle/>
          <a:p>
            <a:r>
              <a:rPr lang="en-US" dirty="0"/>
              <a:t>Orange lines represent earthquakes, defined in the “.eq”-files we provided in both </a:t>
            </a:r>
            <a:r>
              <a:rPr lang="en-US" dirty="0" err="1"/>
              <a:t>globk.cmd</a:t>
            </a:r>
            <a:r>
              <a:rPr lang="en-US" dirty="0"/>
              <a:t> and to the </a:t>
            </a:r>
            <a:r>
              <a:rPr lang="en-US" dirty="0" err="1">
                <a:latin typeface="Courier" pitchFamily="2" charset="0"/>
              </a:rPr>
              <a:t>sh_plot_pos</a:t>
            </a:r>
            <a:r>
              <a:rPr lang="en-US" dirty="0"/>
              <a:t> command, that may be close enough to affect the site; other discontinuities would appear purple</a:t>
            </a:r>
          </a:p>
        </p:txBody>
      </p:sp>
      <p:pic>
        <p:nvPicPr>
          <p:cNvPr id="3" name="Picture 2">
            <a:extLst>
              <a:ext uri="{FF2B5EF4-FFF2-40B4-BE49-F238E27FC236}">
                <a16:creationId xmlns:a16="http://schemas.microsoft.com/office/drawing/2014/main" id="{439029F4-8A85-4949-975E-A0E661D97E44}"/>
              </a:ext>
            </a:extLst>
          </p:cNvPr>
          <p:cNvPicPr>
            <a:picLocks noChangeAspect="1"/>
          </p:cNvPicPr>
          <p:nvPr/>
        </p:nvPicPr>
        <p:blipFill>
          <a:blip r:embed="rId2"/>
          <a:stretch>
            <a:fillRect/>
          </a:stretch>
        </p:blipFill>
        <p:spPr>
          <a:xfrm>
            <a:off x="0" y="0"/>
            <a:ext cx="4152901" cy="5374342"/>
          </a:xfrm>
          <a:prstGeom prst="rect">
            <a:avLst/>
          </a:prstGeom>
        </p:spPr>
      </p:pic>
      <p:pic>
        <p:nvPicPr>
          <p:cNvPr id="6" name="Picture 5">
            <a:extLst>
              <a:ext uri="{FF2B5EF4-FFF2-40B4-BE49-F238E27FC236}">
                <a16:creationId xmlns:a16="http://schemas.microsoft.com/office/drawing/2014/main" id="{FE89D1E0-24B7-D14B-BDE3-F5FCFA46EF85}"/>
              </a:ext>
            </a:extLst>
          </p:cNvPr>
          <p:cNvPicPr>
            <a:picLocks noChangeAspect="1"/>
          </p:cNvPicPr>
          <p:nvPr/>
        </p:nvPicPr>
        <p:blipFill>
          <a:blip r:embed="rId3"/>
          <a:stretch>
            <a:fillRect/>
          </a:stretch>
        </p:blipFill>
        <p:spPr>
          <a:xfrm>
            <a:off x="4018388" y="-3005"/>
            <a:ext cx="4155223" cy="5377347"/>
          </a:xfrm>
          <a:prstGeom prst="rect">
            <a:avLst/>
          </a:prstGeom>
        </p:spPr>
      </p:pic>
      <p:pic>
        <p:nvPicPr>
          <p:cNvPr id="12" name="Picture 11">
            <a:extLst>
              <a:ext uri="{FF2B5EF4-FFF2-40B4-BE49-F238E27FC236}">
                <a16:creationId xmlns:a16="http://schemas.microsoft.com/office/drawing/2014/main" id="{8BA2AAC1-DB1B-ED43-BAB5-9F043E17EDAE}"/>
              </a:ext>
            </a:extLst>
          </p:cNvPr>
          <p:cNvPicPr>
            <a:picLocks noChangeAspect="1"/>
          </p:cNvPicPr>
          <p:nvPr/>
        </p:nvPicPr>
        <p:blipFill>
          <a:blip r:embed="rId4"/>
          <a:stretch>
            <a:fillRect/>
          </a:stretch>
        </p:blipFill>
        <p:spPr>
          <a:xfrm>
            <a:off x="8036775" y="0"/>
            <a:ext cx="4155224" cy="5377348"/>
          </a:xfrm>
          <a:prstGeom prst="rect">
            <a:avLst/>
          </a:prstGeom>
        </p:spPr>
      </p:pic>
    </p:spTree>
    <p:extLst>
      <p:ext uri="{BB962C8B-B14F-4D97-AF65-F5344CB8AC3E}">
        <p14:creationId xmlns:p14="http://schemas.microsoft.com/office/powerpoint/2010/main" val="2188249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DB29D-EFC4-734E-85CC-670D1E78AA9D}"/>
              </a:ext>
            </a:extLst>
          </p:cNvPr>
          <p:cNvSpPr>
            <a:spLocks noGrp="1"/>
          </p:cNvSpPr>
          <p:nvPr>
            <p:ph type="title"/>
          </p:nvPr>
        </p:nvSpPr>
        <p:spPr/>
        <p:txBody>
          <a:bodyPr/>
          <a:lstStyle/>
          <a:p>
            <a:r>
              <a:rPr lang="en-US" dirty="0"/>
              <a:t>What was done for you</a:t>
            </a:r>
          </a:p>
        </p:txBody>
      </p:sp>
      <p:sp>
        <p:nvSpPr>
          <p:cNvPr id="3" name="Content Placeholder 2">
            <a:extLst>
              <a:ext uri="{FF2B5EF4-FFF2-40B4-BE49-F238E27FC236}">
                <a16:creationId xmlns:a16="http://schemas.microsoft.com/office/drawing/2014/main" id="{21611094-6DAC-D34E-88AC-1F2309A3A814}"/>
              </a:ext>
            </a:extLst>
          </p:cNvPr>
          <p:cNvSpPr>
            <a:spLocks noGrp="1"/>
          </p:cNvSpPr>
          <p:nvPr>
            <p:ph idx="1"/>
          </p:nvPr>
        </p:nvSpPr>
        <p:spPr/>
        <p:txBody>
          <a:bodyPr>
            <a:normAutofit lnSpcReduction="10000"/>
          </a:bodyPr>
          <a:lstStyle/>
          <a:p>
            <a:r>
              <a:rPr lang="en-US" dirty="0"/>
              <a:t>This example was straightforward because a lot of information was predefined</a:t>
            </a:r>
          </a:p>
          <a:p>
            <a:pPr lvl="1"/>
            <a:r>
              <a:rPr lang="en-US" dirty="0"/>
              <a:t>Equipment records in the default </a:t>
            </a:r>
            <a:r>
              <a:rPr lang="en-US" dirty="0" err="1"/>
              <a:t>station.info</a:t>
            </a:r>
            <a:r>
              <a:rPr lang="en-US" dirty="0"/>
              <a:t> file</a:t>
            </a:r>
          </a:p>
          <a:p>
            <a:pPr lvl="1"/>
            <a:r>
              <a:rPr lang="en-US" dirty="0"/>
              <a:t>Coordinates in the default ~/gg/tables/igb14_comb.apr file and a secondary “.</a:t>
            </a:r>
            <a:r>
              <a:rPr lang="en-US" dirty="0" err="1"/>
              <a:t>apr</a:t>
            </a:r>
            <a:r>
              <a:rPr lang="en-US" dirty="0"/>
              <a:t>”-file ~/gg/tables/</a:t>
            </a:r>
            <a:r>
              <a:rPr lang="en-US" dirty="0" err="1"/>
              <a:t>subs.apr</a:t>
            </a:r>
            <a:r>
              <a:rPr lang="en-US" dirty="0"/>
              <a:t> using coordinates from GAGE</a:t>
            </a:r>
          </a:p>
          <a:p>
            <a:pPr lvl="1"/>
            <a:r>
              <a:rPr lang="en-US" dirty="0"/>
              <a:t>Discontinuities affecting the sites in the default ~/gg/tables/igb14_comb.eq and GAGE’s ~/gg/tables/</a:t>
            </a:r>
            <a:r>
              <a:rPr lang="en-US" dirty="0" err="1"/>
              <a:t>All_PBO</a:t>
            </a:r>
            <a:r>
              <a:rPr lang="en-US" dirty="0"/>
              <a:t>_*.eq files</a:t>
            </a:r>
          </a:p>
          <a:p>
            <a:r>
              <a:rPr lang="en-US" dirty="0"/>
              <a:t>Normally this takes more work by the user to record, define and iterate the analysis</a:t>
            </a:r>
          </a:p>
          <a:p>
            <a:r>
              <a:rPr lang="en-US" dirty="0"/>
              <a:t>We did have to deal with the site ID clash of LIND and updating its coordinates accordingly</a:t>
            </a:r>
          </a:p>
        </p:txBody>
      </p:sp>
    </p:spTree>
    <p:extLst>
      <p:ext uri="{BB962C8B-B14F-4D97-AF65-F5344CB8AC3E}">
        <p14:creationId xmlns:p14="http://schemas.microsoft.com/office/powerpoint/2010/main" val="3542475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1CD5C58-44A8-374C-9121-15EB8C2CA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04" y="118029"/>
            <a:ext cx="8706255" cy="64958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AA803F8-DF6F-4B4B-B4BC-F393F3897BF7}"/>
              </a:ext>
            </a:extLst>
          </p:cNvPr>
          <p:cNvSpPr txBox="1"/>
          <p:nvPr/>
        </p:nvSpPr>
        <p:spPr>
          <a:xfrm>
            <a:off x="2572434" y="6591002"/>
            <a:ext cx="3775393" cy="261610"/>
          </a:xfrm>
          <a:prstGeom prst="rect">
            <a:avLst/>
          </a:prstGeom>
          <a:noFill/>
        </p:spPr>
        <p:txBody>
          <a:bodyPr wrap="none" rtlCol="0">
            <a:spAutoFit/>
          </a:bodyPr>
          <a:lstStyle/>
          <a:p>
            <a:r>
              <a:rPr lang="en-US" sz="1100" dirty="0"/>
              <a:t>https://</a:t>
            </a:r>
            <a:r>
              <a:rPr lang="en-US" sz="1100" dirty="0" err="1"/>
              <a:t>www.nasa.gov</a:t>
            </a:r>
            <a:r>
              <a:rPr lang="en-US" sz="1100" dirty="0"/>
              <a:t>/</a:t>
            </a:r>
            <a:r>
              <a:rPr lang="en-US" sz="1100" dirty="0" err="1"/>
              <a:t>jpl</a:t>
            </a:r>
            <a:r>
              <a:rPr lang="en-US" sz="1100" dirty="0"/>
              <a:t>/news/california-drought-20140225/</a:t>
            </a:r>
          </a:p>
        </p:txBody>
      </p:sp>
      <p:sp>
        <p:nvSpPr>
          <p:cNvPr id="9" name="Oval 8">
            <a:extLst>
              <a:ext uri="{FF2B5EF4-FFF2-40B4-BE49-F238E27FC236}">
                <a16:creationId xmlns:a16="http://schemas.microsoft.com/office/drawing/2014/main" id="{0BC407CB-2C42-6E46-B2CB-CD333810C972}"/>
              </a:ext>
            </a:extLst>
          </p:cNvPr>
          <p:cNvSpPr>
            <a:spLocks noChangeAspect="1"/>
          </p:cNvSpPr>
          <p:nvPr/>
        </p:nvSpPr>
        <p:spPr>
          <a:xfrm>
            <a:off x="5303217" y="3302539"/>
            <a:ext cx="1819071" cy="1819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19BE28-AF92-5C46-9C22-622B48A2DAA8}"/>
              </a:ext>
            </a:extLst>
          </p:cNvPr>
          <p:cNvSpPr txBox="1"/>
          <p:nvPr/>
        </p:nvSpPr>
        <p:spPr>
          <a:xfrm>
            <a:off x="5278322" y="2933207"/>
            <a:ext cx="1843966" cy="369332"/>
          </a:xfrm>
          <a:prstGeom prst="rect">
            <a:avLst/>
          </a:prstGeom>
          <a:noFill/>
        </p:spPr>
        <p:txBody>
          <a:bodyPr wrap="none" rtlCol="0">
            <a:spAutoFit/>
          </a:bodyPr>
          <a:lstStyle/>
          <a:p>
            <a:r>
              <a:rPr lang="en-US" dirty="0">
                <a:solidFill>
                  <a:srgbClr val="FF0000"/>
                </a:solidFill>
                <a:effectLst>
                  <a:outerShdw blurRad="50800" dist="38100" dir="2700000" algn="tl" rotWithShape="0">
                    <a:prstClr val="black">
                      <a:alpha val="40000"/>
                    </a:prstClr>
                  </a:outerShdw>
                </a:effectLst>
              </a:rPr>
              <a:t>Region of interest</a:t>
            </a:r>
          </a:p>
        </p:txBody>
      </p:sp>
      <p:sp>
        <p:nvSpPr>
          <p:cNvPr id="11" name="TextBox 10">
            <a:extLst>
              <a:ext uri="{FF2B5EF4-FFF2-40B4-BE49-F238E27FC236}">
                <a16:creationId xmlns:a16="http://schemas.microsoft.com/office/drawing/2014/main" id="{9A423965-0676-9E44-AAAE-8832D450FA9C}"/>
              </a:ext>
            </a:extLst>
          </p:cNvPr>
          <p:cNvSpPr txBox="1"/>
          <p:nvPr/>
        </p:nvSpPr>
        <p:spPr>
          <a:xfrm>
            <a:off x="9248309" y="2551837"/>
            <a:ext cx="2454066" cy="1754326"/>
          </a:xfrm>
          <a:prstGeom prst="rect">
            <a:avLst/>
          </a:prstGeom>
          <a:noFill/>
        </p:spPr>
        <p:txBody>
          <a:bodyPr wrap="square" rtlCol="0">
            <a:spAutoFit/>
          </a:bodyPr>
          <a:lstStyle/>
          <a:p>
            <a:r>
              <a:rPr lang="en-US" dirty="0"/>
              <a:t>We will find and process local continuous GNSS sites, one day per year over the five-year period 2007 to 2011, as noted in the web article</a:t>
            </a:r>
          </a:p>
        </p:txBody>
      </p:sp>
    </p:spTree>
    <p:extLst>
      <p:ext uri="{BB962C8B-B14F-4D97-AF65-F5344CB8AC3E}">
        <p14:creationId xmlns:p14="http://schemas.microsoft.com/office/powerpoint/2010/main" val="870290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427676-21E2-3D48-AAF3-F78C2ECF5773}"/>
              </a:ext>
            </a:extLst>
          </p:cNvPr>
          <p:cNvPicPr>
            <a:picLocks noChangeAspect="1"/>
          </p:cNvPicPr>
          <p:nvPr/>
        </p:nvPicPr>
        <p:blipFill>
          <a:blip r:embed="rId2"/>
          <a:stretch>
            <a:fillRect/>
          </a:stretch>
        </p:blipFill>
        <p:spPr>
          <a:xfrm>
            <a:off x="192464" y="0"/>
            <a:ext cx="11807072" cy="6858000"/>
          </a:xfrm>
          <a:prstGeom prst="rect">
            <a:avLst/>
          </a:prstGeom>
        </p:spPr>
      </p:pic>
      <p:sp>
        <p:nvSpPr>
          <p:cNvPr id="6" name="TextBox 5">
            <a:extLst>
              <a:ext uri="{FF2B5EF4-FFF2-40B4-BE49-F238E27FC236}">
                <a16:creationId xmlns:a16="http://schemas.microsoft.com/office/drawing/2014/main" id="{C1720C3F-76EC-0340-A6B8-D6E0F5E6A41C}"/>
              </a:ext>
            </a:extLst>
          </p:cNvPr>
          <p:cNvSpPr txBox="1"/>
          <p:nvPr/>
        </p:nvSpPr>
        <p:spPr>
          <a:xfrm>
            <a:off x="6741269" y="3793788"/>
            <a:ext cx="2685287" cy="2585323"/>
          </a:xfrm>
          <a:prstGeom prst="rect">
            <a:avLst/>
          </a:prstGeom>
          <a:solidFill>
            <a:schemeClr val="bg1"/>
          </a:solidFill>
          <a:ln>
            <a:solidFill>
              <a:schemeClr val="tx1"/>
            </a:solidFill>
          </a:ln>
        </p:spPr>
        <p:txBody>
          <a:bodyPr wrap="none" rtlCol="0">
            <a:spAutoFit/>
          </a:bodyPr>
          <a:lstStyle/>
          <a:p>
            <a:r>
              <a:rPr lang="en-US" dirty="0"/>
              <a:t>Note local sites to process:</a:t>
            </a:r>
          </a:p>
          <a:p>
            <a:r>
              <a:rPr lang="en-US" dirty="0"/>
              <a:t>LIND</a:t>
            </a:r>
          </a:p>
          <a:p>
            <a:r>
              <a:rPr lang="en-US" dirty="0"/>
              <a:t>P056</a:t>
            </a:r>
          </a:p>
          <a:p>
            <a:r>
              <a:rPr lang="en-US" dirty="0"/>
              <a:t>P544</a:t>
            </a:r>
          </a:p>
          <a:p>
            <a:r>
              <a:rPr lang="en-US" dirty="0"/>
              <a:t>P545</a:t>
            </a:r>
          </a:p>
          <a:p>
            <a:r>
              <a:rPr lang="en-US" dirty="0"/>
              <a:t>P547</a:t>
            </a:r>
          </a:p>
          <a:p>
            <a:r>
              <a:rPr lang="en-US" dirty="0"/>
              <a:t>P564</a:t>
            </a:r>
          </a:p>
          <a:p>
            <a:r>
              <a:rPr lang="en-US" dirty="0"/>
              <a:t>P565</a:t>
            </a:r>
          </a:p>
          <a:p>
            <a:r>
              <a:rPr lang="en-US" dirty="0"/>
              <a:t>P566</a:t>
            </a:r>
          </a:p>
        </p:txBody>
      </p:sp>
      <p:sp>
        <p:nvSpPr>
          <p:cNvPr id="9" name="TextBox 8">
            <a:extLst>
              <a:ext uri="{FF2B5EF4-FFF2-40B4-BE49-F238E27FC236}">
                <a16:creationId xmlns:a16="http://schemas.microsoft.com/office/drawing/2014/main" id="{C4EE1DC8-962B-3045-AD01-832CE2E01CDC}"/>
              </a:ext>
            </a:extLst>
          </p:cNvPr>
          <p:cNvSpPr txBox="1"/>
          <p:nvPr/>
        </p:nvSpPr>
        <p:spPr>
          <a:xfrm>
            <a:off x="4410634" y="0"/>
            <a:ext cx="3370731" cy="369332"/>
          </a:xfrm>
          <a:prstGeom prst="rect">
            <a:avLst/>
          </a:prstGeom>
          <a:noFill/>
        </p:spPr>
        <p:txBody>
          <a:bodyPr wrap="none" rtlCol="0">
            <a:spAutoFit/>
          </a:bodyPr>
          <a:lstStyle/>
          <a:p>
            <a:r>
              <a:rPr lang="en-US" dirty="0"/>
              <a:t>https://</a:t>
            </a:r>
            <a:r>
              <a:rPr lang="en-US" dirty="0" err="1"/>
              <a:t>www.unavco.org</a:t>
            </a:r>
            <a:r>
              <a:rPr lang="en-US" dirty="0"/>
              <a:t>/data/</a:t>
            </a:r>
            <a:r>
              <a:rPr lang="en-US" dirty="0" err="1"/>
              <a:t>dai</a:t>
            </a:r>
            <a:endParaRPr lang="en-US" dirty="0"/>
          </a:p>
        </p:txBody>
      </p:sp>
      <p:sp>
        <p:nvSpPr>
          <p:cNvPr id="11" name="Oval 10">
            <a:extLst>
              <a:ext uri="{FF2B5EF4-FFF2-40B4-BE49-F238E27FC236}">
                <a16:creationId xmlns:a16="http://schemas.microsoft.com/office/drawing/2014/main" id="{04969AF6-C85D-F14E-96CF-2DC41DF4C8AE}"/>
              </a:ext>
            </a:extLst>
          </p:cNvPr>
          <p:cNvSpPr>
            <a:spLocks noChangeAspect="1"/>
          </p:cNvSpPr>
          <p:nvPr/>
        </p:nvSpPr>
        <p:spPr>
          <a:xfrm>
            <a:off x="5021092" y="1133112"/>
            <a:ext cx="1819071" cy="1819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C0DACEF-B2BB-8F43-8A33-2161E85657F7}"/>
              </a:ext>
            </a:extLst>
          </p:cNvPr>
          <p:cNvSpPr txBox="1"/>
          <p:nvPr/>
        </p:nvSpPr>
        <p:spPr>
          <a:xfrm>
            <a:off x="5021092" y="3037821"/>
            <a:ext cx="1843966" cy="369332"/>
          </a:xfrm>
          <a:prstGeom prst="rect">
            <a:avLst/>
          </a:prstGeom>
          <a:noFill/>
        </p:spPr>
        <p:txBody>
          <a:bodyPr wrap="none" rtlCol="0">
            <a:spAutoFit/>
          </a:bodyPr>
          <a:lstStyle/>
          <a:p>
            <a:r>
              <a:rPr lang="en-US" dirty="0">
                <a:solidFill>
                  <a:srgbClr val="FF0000"/>
                </a:solidFill>
                <a:effectLst>
                  <a:outerShdw blurRad="50800" dist="38100" dir="2700000" algn="tl" rotWithShape="0">
                    <a:prstClr val="black">
                      <a:alpha val="40000"/>
                    </a:prstClr>
                  </a:outerShdw>
                </a:effectLst>
              </a:rPr>
              <a:t>Region of interest</a:t>
            </a:r>
          </a:p>
        </p:txBody>
      </p:sp>
    </p:spTree>
    <p:extLst>
      <p:ext uri="{BB962C8B-B14F-4D97-AF65-F5344CB8AC3E}">
        <p14:creationId xmlns:p14="http://schemas.microsoft.com/office/powerpoint/2010/main" val="2358299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AA64B6-CEAC-5C4A-959B-1931EB30B87A}"/>
              </a:ext>
            </a:extLst>
          </p:cNvPr>
          <p:cNvPicPr>
            <a:picLocks noChangeAspect="1"/>
          </p:cNvPicPr>
          <p:nvPr/>
        </p:nvPicPr>
        <p:blipFill>
          <a:blip r:embed="rId2"/>
          <a:stretch>
            <a:fillRect/>
          </a:stretch>
        </p:blipFill>
        <p:spPr>
          <a:xfrm>
            <a:off x="192464" y="0"/>
            <a:ext cx="11807072" cy="6858000"/>
          </a:xfrm>
          <a:prstGeom prst="rect">
            <a:avLst/>
          </a:prstGeom>
        </p:spPr>
      </p:pic>
      <p:sp>
        <p:nvSpPr>
          <p:cNvPr id="6" name="TextBox 5">
            <a:extLst>
              <a:ext uri="{FF2B5EF4-FFF2-40B4-BE49-F238E27FC236}">
                <a16:creationId xmlns:a16="http://schemas.microsoft.com/office/drawing/2014/main" id="{C1720C3F-76EC-0340-A6B8-D6E0F5E6A41C}"/>
              </a:ext>
            </a:extLst>
          </p:cNvPr>
          <p:cNvSpPr txBox="1"/>
          <p:nvPr/>
        </p:nvSpPr>
        <p:spPr>
          <a:xfrm>
            <a:off x="8900809" y="3429000"/>
            <a:ext cx="2490280" cy="2308324"/>
          </a:xfrm>
          <a:prstGeom prst="rect">
            <a:avLst/>
          </a:prstGeom>
          <a:solidFill>
            <a:schemeClr val="bg1"/>
          </a:solidFill>
          <a:ln>
            <a:solidFill>
              <a:schemeClr val="tx1"/>
            </a:solidFill>
          </a:ln>
        </p:spPr>
        <p:txBody>
          <a:bodyPr wrap="square" rtlCol="0">
            <a:spAutoFit/>
          </a:bodyPr>
          <a:lstStyle/>
          <a:p>
            <a:r>
              <a:rPr lang="en-US" dirty="0"/>
              <a:t>Note regional IGS sites to process (to help define reference frame):</a:t>
            </a:r>
          </a:p>
          <a:p>
            <a:r>
              <a:rPr lang="en-US" dirty="0"/>
              <a:t>COSO</a:t>
            </a:r>
          </a:p>
          <a:p>
            <a:r>
              <a:rPr lang="en-US" dirty="0"/>
              <a:t>GOLD</a:t>
            </a:r>
          </a:p>
          <a:p>
            <a:r>
              <a:rPr lang="en-US" dirty="0"/>
              <a:t>SFDM</a:t>
            </a:r>
          </a:p>
          <a:p>
            <a:r>
              <a:rPr lang="en-US" dirty="0"/>
              <a:t>STFU</a:t>
            </a:r>
          </a:p>
          <a:p>
            <a:r>
              <a:rPr lang="en-US" dirty="0"/>
              <a:t>VNDP</a:t>
            </a:r>
          </a:p>
        </p:txBody>
      </p:sp>
      <p:sp>
        <p:nvSpPr>
          <p:cNvPr id="9" name="TextBox 8">
            <a:extLst>
              <a:ext uri="{FF2B5EF4-FFF2-40B4-BE49-F238E27FC236}">
                <a16:creationId xmlns:a16="http://schemas.microsoft.com/office/drawing/2014/main" id="{C4EE1DC8-962B-3045-AD01-832CE2E01CDC}"/>
              </a:ext>
            </a:extLst>
          </p:cNvPr>
          <p:cNvSpPr txBox="1"/>
          <p:nvPr/>
        </p:nvSpPr>
        <p:spPr>
          <a:xfrm>
            <a:off x="4867138" y="0"/>
            <a:ext cx="2457724" cy="369332"/>
          </a:xfrm>
          <a:prstGeom prst="rect">
            <a:avLst/>
          </a:prstGeom>
          <a:noFill/>
        </p:spPr>
        <p:txBody>
          <a:bodyPr wrap="none" rtlCol="0">
            <a:spAutoFit/>
          </a:bodyPr>
          <a:lstStyle/>
          <a:p>
            <a:r>
              <a:rPr lang="en-US" dirty="0"/>
              <a:t>https://</a:t>
            </a:r>
            <a:r>
              <a:rPr lang="en-US" dirty="0" err="1"/>
              <a:t>igs.org</a:t>
            </a:r>
            <a:r>
              <a:rPr lang="en-US" dirty="0"/>
              <a:t>/network</a:t>
            </a:r>
          </a:p>
        </p:txBody>
      </p:sp>
    </p:spTree>
    <p:extLst>
      <p:ext uri="{BB962C8B-B14F-4D97-AF65-F5344CB8AC3E}">
        <p14:creationId xmlns:p14="http://schemas.microsoft.com/office/powerpoint/2010/main" val="1391420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00C7A2-9D58-5A48-B15B-37C11777D253}"/>
              </a:ext>
            </a:extLst>
          </p:cNvPr>
          <p:cNvPicPr>
            <a:picLocks noChangeAspect="1"/>
          </p:cNvPicPr>
          <p:nvPr/>
        </p:nvPicPr>
        <p:blipFill>
          <a:blip r:embed="rId2"/>
          <a:stretch>
            <a:fillRect/>
          </a:stretch>
        </p:blipFill>
        <p:spPr>
          <a:xfrm>
            <a:off x="192464" y="0"/>
            <a:ext cx="11807072" cy="6858000"/>
          </a:xfrm>
          <a:prstGeom prst="rect">
            <a:avLst/>
          </a:prstGeom>
        </p:spPr>
      </p:pic>
      <p:sp>
        <p:nvSpPr>
          <p:cNvPr id="5" name="TextBox 4">
            <a:extLst>
              <a:ext uri="{FF2B5EF4-FFF2-40B4-BE49-F238E27FC236}">
                <a16:creationId xmlns:a16="http://schemas.microsoft.com/office/drawing/2014/main" id="{413CB48B-7168-2D40-8785-29C3C39769F4}"/>
              </a:ext>
            </a:extLst>
          </p:cNvPr>
          <p:cNvSpPr txBox="1"/>
          <p:nvPr/>
        </p:nvSpPr>
        <p:spPr>
          <a:xfrm>
            <a:off x="4867138" y="0"/>
            <a:ext cx="2457724" cy="369332"/>
          </a:xfrm>
          <a:prstGeom prst="rect">
            <a:avLst/>
          </a:prstGeom>
          <a:noFill/>
        </p:spPr>
        <p:txBody>
          <a:bodyPr wrap="none" rtlCol="0">
            <a:spAutoFit/>
          </a:bodyPr>
          <a:lstStyle/>
          <a:p>
            <a:r>
              <a:rPr lang="en-US" dirty="0"/>
              <a:t>https://</a:t>
            </a:r>
            <a:r>
              <a:rPr lang="en-US" dirty="0" err="1"/>
              <a:t>igs.org</a:t>
            </a:r>
            <a:r>
              <a:rPr lang="en-US" dirty="0"/>
              <a:t>/network</a:t>
            </a:r>
          </a:p>
        </p:txBody>
      </p:sp>
      <p:sp>
        <p:nvSpPr>
          <p:cNvPr id="6" name="TextBox 5">
            <a:extLst>
              <a:ext uri="{FF2B5EF4-FFF2-40B4-BE49-F238E27FC236}">
                <a16:creationId xmlns:a16="http://schemas.microsoft.com/office/drawing/2014/main" id="{E8D99031-AEF4-314A-9CE8-F8E812B8BEC3}"/>
              </a:ext>
            </a:extLst>
          </p:cNvPr>
          <p:cNvSpPr txBox="1"/>
          <p:nvPr/>
        </p:nvSpPr>
        <p:spPr>
          <a:xfrm>
            <a:off x="8910535" y="2553510"/>
            <a:ext cx="2393003" cy="3693319"/>
          </a:xfrm>
          <a:prstGeom prst="rect">
            <a:avLst/>
          </a:prstGeom>
          <a:solidFill>
            <a:schemeClr val="bg1"/>
          </a:solidFill>
          <a:ln>
            <a:solidFill>
              <a:schemeClr val="tx1"/>
            </a:solidFill>
          </a:ln>
        </p:spPr>
        <p:txBody>
          <a:bodyPr wrap="square" rtlCol="0">
            <a:spAutoFit/>
          </a:bodyPr>
          <a:lstStyle/>
          <a:p>
            <a:r>
              <a:rPr lang="en-US" dirty="0"/>
              <a:t>Note global IGS sites to process (to help define reference frame):</a:t>
            </a:r>
          </a:p>
          <a:p>
            <a:r>
              <a:rPr lang="en-US" dirty="0"/>
              <a:t>ALBH</a:t>
            </a:r>
          </a:p>
          <a:p>
            <a:r>
              <a:rPr lang="en-US" dirty="0"/>
              <a:t>DRAO</a:t>
            </a:r>
          </a:p>
          <a:p>
            <a:r>
              <a:rPr lang="en-US" dirty="0"/>
              <a:t>FLIN</a:t>
            </a:r>
          </a:p>
          <a:p>
            <a:r>
              <a:rPr lang="en-US" dirty="0"/>
              <a:t>GODZ</a:t>
            </a:r>
          </a:p>
          <a:p>
            <a:r>
              <a:rPr lang="en-US" dirty="0"/>
              <a:t>HNLC</a:t>
            </a:r>
          </a:p>
          <a:p>
            <a:r>
              <a:rPr lang="en-US" dirty="0"/>
              <a:t>KOKV</a:t>
            </a:r>
          </a:p>
          <a:p>
            <a:r>
              <a:rPr lang="en-US" dirty="0"/>
              <a:t>MAUI</a:t>
            </a:r>
          </a:p>
          <a:p>
            <a:r>
              <a:rPr lang="en-US" dirty="0"/>
              <a:t>MKEA</a:t>
            </a:r>
          </a:p>
          <a:p>
            <a:r>
              <a:rPr lang="en-US" dirty="0"/>
              <a:t>MONP</a:t>
            </a:r>
          </a:p>
          <a:p>
            <a:r>
              <a:rPr lang="en-US" dirty="0"/>
              <a:t>PIE1</a:t>
            </a:r>
          </a:p>
        </p:txBody>
      </p:sp>
    </p:spTree>
    <p:extLst>
      <p:ext uri="{BB962C8B-B14F-4D97-AF65-F5344CB8AC3E}">
        <p14:creationId xmlns:p14="http://schemas.microsoft.com/office/powerpoint/2010/main" val="272611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B17E15-5F5E-0148-A377-9E2B74A0D961}"/>
              </a:ext>
            </a:extLst>
          </p:cNvPr>
          <p:cNvSpPr>
            <a:spLocks noGrp="1"/>
          </p:cNvSpPr>
          <p:nvPr>
            <p:ph type="title"/>
          </p:nvPr>
        </p:nvSpPr>
        <p:spPr/>
        <p:txBody>
          <a:bodyPr/>
          <a:lstStyle/>
          <a:p>
            <a:r>
              <a:rPr lang="en-US" dirty="0"/>
              <a:t>Prepare the main processing directory</a:t>
            </a:r>
          </a:p>
        </p:txBody>
      </p:sp>
      <p:sp>
        <p:nvSpPr>
          <p:cNvPr id="6" name="Content Placeholder 5">
            <a:extLst>
              <a:ext uri="{FF2B5EF4-FFF2-40B4-BE49-F238E27FC236}">
                <a16:creationId xmlns:a16="http://schemas.microsoft.com/office/drawing/2014/main" id="{B3DF07BB-D69C-404A-A818-D5DAA260A9BF}"/>
              </a:ext>
            </a:extLst>
          </p:cNvPr>
          <p:cNvSpPr>
            <a:spLocks noGrp="1"/>
          </p:cNvSpPr>
          <p:nvPr>
            <p:ph idx="1"/>
          </p:nvPr>
        </p:nvSpPr>
        <p:spPr/>
        <p:txBody>
          <a:bodyPr>
            <a:normAutofit/>
          </a:bodyPr>
          <a:lstStyle/>
          <a:p>
            <a:r>
              <a:rPr lang="en-US" dirty="0"/>
              <a:t>Choose where to process and make a top-level directory, e.g.</a:t>
            </a:r>
          </a:p>
          <a:p>
            <a:pPr marL="0" indent="0">
              <a:buNone/>
            </a:pPr>
            <a:r>
              <a:rPr lang="en-US" sz="2400" dirty="0" err="1">
                <a:latin typeface="Courier" pitchFamily="2" charset="0"/>
              </a:rPr>
              <a:t>mkdir</a:t>
            </a:r>
            <a:r>
              <a:rPr lang="en-US" sz="2400" dirty="0">
                <a:latin typeface="Courier" pitchFamily="2" charset="0"/>
              </a:rPr>
              <a:t> ~/Desktop/subsidence/</a:t>
            </a:r>
          </a:p>
          <a:p>
            <a:r>
              <a:rPr lang="en-US" dirty="0"/>
              <a:t>We are going to be processing multiple years, each of which requires a separate sub-directory for GAMIT to process, e.g.</a:t>
            </a:r>
          </a:p>
          <a:p>
            <a:pPr marL="0" indent="0">
              <a:buNone/>
            </a:pPr>
            <a:r>
              <a:rPr lang="en-US" sz="2400" dirty="0" err="1">
                <a:latin typeface="Courier" pitchFamily="2" charset="0"/>
              </a:rPr>
              <a:t>mkdir</a:t>
            </a:r>
            <a:r>
              <a:rPr lang="en-US" sz="2400" dirty="0">
                <a:latin typeface="Courier" pitchFamily="2" charset="0"/>
              </a:rPr>
              <a:t> ~/Desktop/subsidence/{2007,2008,2009,2010,2011}</a:t>
            </a:r>
            <a:endParaRPr lang="en-US" sz="2400" dirty="0"/>
          </a:p>
          <a:p>
            <a:r>
              <a:rPr lang="en-US" dirty="0"/>
              <a:t>Also make a top-level tables directory where tables that are common across all years can be created and kept, e.g.</a:t>
            </a:r>
          </a:p>
          <a:p>
            <a:pPr marL="0" indent="0">
              <a:buNone/>
            </a:pPr>
            <a:r>
              <a:rPr lang="en-US" sz="2400" dirty="0" err="1">
                <a:latin typeface="Courier" pitchFamily="2" charset="0"/>
              </a:rPr>
              <a:t>mkdir</a:t>
            </a:r>
            <a:r>
              <a:rPr lang="en-US" sz="2400" dirty="0">
                <a:latin typeface="Courier" pitchFamily="2" charset="0"/>
              </a:rPr>
              <a:t> ~/Desktop/subsidence/tables/</a:t>
            </a:r>
          </a:p>
        </p:txBody>
      </p:sp>
    </p:spTree>
    <p:extLst>
      <p:ext uri="{BB962C8B-B14F-4D97-AF65-F5344CB8AC3E}">
        <p14:creationId xmlns:p14="http://schemas.microsoft.com/office/powerpoint/2010/main" val="1326778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BA44A-1D23-8648-8F84-D83D01219C51}"/>
              </a:ext>
            </a:extLst>
          </p:cNvPr>
          <p:cNvSpPr>
            <a:spLocks noGrp="1"/>
          </p:cNvSpPr>
          <p:nvPr>
            <p:ph type="title"/>
          </p:nvPr>
        </p:nvSpPr>
        <p:spPr/>
        <p:txBody>
          <a:bodyPr/>
          <a:lstStyle/>
          <a:p>
            <a:r>
              <a:rPr lang="en-US" dirty="0"/>
              <a:t>Prepare the metadata files (</a:t>
            </a:r>
            <a:r>
              <a:rPr lang="en-US" dirty="0" err="1"/>
              <a:t>sites.defaults</a:t>
            </a:r>
            <a:r>
              <a:rPr lang="en-US" dirty="0"/>
              <a:t>)</a:t>
            </a:r>
          </a:p>
        </p:txBody>
      </p:sp>
      <p:sp>
        <p:nvSpPr>
          <p:cNvPr id="3" name="Content Placeholder 2">
            <a:extLst>
              <a:ext uri="{FF2B5EF4-FFF2-40B4-BE49-F238E27FC236}">
                <a16:creationId xmlns:a16="http://schemas.microsoft.com/office/drawing/2014/main" id="{C30F3B44-8C8E-E645-BD5D-5192F6561B9D}"/>
              </a:ext>
            </a:extLst>
          </p:cNvPr>
          <p:cNvSpPr>
            <a:spLocks noGrp="1"/>
          </p:cNvSpPr>
          <p:nvPr>
            <p:ph sz="half" idx="1"/>
          </p:nvPr>
        </p:nvSpPr>
        <p:spPr>
          <a:xfrm>
            <a:off x="838199" y="1825625"/>
            <a:ext cx="5543145" cy="4351338"/>
          </a:xfrm>
        </p:spPr>
        <p:txBody>
          <a:bodyPr>
            <a:noAutofit/>
          </a:bodyPr>
          <a:lstStyle/>
          <a:p>
            <a:r>
              <a:rPr lang="en-US" sz="2000" dirty="0"/>
              <a:t>Start by defining the sites, chosen to process in the previous step, in </a:t>
            </a:r>
            <a:r>
              <a:rPr lang="en-US" sz="2000" dirty="0" err="1"/>
              <a:t>sites.defaults</a:t>
            </a:r>
            <a:r>
              <a:rPr lang="en-US" sz="2000" dirty="0"/>
              <a:t> using the default file as a template, e.g.</a:t>
            </a:r>
          </a:p>
          <a:p>
            <a:pPr marL="0" indent="0">
              <a:buNone/>
            </a:pPr>
            <a:r>
              <a:rPr lang="en-US" sz="2000" dirty="0">
                <a:latin typeface="Courier" pitchFamily="2" charset="0"/>
              </a:rPr>
              <a:t>cd ~/Desktop/subsidence/tables/</a:t>
            </a:r>
            <a:br>
              <a:rPr lang="en-US" sz="2000" dirty="0">
                <a:latin typeface="Courier" pitchFamily="2" charset="0"/>
              </a:rPr>
            </a:br>
            <a:r>
              <a:rPr lang="en-US" sz="2000" dirty="0">
                <a:latin typeface="Courier" pitchFamily="2" charset="0"/>
              </a:rPr>
              <a:t>cp -p ~/gg/tables/</a:t>
            </a:r>
            <a:r>
              <a:rPr lang="en-US" sz="2000" dirty="0" err="1">
                <a:latin typeface="Courier" pitchFamily="2" charset="0"/>
              </a:rPr>
              <a:t>sites.defaults</a:t>
            </a:r>
            <a:r>
              <a:rPr lang="en-US" sz="2000" dirty="0">
                <a:latin typeface="Courier" pitchFamily="2" charset="0"/>
              </a:rPr>
              <a:t> .</a:t>
            </a:r>
          </a:p>
          <a:p>
            <a:r>
              <a:rPr lang="en-US" sz="2000" dirty="0"/>
              <a:t>Now edit the file accordingly for the sites to include, using any four-character experiment name (I choose “subs” for </a:t>
            </a:r>
            <a:r>
              <a:rPr lang="en-US" sz="2000" i="1" dirty="0"/>
              <a:t>subs</a:t>
            </a:r>
            <a:r>
              <a:rPr lang="en-US" sz="2000" dirty="0"/>
              <a:t>idence)</a:t>
            </a:r>
          </a:p>
          <a:p>
            <a:pPr lvl="1"/>
            <a:r>
              <a:rPr lang="en-US" sz="1600" dirty="0"/>
              <a:t>All sites are available from public archives, so we will set the “</a:t>
            </a:r>
            <a:r>
              <a:rPr lang="en-US" sz="1600" dirty="0" err="1"/>
              <a:t>ftprnx</a:t>
            </a:r>
            <a:r>
              <a:rPr lang="en-US" sz="1600" dirty="0"/>
              <a:t>” flag to instruct </a:t>
            </a:r>
            <a:r>
              <a:rPr lang="en-US" sz="1600" dirty="0" err="1">
                <a:latin typeface="Courier" pitchFamily="2" charset="0"/>
              </a:rPr>
              <a:t>sh_gamit</a:t>
            </a:r>
            <a:r>
              <a:rPr lang="en-US" sz="1600" dirty="0"/>
              <a:t> to download them automatically</a:t>
            </a:r>
          </a:p>
          <a:p>
            <a:r>
              <a:rPr lang="en-US" sz="2000" dirty="0" err="1"/>
              <a:t>sites.defaults</a:t>
            </a:r>
            <a:r>
              <a:rPr lang="en-US" sz="2000" dirty="0"/>
              <a:t> will look like the right-hand side:</a:t>
            </a:r>
          </a:p>
          <a:p>
            <a:pPr lvl="1"/>
            <a:r>
              <a:rPr lang="en-US" sz="1600" dirty="0"/>
              <a:t>Note the first character of instruction lines must be a whitespace character otherwise the line is considered a comment</a:t>
            </a:r>
          </a:p>
          <a:p>
            <a:pPr marL="0" indent="0">
              <a:buNone/>
            </a:pPr>
            <a:endParaRPr lang="en-US" sz="2000" dirty="0"/>
          </a:p>
        </p:txBody>
      </p:sp>
      <p:sp>
        <p:nvSpPr>
          <p:cNvPr id="4" name="Content Placeholder 3">
            <a:extLst>
              <a:ext uri="{FF2B5EF4-FFF2-40B4-BE49-F238E27FC236}">
                <a16:creationId xmlns:a16="http://schemas.microsoft.com/office/drawing/2014/main" id="{923B883B-5F69-0542-A880-B7D51A823EEA}"/>
              </a:ext>
            </a:extLst>
          </p:cNvPr>
          <p:cNvSpPr>
            <a:spLocks noGrp="1"/>
          </p:cNvSpPr>
          <p:nvPr>
            <p:ph sz="half" idx="2"/>
          </p:nvPr>
        </p:nvSpPr>
        <p:spPr>
          <a:xfrm>
            <a:off x="7782128" y="1825625"/>
            <a:ext cx="3571671" cy="4351338"/>
          </a:xfrm>
        </p:spPr>
        <p:txBody>
          <a:bodyPr>
            <a:noAutofit/>
          </a:bodyPr>
          <a:lstStyle/>
          <a:p>
            <a:pPr marL="0" indent="0">
              <a:buNone/>
            </a:pPr>
            <a:r>
              <a:rPr lang="en-US" sz="1200" dirty="0">
                <a:latin typeface="Courier" pitchFamily="2" charset="0"/>
              </a:rPr>
              <a:t> </a:t>
            </a:r>
            <a:r>
              <a:rPr lang="en-US" sz="1200" dirty="0" err="1">
                <a:latin typeface="Courier" pitchFamily="2" charset="0"/>
              </a:rPr>
              <a:t>all_sites</a:t>
            </a:r>
            <a:r>
              <a:rPr lang="en-US" sz="1200" dirty="0">
                <a:latin typeface="Courier" pitchFamily="2" charset="0"/>
              </a:rPr>
              <a:t> subs </a:t>
            </a:r>
            <a:r>
              <a:rPr lang="en-US" sz="1200" dirty="0" err="1">
                <a:latin typeface="Courier" pitchFamily="2" charset="0"/>
              </a:rPr>
              <a:t>xstinfo</a:t>
            </a:r>
            <a:br>
              <a:rPr lang="en-US" sz="1200" dirty="0">
                <a:latin typeface="Courier" pitchFamily="2" charset="0"/>
              </a:rPr>
            </a:br>
            <a:r>
              <a:rPr lang="en-US" sz="1200" dirty="0">
                <a:latin typeface="Courier" pitchFamily="2" charset="0"/>
              </a:rPr>
              <a:t># Local sites</a:t>
            </a:r>
            <a:br>
              <a:rPr lang="en-US" sz="1200" dirty="0">
                <a:latin typeface="Courier" pitchFamily="2" charset="0"/>
              </a:rPr>
            </a:br>
            <a:r>
              <a:rPr lang="en-US" sz="1200" dirty="0">
                <a:latin typeface="Courier" pitchFamily="2" charset="0"/>
              </a:rPr>
              <a:t> </a:t>
            </a:r>
            <a:r>
              <a:rPr lang="en-US" sz="1200" dirty="0" err="1">
                <a:latin typeface="Courier" pitchFamily="2" charset="0"/>
              </a:rPr>
              <a:t>lind</a:t>
            </a:r>
            <a:r>
              <a:rPr lang="en-US" sz="1200" dirty="0">
                <a:latin typeface="Courier" pitchFamily="2" charset="0"/>
              </a:rPr>
              <a:t>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p056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p544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p545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p547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p564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p565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p566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Regional IGS sites</a:t>
            </a:r>
            <a:br>
              <a:rPr lang="en-US" sz="1200" dirty="0">
                <a:latin typeface="Courier" pitchFamily="2" charset="0"/>
              </a:rPr>
            </a:br>
            <a:r>
              <a:rPr lang="en-US" sz="1200" dirty="0">
                <a:latin typeface="Courier" pitchFamily="2" charset="0"/>
              </a:rPr>
              <a:t> </a:t>
            </a:r>
            <a:r>
              <a:rPr lang="en-US" sz="1200" dirty="0" err="1">
                <a:latin typeface="Courier" pitchFamily="2" charset="0"/>
              </a:rPr>
              <a:t>coso</a:t>
            </a:r>
            <a:r>
              <a:rPr lang="en-US" sz="1200" dirty="0">
                <a:latin typeface="Courier" pitchFamily="2" charset="0"/>
              </a:rPr>
              <a:t>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gold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a:t>
            </a:r>
            <a:r>
              <a:rPr lang="en-US" sz="1200" dirty="0" err="1">
                <a:latin typeface="Courier" pitchFamily="2" charset="0"/>
              </a:rPr>
              <a:t>sfdm</a:t>
            </a:r>
            <a:r>
              <a:rPr lang="en-US" sz="1200" dirty="0">
                <a:latin typeface="Courier" pitchFamily="2" charset="0"/>
              </a:rPr>
              <a:t>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stfu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a:t>
            </a:r>
            <a:r>
              <a:rPr lang="en-US" sz="1200" dirty="0" err="1">
                <a:latin typeface="Courier" pitchFamily="2" charset="0"/>
              </a:rPr>
              <a:t>vndp</a:t>
            </a:r>
            <a:r>
              <a:rPr lang="en-US" sz="1200" dirty="0">
                <a:latin typeface="Courier" pitchFamily="2" charset="0"/>
              </a:rPr>
              <a:t>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IGS14 sites</a:t>
            </a:r>
            <a:br>
              <a:rPr lang="en-US" sz="1200" dirty="0">
                <a:latin typeface="Courier" pitchFamily="2" charset="0"/>
              </a:rPr>
            </a:br>
            <a:r>
              <a:rPr lang="en-US" sz="1200" dirty="0">
                <a:latin typeface="Courier" pitchFamily="2" charset="0"/>
              </a:rPr>
              <a:t> </a:t>
            </a:r>
            <a:r>
              <a:rPr lang="en-US" sz="1200" dirty="0" err="1">
                <a:latin typeface="Courier" pitchFamily="2" charset="0"/>
              </a:rPr>
              <a:t>albh</a:t>
            </a:r>
            <a:r>
              <a:rPr lang="en-US" sz="1200" dirty="0">
                <a:latin typeface="Courier" pitchFamily="2" charset="0"/>
              </a:rPr>
              <a:t>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a:t>
            </a:r>
            <a:r>
              <a:rPr lang="en-US" sz="1200" dirty="0" err="1">
                <a:latin typeface="Courier" pitchFamily="2" charset="0"/>
              </a:rPr>
              <a:t>drao</a:t>
            </a:r>
            <a:r>
              <a:rPr lang="en-US" sz="1200" dirty="0">
                <a:latin typeface="Courier" pitchFamily="2" charset="0"/>
              </a:rPr>
              <a:t>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a:t>
            </a:r>
            <a:r>
              <a:rPr lang="en-US" sz="1200" dirty="0" err="1">
                <a:latin typeface="Courier" pitchFamily="2" charset="0"/>
              </a:rPr>
              <a:t>flin</a:t>
            </a:r>
            <a:r>
              <a:rPr lang="en-US" sz="1200" dirty="0">
                <a:latin typeface="Courier" pitchFamily="2" charset="0"/>
              </a:rPr>
              <a:t>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a:t>
            </a:r>
            <a:r>
              <a:rPr lang="en-US" sz="1200" dirty="0" err="1">
                <a:latin typeface="Courier" pitchFamily="2" charset="0"/>
              </a:rPr>
              <a:t>godz</a:t>
            </a:r>
            <a:r>
              <a:rPr lang="en-US" sz="1200" dirty="0">
                <a:latin typeface="Courier" pitchFamily="2" charset="0"/>
              </a:rPr>
              <a:t>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a:t>
            </a:r>
            <a:r>
              <a:rPr lang="en-US" sz="1200" dirty="0" err="1">
                <a:latin typeface="Courier" pitchFamily="2" charset="0"/>
              </a:rPr>
              <a:t>hnlc</a:t>
            </a:r>
            <a:r>
              <a:rPr lang="en-US" sz="1200" dirty="0">
                <a:latin typeface="Courier" pitchFamily="2" charset="0"/>
              </a:rPr>
              <a:t>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a:t>
            </a:r>
            <a:r>
              <a:rPr lang="en-US" sz="1200" dirty="0" err="1">
                <a:latin typeface="Courier" pitchFamily="2" charset="0"/>
              </a:rPr>
              <a:t>kokv</a:t>
            </a:r>
            <a:r>
              <a:rPr lang="en-US" sz="1200" dirty="0">
                <a:latin typeface="Courier" pitchFamily="2" charset="0"/>
              </a:rPr>
              <a:t>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a:t>
            </a:r>
            <a:r>
              <a:rPr lang="en-US" sz="1200" dirty="0" err="1">
                <a:latin typeface="Courier" pitchFamily="2" charset="0"/>
              </a:rPr>
              <a:t>maui</a:t>
            </a:r>
            <a:r>
              <a:rPr lang="en-US" sz="1200" dirty="0">
                <a:latin typeface="Courier" pitchFamily="2" charset="0"/>
              </a:rPr>
              <a:t>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a:t>
            </a:r>
            <a:r>
              <a:rPr lang="en-US" sz="1200" dirty="0" err="1">
                <a:latin typeface="Courier" pitchFamily="2" charset="0"/>
              </a:rPr>
              <a:t>mkea</a:t>
            </a:r>
            <a:r>
              <a:rPr lang="en-US" sz="1200" dirty="0">
                <a:latin typeface="Courier" pitchFamily="2" charset="0"/>
              </a:rPr>
              <a:t>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a:t>
            </a:r>
            <a:r>
              <a:rPr lang="en-US" sz="1200" dirty="0" err="1">
                <a:latin typeface="Courier" pitchFamily="2" charset="0"/>
              </a:rPr>
              <a:t>monp</a:t>
            </a:r>
            <a:r>
              <a:rPr lang="en-US" sz="1200" dirty="0">
                <a:latin typeface="Courier" pitchFamily="2" charset="0"/>
              </a:rPr>
              <a:t> subs </a:t>
            </a:r>
            <a:r>
              <a:rPr lang="en-US" sz="1200" dirty="0" err="1">
                <a:latin typeface="Courier" pitchFamily="2" charset="0"/>
              </a:rPr>
              <a:t>ftprnx</a:t>
            </a:r>
            <a:br>
              <a:rPr lang="en-US" sz="1200" dirty="0">
                <a:latin typeface="Courier" pitchFamily="2" charset="0"/>
              </a:rPr>
            </a:br>
            <a:r>
              <a:rPr lang="en-US" sz="1200" dirty="0">
                <a:latin typeface="Courier" pitchFamily="2" charset="0"/>
              </a:rPr>
              <a:t> pie1 subs </a:t>
            </a:r>
            <a:r>
              <a:rPr lang="en-US" sz="1200" dirty="0" err="1">
                <a:latin typeface="Courier" pitchFamily="2" charset="0"/>
              </a:rPr>
              <a:t>ftprnx</a:t>
            </a:r>
            <a:endParaRPr lang="en-US" sz="1200" dirty="0">
              <a:latin typeface="Courier" pitchFamily="2" charset="0"/>
            </a:endParaRPr>
          </a:p>
        </p:txBody>
      </p:sp>
    </p:spTree>
    <p:extLst>
      <p:ext uri="{BB962C8B-B14F-4D97-AF65-F5344CB8AC3E}">
        <p14:creationId xmlns:p14="http://schemas.microsoft.com/office/powerpoint/2010/main" val="970233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0B7A8-4CEE-CA48-9677-B6CE07CE137B}"/>
              </a:ext>
            </a:extLst>
          </p:cNvPr>
          <p:cNvSpPr>
            <a:spLocks noGrp="1"/>
          </p:cNvSpPr>
          <p:nvPr>
            <p:ph type="title"/>
          </p:nvPr>
        </p:nvSpPr>
        <p:spPr/>
        <p:txBody>
          <a:bodyPr/>
          <a:lstStyle/>
          <a:p>
            <a:r>
              <a:rPr lang="en-US" dirty="0"/>
              <a:t>Prepare the metadata (</a:t>
            </a:r>
            <a:r>
              <a:rPr lang="en-US" dirty="0" err="1"/>
              <a:t>station.info</a:t>
            </a:r>
            <a:r>
              <a:rPr lang="en-US" dirty="0"/>
              <a:t>)</a:t>
            </a:r>
          </a:p>
        </p:txBody>
      </p:sp>
      <p:sp>
        <p:nvSpPr>
          <p:cNvPr id="5" name="Content Placeholder 4">
            <a:extLst>
              <a:ext uri="{FF2B5EF4-FFF2-40B4-BE49-F238E27FC236}">
                <a16:creationId xmlns:a16="http://schemas.microsoft.com/office/drawing/2014/main" id="{8BAE73B8-2064-C448-A4C2-FB98627CB86B}"/>
              </a:ext>
            </a:extLst>
          </p:cNvPr>
          <p:cNvSpPr>
            <a:spLocks noGrp="1"/>
          </p:cNvSpPr>
          <p:nvPr>
            <p:ph idx="1"/>
          </p:nvPr>
        </p:nvSpPr>
        <p:spPr/>
        <p:txBody>
          <a:bodyPr>
            <a:normAutofit/>
          </a:bodyPr>
          <a:lstStyle/>
          <a:p>
            <a:r>
              <a:rPr lang="en-US" dirty="0"/>
              <a:t>All sites are available from public archives, so there’s a good chance GAMIT/GLOBK already distributes the necessary station information</a:t>
            </a:r>
          </a:p>
          <a:p>
            <a:pPr marL="0" indent="0">
              <a:buNone/>
            </a:pPr>
            <a:r>
              <a:rPr lang="en-US" dirty="0">
                <a:latin typeface="Courier" pitchFamily="2" charset="0"/>
              </a:rPr>
              <a:t>cd ~/Desktop/subsidence/tables/</a:t>
            </a:r>
            <a:br>
              <a:rPr lang="en-US" dirty="0">
                <a:latin typeface="Courier" pitchFamily="2" charset="0"/>
              </a:rPr>
            </a:br>
            <a:r>
              <a:rPr lang="en-US" dirty="0" err="1">
                <a:latin typeface="Courier" pitchFamily="2" charset="0"/>
              </a:rPr>
              <a:t>sh_upd_stnfo</a:t>
            </a:r>
            <a:r>
              <a:rPr lang="en-US" dirty="0">
                <a:latin typeface="Courier" pitchFamily="2" charset="0"/>
              </a:rPr>
              <a:t> -ref ~/gg/tables/</a:t>
            </a:r>
            <a:r>
              <a:rPr lang="en-US" dirty="0" err="1">
                <a:latin typeface="Courier" pitchFamily="2" charset="0"/>
              </a:rPr>
              <a:t>station.info</a:t>
            </a:r>
            <a:r>
              <a:rPr lang="en-US" dirty="0">
                <a:latin typeface="Courier" pitchFamily="2" charset="0"/>
              </a:rPr>
              <a:t> -l </a:t>
            </a:r>
            <a:r>
              <a:rPr lang="en-US" dirty="0" err="1">
                <a:latin typeface="Courier" pitchFamily="2" charset="0"/>
              </a:rPr>
              <a:t>sd</a:t>
            </a:r>
            <a:endParaRPr lang="en-US" dirty="0">
              <a:latin typeface="Courier" pitchFamily="2" charset="0"/>
            </a:endParaRPr>
          </a:p>
          <a:p>
            <a:r>
              <a:rPr lang="en-US" dirty="0"/>
              <a:t>Now verify that all sites are present, e.g. visually or using </a:t>
            </a:r>
            <a:r>
              <a:rPr lang="en-US" dirty="0">
                <a:latin typeface="Courier" pitchFamily="2" charset="0"/>
              </a:rPr>
              <a:t>grep</a:t>
            </a:r>
          </a:p>
          <a:p>
            <a:r>
              <a:rPr lang="en-US" dirty="0"/>
              <a:t>If everything is present, move the “.new” file to the standard name</a:t>
            </a:r>
          </a:p>
          <a:p>
            <a:pPr marL="0" indent="0">
              <a:buNone/>
            </a:pPr>
            <a:r>
              <a:rPr lang="en-US" dirty="0">
                <a:latin typeface="Courier" pitchFamily="2" charset="0"/>
              </a:rPr>
              <a:t>mv </a:t>
            </a:r>
            <a:r>
              <a:rPr lang="en-US" dirty="0" err="1">
                <a:latin typeface="Courier" pitchFamily="2" charset="0"/>
              </a:rPr>
              <a:t>station.info.new</a:t>
            </a:r>
            <a:r>
              <a:rPr lang="en-US" dirty="0">
                <a:latin typeface="Courier" pitchFamily="2" charset="0"/>
              </a:rPr>
              <a:t> </a:t>
            </a:r>
            <a:r>
              <a:rPr lang="en-US" dirty="0" err="1">
                <a:latin typeface="Courier" pitchFamily="2" charset="0"/>
              </a:rPr>
              <a:t>station.info</a:t>
            </a:r>
            <a:endParaRPr lang="en-US" dirty="0">
              <a:latin typeface="Courier" pitchFamily="2" charset="0"/>
            </a:endParaRPr>
          </a:p>
        </p:txBody>
      </p:sp>
    </p:spTree>
    <p:extLst>
      <p:ext uri="{BB962C8B-B14F-4D97-AF65-F5344CB8AC3E}">
        <p14:creationId xmlns:p14="http://schemas.microsoft.com/office/powerpoint/2010/main" val="1840933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BA0A3-4093-2643-B775-54D215D67AA7}"/>
              </a:ext>
            </a:extLst>
          </p:cNvPr>
          <p:cNvSpPr>
            <a:spLocks noGrp="1"/>
          </p:cNvSpPr>
          <p:nvPr>
            <p:ph type="title"/>
          </p:nvPr>
        </p:nvSpPr>
        <p:spPr/>
        <p:txBody>
          <a:bodyPr/>
          <a:lstStyle/>
          <a:p>
            <a:r>
              <a:rPr lang="en-US" dirty="0"/>
              <a:t>Prepare the metadata (“.</a:t>
            </a:r>
            <a:r>
              <a:rPr lang="en-US" dirty="0" err="1"/>
              <a:t>apr</a:t>
            </a:r>
            <a:r>
              <a:rPr lang="en-US" dirty="0"/>
              <a:t>”-file)</a:t>
            </a:r>
          </a:p>
        </p:txBody>
      </p:sp>
      <p:sp>
        <p:nvSpPr>
          <p:cNvPr id="3" name="Content Placeholder 2">
            <a:extLst>
              <a:ext uri="{FF2B5EF4-FFF2-40B4-BE49-F238E27FC236}">
                <a16:creationId xmlns:a16="http://schemas.microsoft.com/office/drawing/2014/main" id="{29E35CED-8510-3649-87E3-34F1B3C299F0}"/>
              </a:ext>
            </a:extLst>
          </p:cNvPr>
          <p:cNvSpPr>
            <a:spLocks noGrp="1"/>
          </p:cNvSpPr>
          <p:nvPr>
            <p:ph idx="1"/>
          </p:nvPr>
        </p:nvSpPr>
        <p:spPr/>
        <p:txBody>
          <a:bodyPr>
            <a:normAutofit fontScale="92500" lnSpcReduction="10000"/>
          </a:bodyPr>
          <a:lstStyle/>
          <a:p>
            <a:r>
              <a:rPr lang="en-US" dirty="0"/>
              <a:t>Again, all sites are available from public archives, so there’s a good chance GAMIT/GLOBK already distributes the necessary station information</a:t>
            </a:r>
          </a:p>
          <a:p>
            <a:r>
              <a:rPr lang="en-US" dirty="0"/>
              <a:t>So verify that all sites are present in the default a priori coordinate file (~/gg/tables/igb14_comb.apr)</a:t>
            </a:r>
          </a:p>
          <a:p>
            <a:r>
              <a:rPr lang="en-US" dirty="0"/>
              <a:t>A few NOTA stations (P056, P544, P547, P564, P565 and P566) are missing, so we could either:</a:t>
            </a:r>
          </a:p>
          <a:p>
            <a:pPr lvl="1"/>
            <a:r>
              <a:rPr lang="en-US" dirty="0"/>
              <a:t>Leave their a priori coordinates to be calculated by </a:t>
            </a:r>
            <a:r>
              <a:rPr lang="en-US" dirty="0" err="1">
                <a:latin typeface="Courier" pitchFamily="2" charset="0"/>
              </a:rPr>
              <a:t>sh_gamit</a:t>
            </a:r>
            <a:endParaRPr lang="en-US" dirty="0"/>
          </a:p>
          <a:p>
            <a:pPr lvl="1"/>
            <a:r>
              <a:rPr lang="en-US" dirty="0"/>
              <a:t>Download GAGE’s products, in which they are present, from https://www.unavco.org/data/gps-gnss/derived-products/derived-products.html (under “Direct File Access”, “File Server”, “GPS Site Coordinates”), then write coordinates for these sites to a file (e.g. </a:t>
            </a:r>
            <a:r>
              <a:rPr lang="en-US" dirty="0" err="1"/>
              <a:t>subs.apr</a:t>
            </a:r>
            <a:r>
              <a:rPr lang="en-US" dirty="0"/>
              <a:t>) and edit tables/</a:t>
            </a:r>
            <a:r>
              <a:rPr lang="en-US" dirty="0" err="1"/>
              <a:t>process.defaults</a:t>
            </a:r>
            <a:r>
              <a:rPr lang="en-US" dirty="0"/>
              <a:t> to define our own “.</a:t>
            </a:r>
            <a:r>
              <a:rPr lang="en-US" dirty="0" err="1"/>
              <a:t>apr</a:t>
            </a:r>
            <a:r>
              <a:rPr lang="en-US" dirty="0"/>
              <a:t>”-file (e.g. with “set </a:t>
            </a:r>
            <a:r>
              <a:rPr lang="en-US" dirty="0" err="1"/>
              <a:t>aprf</a:t>
            </a:r>
            <a:r>
              <a:rPr lang="en-US" dirty="0"/>
              <a:t> = </a:t>
            </a:r>
            <a:r>
              <a:rPr lang="en-US" dirty="0" err="1"/>
              <a:t>subs.apr</a:t>
            </a:r>
            <a:r>
              <a:rPr lang="en-US" dirty="0"/>
              <a:t>”) so that </a:t>
            </a:r>
            <a:r>
              <a:rPr lang="en-US" dirty="0" err="1">
                <a:latin typeface="Courier" pitchFamily="2" charset="0"/>
              </a:rPr>
              <a:t>sh_gamit</a:t>
            </a:r>
            <a:r>
              <a:rPr lang="en-US" dirty="0"/>
              <a:t> merges it with tables/</a:t>
            </a:r>
            <a:r>
              <a:rPr lang="en-US" dirty="0" err="1"/>
              <a:t>lfile</a:t>
            </a:r>
            <a:r>
              <a:rPr lang="en-US" dirty="0"/>
              <a:t>. before processing</a:t>
            </a:r>
          </a:p>
          <a:p>
            <a:pPr marL="0" indent="0">
              <a:buNone/>
            </a:pPr>
            <a:endParaRPr lang="en-US" dirty="0"/>
          </a:p>
        </p:txBody>
      </p:sp>
    </p:spTree>
    <p:extLst>
      <p:ext uri="{BB962C8B-B14F-4D97-AF65-F5344CB8AC3E}">
        <p14:creationId xmlns:p14="http://schemas.microsoft.com/office/powerpoint/2010/main" val="1078996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1013</TotalTime>
  <Words>2597</Words>
  <Application>Microsoft Macintosh PowerPoint</Application>
  <PresentationFormat>Widescreen</PresentationFormat>
  <Paragraphs>124</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Courier</vt:lpstr>
      <vt:lpstr>Courier New</vt:lpstr>
      <vt:lpstr>Office Theme</vt:lpstr>
      <vt:lpstr>Example 4: Quick continuous station processing</vt:lpstr>
      <vt:lpstr>PowerPoint Presentation</vt:lpstr>
      <vt:lpstr>PowerPoint Presentation</vt:lpstr>
      <vt:lpstr>PowerPoint Presentation</vt:lpstr>
      <vt:lpstr>PowerPoint Presentation</vt:lpstr>
      <vt:lpstr>Prepare the main processing directory</vt:lpstr>
      <vt:lpstr>Prepare the metadata files (sites.defaults)</vt:lpstr>
      <vt:lpstr>Prepare the metadata (station.info)</vt:lpstr>
      <vt:lpstr>Prepare the metadata (“.apr”-file)</vt:lpstr>
      <vt:lpstr>Process using sh_gamit</vt:lpstr>
      <vt:lpstr>Any warnings or errors so far?</vt:lpstr>
      <vt:lpstr>Iterate with corrected a priori coordinates</vt:lpstr>
      <vt:lpstr>Prepare h-files for GLOBK</vt:lpstr>
      <vt:lpstr>Prepare GLOBK command files</vt:lpstr>
      <vt:lpstr>Create time series from GAMIT results</vt:lpstr>
      <vt:lpstr>Create some plots for viewing (GMT)</vt:lpstr>
      <vt:lpstr>PowerPoint Presentation</vt:lpstr>
      <vt:lpstr>PowerPoint Presentation</vt:lpstr>
      <vt:lpstr>What was done for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4: Quick continuous processing for subsidence</dc:title>
  <dc:creator>Mike Floyd</dc:creator>
  <cp:lastModifiedBy>Mike Floyd</cp:lastModifiedBy>
  <cp:revision>28</cp:revision>
  <dcterms:created xsi:type="dcterms:W3CDTF">2021-08-09T19:57:01Z</dcterms:created>
  <dcterms:modified xsi:type="dcterms:W3CDTF">2021-08-27T16:06:26Z</dcterms:modified>
</cp:coreProperties>
</file>