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2" r:id="rId1"/>
  </p:sldMasterIdLst>
  <p:notesMasterIdLst>
    <p:notesMasterId r:id="rId17"/>
  </p:notesMasterIdLst>
  <p:handoutMasterIdLst>
    <p:handoutMasterId r:id="rId18"/>
  </p:handoutMasterIdLst>
  <p:sldIdLst>
    <p:sldId id="257" r:id="rId2"/>
    <p:sldId id="308" r:id="rId3"/>
    <p:sldId id="309" r:id="rId4"/>
    <p:sldId id="291" r:id="rId5"/>
    <p:sldId id="286" r:id="rId6"/>
    <p:sldId id="290" r:id="rId7"/>
    <p:sldId id="282" r:id="rId8"/>
    <p:sldId id="316" r:id="rId9"/>
    <p:sldId id="312" r:id="rId10"/>
    <p:sldId id="313" r:id="rId11"/>
    <p:sldId id="318" r:id="rId12"/>
    <p:sldId id="314" r:id="rId13"/>
    <p:sldId id="315" r:id="rId14"/>
    <p:sldId id="260" r:id="rId15"/>
    <p:sldId id="31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C6CF25A-06ED-A142-BB44-9ECB2CFB7F77}">
          <p14:sldIdLst>
            <p14:sldId id="257"/>
            <p14:sldId id="308"/>
            <p14:sldId id="309"/>
            <p14:sldId id="291"/>
            <p14:sldId id="286"/>
            <p14:sldId id="290"/>
            <p14:sldId id="282"/>
            <p14:sldId id="316"/>
            <p14:sldId id="312"/>
            <p14:sldId id="313"/>
            <p14:sldId id="318"/>
            <p14:sldId id="314"/>
            <p14:sldId id="315"/>
            <p14:sldId id="260"/>
            <p14:sldId id="31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p:restoredTop sz="94674"/>
  </p:normalViewPr>
  <p:slideViewPr>
    <p:cSldViewPr snapToGrid="0" snapToObjects="1">
      <p:cViewPr varScale="1">
        <p:scale>
          <a:sx n="78" d="100"/>
          <a:sy n="78" d="100"/>
        </p:scale>
        <p:origin x="192" y="11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0B4307-B3A9-8B45-B499-E7B9795C9985}" type="doc">
      <dgm:prSet loTypeId="urn:microsoft.com/office/officeart/2005/8/layout/process1" loCatId="" qsTypeId="urn:microsoft.com/office/officeart/2005/8/quickstyle/simple4" qsCatId="simple" csTypeId="urn:microsoft.com/office/officeart/2005/8/colors/accent1_2" csCatId="accent1" phldr="1"/>
      <dgm:spPr/>
    </dgm:pt>
    <dgm:pt modelId="{FF5C4EAA-D4B5-F144-BAB8-830C983577CC}">
      <dgm:prSet phldrT="[Text]"/>
      <dgm:spPr>
        <a:noFill/>
        <a:ln>
          <a:solidFill>
            <a:schemeClr val="tx1"/>
          </a:solidFill>
        </a:ln>
        <a:effectLst/>
      </dgm:spPr>
      <dgm:t>
        <a:bodyPr/>
        <a:lstStyle/>
        <a:p>
          <a:r>
            <a:rPr lang="en-US" dirty="0">
              <a:solidFill>
                <a:schemeClr val="tx1"/>
              </a:solidFill>
            </a:rPr>
            <a:t>Data collection and archiving (field)</a:t>
          </a:r>
        </a:p>
      </dgm:t>
    </dgm:pt>
    <dgm:pt modelId="{173B33CF-ACFD-A74F-93F1-D4490B3E82AD}" type="parTrans" cxnId="{68F0385C-ABC0-BD4E-A94D-A2D702A4BDF0}">
      <dgm:prSet/>
      <dgm:spPr/>
      <dgm:t>
        <a:bodyPr/>
        <a:lstStyle/>
        <a:p>
          <a:endParaRPr lang="en-US"/>
        </a:p>
      </dgm:t>
    </dgm:pt>
    <dgm:pt modelId="{5A81DA8A-1273-6341-902D-EA306092AEC2}" type="sibTrans" cxnId="{68F0385C-ABC0-BD4E-A94D-A2D702A4BDF0}">
      <dgm:prSet>
        <dgm:style>
          <a:lnRef idx="2">
            <a:schemeClr val="dk1"/>
          </a:lnRef>
          <a:fillRef idx="1">
            <a:schemeClr val="lt1"/>
          </a:fillRef>
          <a:effectRef idx="0">
            <a:schemeClr val="dk1"/>
          </a:effectRef>
          <a:fontRef idx="minor">
            <a:schemeClr val="dk1"/>
          </a:fontRef>
        </dgm:style>
      </dgm:prSet>
      <dgm:spPr>
        <a:ln/>
      </dgm:spPr>
      <dgm:t>
        <a:bodyPr/>
        <a:lstStyle/>
        <a:p>
          <a:endParaRPr lang="en-US"/>
        </a:p>
      </dgm:t>
    </dgm:pt>
    <dgm:pt modelId="{EB91D70A-AB00-2544-8CCB-BBA485CE6CC1}">
      <dgm:prSet phldrT="[Text]"/>
      <dgm:spPr>
        <a:noFill/>
        <a:ln>
          <a:solidFill>
            <a:schemeClr val="tx1"/>
          </a:solidFill>
        </a:ln>
        <a:effectLst/>
      </dgm:spPr>
      <dgm:t>
        <a:bodyPr/>
        <a:lstStyle/>
        <a:p>
          <a:r>
            <a:rPr lang="en-US" dirty="0">
              <a:solidFill>
                <a:schemeClr val="tx1"/>
              </a:solidFill>
            </a:rPr>
            <a:t>Raw (RINEX) data processing (GAMIT)</a:t>
          </a:r>
        </a:p>
      </dgm:t>
    </dgm:pt>
    <dgm:pt modelId="{743FBD6C-9D47-B645-ABD9-94F439652E78}" type="parTrans" cxnId="{9FD145DD-EF19-D74C-BBAE-52D6713B0BA3}">
      <dgm:prSet/>
      <dgm:spPr/>
      <dgm:t>
        <a:bodyPr/>
        <a:lstStyle/>
        <a:p>
          <a:endParaRPr lang="en-US"/>
        </a:p>
      </dgm:t>
    </dgm:pt>
    <dgm:pt modelId="{3A6F7AE7-16DC-CB48-993D-447EF8C5C9A1}" type="sibTrans" cxnId="{9FD145DD-EF19-D74C-BBAE-52D6713B0BA3}">
      <dgm:prSet>
        <dgm:style>
          <a:lnRef idx="2">
            <a:schemeClr val="dk1"/>
          </a:lnRef>
          <a:fillRef idx="1">
            <a:schemeClr val="lt1"/>
          </a:fillRef>
          <a:effectRef idx="0">
            <a:schemeClr val="dk1"/>
          </a:effectRef>
          <a:fontRef idx="minor">
            <a:schemeClr val="dk1"/>
          </a:fontRef>
        </dgm:style>
      </dgm:prSet>
      <dgm:spPr>
        <a:ln/>
      </dgm:spPr>
      <dgm:t>
        <a:bodyPr/>
        <a:lstStyle/>
        <a:p>
          <a:endParaRPr lang="en-US"/>
        </a:p>
      </dgm:t>
    </dgm:pt>
    <dgm:pt modelId="{5C7A3B68-CF76-9D41-9607-0BE3C9FEDF83}">
      <dgm:prSet phldrT="[Text]"/>
      <dgm:spPr>
        <a:noFill/>
        <a:ln>
          <a:solidFill>
            <a:schemeClr val="tx1"/>
          </a:solidFill>
        </a:ln>
        <a:effectLst/>
      </dgm:spPr>
      <dgm:t>
        <a:bodyPr/>
        <a:lstStyle/>
        <a:p>
          <a:r>
            <a:rPr lang="en-US" dirty="0">
              <a:solidFill>
                <a:schemeClr val="tx1"/>
              </a:solidFill>
            </a:rPr>
            <a:t>Time series and velocity generation (GLOBK)</a:t>
          </a:r>
        </a:p>
      </dgm:t>
    </dgm:pt>
    <dgm:pt modelId="{B8FD72CF-4110-B04C-BB1E-49261CE263B1}" type="parTrans" cxnId="{990F49CB-9F45-3C41-994B-21C7F4339301}">
      <dgm:prSet/>
      <dgm:spPr/>
      <dgm:t>
        <a:bodyPr/>
        <a:lstStyle/>
        <a:p>
          <a:endParaRPr lang="en-US"/>
        </a:p>
      </dgm:t>
    </dgm:pt>
    <dgm:pt modelId="{3C25337D-A35A-B941-BD9E-808A0E701672}" type="sibTrans" cxnId="{990F49CB-9F45-3C41-994B-21C7F4339301}">
      <dgm:prSet/>
      <dgm:spPr/>
      <dgm:t>
        <a:bodyPr/>
        <a:lstStyle/>
        <a:p>
          <a:endParaRPr lang="en-US"/>
        </a:p>
      </dgm:t>
    </dgm:pt>
    <dgm:pt modelId="{AFEE11F0-C9AB-D145-8F17-C07F98CD4AD2}" type="pres">
      <dgm:prSet presAssocID="{3C0B4307-B3A9-8B45-B499-E7B9795C9985}" presName="Name0" presStyleCnt="0">
        <dgm:presLayoutVars>
          <dgm:dir/>
          <dgm:resizeHandles val="exact"/>
        </dgm:presLayoutVars>
      </dgm:prSet>
      <dgm:spPr/>
    </dgm:pt>
    <dgm:pt modelId="{DCE16AAB-E514-E344-9A9A-16CE85505388}" type="pres">
      <dgm:prSet presAssocID="{FF5C4EAA-D4B5-F144-BAB8-830C983577CC}" presName="node" presStyleLbl="node1" presStyleIdx="0" presStyleCnt="3">
        <dgm:presLayoutVars>
          <dgm:bulletEnabled val="1"/>
        </dgm:presLayoutVars>
      </dgm:prSet>
      <dgm:spPr/>
    </dgm:pt>
    <dgm:pt modelId="{2440D105-4DA8-E549-BF49-4510E82F3BB4}" type="pres">
      <dgm:prSet presAssocID="{5A81DA8A-1273-6341-902D-EA306092AEC2}" presName="sibTrans" presStyleLbl="sibTrans2D1" presStyleIdx="0" presStyleCnt="2" custScaleX="175870" custScaleY="195564"/>
      <dgm:spPr/>
    </dgm:pt>
    <dgm:pt modelId="{53CF22C7-5E55-854F-9224-A9889E49471C}" type="pres">
      <dgm:prSet presAssocID="{5A81DA8A-1273-6341-902D-EA306092AEC2}" presName="connectorText" presStyleLbl="sibTrans2D1" presStyleIdx="0" presStyleCnt="2"/>
      <dgm:spPr/>
    </dgm:pt>
    <dgm:pt modelId="{B061858D-9368-3642-80F8-211D932A058F}" type="pres">
      <dgm:prSet presAssocID="{EB91D70A-AB00-2544-8CCB-BBA485CE6CC1}" presName="node" presStyleLbl="node1" presStyleIdx="1" presStyleCnt="3">
        <dgm:presLayoutVars>
          <dgm:bulletEnabled val="1"/>
        </dgm:presLayoutVars>
      </dgm:prSet>
      <dgm:spPr/>
    </dgm:pt>
    <dgm:pt modelId="{9E3B02EC-C0F1-AB4D-A8C3-40486638FBF9}" type="pres">
      <dgm:prSet presAssocID="{3A6F7AE7-16DC-CB48-993D-447EF8C5C9A1}" presName="sibTrans" presStyleLbl="sibTrans2D1" presStyleIdx="1" presStyleCnt="2" custScaleX="176404" custScaleY="195564"/>
      <dgm:spPr/>
    </dgm:pt>
    <dgm:pt modelId="{B8BA3351-22BB-7E47-8E4D-4B811D0338C9}" type="pres">
      <dgm:prSet presAssocID="{3A6F7AE7-16DC-CB48-993D-447EF8C5C9A1}" presName="connectorText" presStyleLbl="sibTrans2D1" presStyleIdx="1" presStyleCnt="2"/>
      <dgm:spPr/>
    </dgm:pt>
    <dgm:pt modelId="{8859691C-7FB9-B248-94DC-758782F30C55}" type="pres">
      <dgm:prSet presAssocID="{5C7A3B68-CF76-9D41-9607-0BE3C9FEDF83}" presName="node" presStyleLbl="node1" presStyleIdx="2" presStyleCnt="3">
        <dgm:presLayoutVars>
          <dgm:bulletEnabled val="1"/>
        </dgm:presLayoutVars>
      </dgm:prSet>
      <dgm:spPr/>
    </dgm:pt>
  </dgm:ptLst>
  <dgm:cxnLst>
    <dgm:cxn modelId="{E6F0D500-78D7-1447-962A-08450BF2CECE}" type="presOf" srcId="{3C0B4307-B3A9-8B45-B499-E7B9795C9985}" destId="{AFEE11F0-C9AB-D145-8F17-C07F98CD4AD2}" srcOrd="0" destOrd="0" presId="urn:microsoft.com/office/officeart/2005/8/layout/process1"/>
    <dgm:cxn modelId="{BD8B6004-DEEB-B44A-A472-5E8233E4845A}" type="presOf" srcId="{5C7A3B68-CF76-9D41-9607-0BE3C9FEDF83}" destId="{8859691C-7FB9-B248-94DC-758782F30C55}" srcOrd="0" destOrd="0" presId="urn:microsoft.com/office/officeart/2005/8/layout/process1"/>
    <dgm:cxn modelId="{72B5962F-14FB-3A43-9293-673F59CD3413}" type="presOf" srcId="{5A81DA8A-1273-6341-902D-EA306092AEC2}" destId="{53CF22C7-5E55-854F-9224-A9889E49471C}" srcOrd="1" destOrd="0" presId="urn:microsoft.com/office/officeart/2005/8/layout/process1"/>
    <dgm:cxn modelId="{68F0385C-ABC0-BD4E-A94D-A2D702A4BDF0}" srcId="{3C0B4307-B3A9-8B45-B499-E7B9795C9985}" destId="{FF5C4EAA-D4B5-F144-BAB8-830C983577CC}" srcOrd="0" destOrd="0" parTransId="{173B33CF-ACFD-A74F-93F1-D4490B3E82AD}" sibTransId="{5A81DA8A-1273-6341-902D-EA306092AEC2}"/>
    <dgm:cxn modelId="{66038F60-63BF-AD43-B66C-E285FBA080FA}" type="presOf" srcId="{3A6F7AE7-16DC-CB48-993D-447EF8C5C9A1}" destId="{B8BA3351-22BB-7E47-8E4D-4B811D0338C9}" srcOrd="1" destOrd="0" presId="urn:microsoft.com/office/officeart/2005/8/layout/process1"/>
    <dgm:cxn modelId="{2BA1A67C-9E8D-1147-B4C6-A0753FF616A3}" type="presOf" srcId="{FF5C4EAA-D4B5-F144-BAB8-830C983577CC}" destId="{DCE16AAB-E514-E344-9A9A-16CE85505388}" srcOrd="0" destOrd="0" presId="urn:microsoft.com/office/officeart/2005/8/layout/process1"/>
    <dgm:cxn modelId="{2E67A78E-EA05-BA41-ADD8-F484DDA04A67}" type="presOf" srcId="{EB91D70A-AB00-2544-8CCB-BBA485CE6CC1}" destId="{B061858D-9368-3642-80F8-211D932A058F}" srcOrd="0" destOrd="0" presId="urn:microsoft.com/office/officeart/2005/8/layout/process1"/>
    <dgm:cxn modelId="{990F49CB-9F45-3C41-994B-21C7F4339301}" srcId="{3C0B4307-B3A9-8B45-B499-E7B9795C9985}" destId="{5C7A3B68-CF76-9D41-9607-0BE3C9FEDF83}" srcOrd="2" destOrd="0" parTransId="{B8FD72CF-4110-B04C-BB1E-49261CE263B1}" sibTransId="{3C25337D-A35A-B941-BD9E-808A0E701672}"/>
    <dgm:cxn modelId="{DE397AD3-29AC-9840-AFF5-4AA406ECC57B}" type="presOf" srcId="{5A81DA8A-1273-6341-902D-EA306092AEC2}" destId="{2440D105-4DA8-E549-BF49-4510E82F3BB4}" srcOrd="0" destOrd="0" presId="urn:microsoft.com/office/officeart/2005/8/layout/process1"/>
    <dgm:cxn modelId="{9FD145DD-EF19-D74C-BBAE-52D6713B0BA3}" srcId="{3C0B4307-B3A9-8B45-B499-E7B9795C9985}" destId="{EB91D70A-AB00-2544-8CCB-BBA485CE6CC1}" srcOrd="1" destOrd="0" parTransId="{743FBD6C-9D47-B645-ABD9-94F439652E78}" sibTransId="{3A6F7AE7-16DC-CB48-993D-447EF8C5C9A1}"/>
    <dgm:cxn modelId="{907B33E9-3FEE-764E-ACD6-92F6FF1763FD}" type="presOf" srcId="{3A6F7AE7-16DC-CB48-993D-447EF8C5C9A1}" destId="{9E3B02EC-C0F1-AB4D-A8C3-40486638FBF9}" srcOrd="0" destOrd="0" presId="urn:microsoft.com/office/officeart/2005/8/layout/process1"/>
    <dgm:cxn modelId="{922B0176-04DC-D643-ADF7-FEE1B80A09C8}" type="presParOf" srcId="{AFEE11F0-C9AB-D145-8F17-C07F98CD4AD2}" destId="{DCE16AAB-E514-E344-9A9A-16CE85505388}" srcOrd="0" destOrd="0" presId="urn:microsoft.com/office/officeart/2005/8/layout/process1"/>
    <dgm:cxn modelId="{CC2920F8-E604-9144-A6F5-43361B3E5C15}" type="presParOf" srcId="{AFEE11F0-C9AB-D145-8F17-C07F98CD4AD2}" destId="{2440D105-4DA8-E549-BF49-4510E82F3BB4}" srcOrd="1" destOrd="0" presId="urn:microsoft.com/office/officeart/2005/8/layout/process1"/>
    <dgm:cxn modelId="{DEFBFB14-203C-FD45-BB06-99A632F39D32}" type="presParOf" srcId="{2440D105-4DA8-E549-BF49-4510E82F3BB4}" destId="{53CF22C7-5E55-854F-9224-A9889E49471C}" srcOrd="0" destOrd="0" presId="urn:microsoft.com/office/officeart/2005/8/layout/process1"/>
    <dgm:cxn modelId="{BBF204D1-47BF-5C4E-B6F2-E4EAF2F581E7}" type="presParOf" srcId="{AFEE11F0-C9AB-D145-8F17-C07F98CD4AD2}" destId="{B061858D-9368-3642-80F8-211D932A058F}" srcOrd="2" destOrd="0" presId="urn:microsoft.com/office/officeart/2005/8/layout/process1"/>
    <dgm:cxn modelId="{6755A989-DC8B-964E-8134-C5BCACAC2777}" type="presParOf" srcId="{AFEE11F0-C9AB-D145-8F17-C07F98CD4AD2}" destId="{9E3B02EC-C0F1-AB4D-A8C3-40486638FBF9}" srcOrd="3" destOrd="0" presId="urn:microsoft.com/office/officeart/2005/8/layout/process1"/>
    <dgm:cxn modelId="{5F0FB45F-3B96-6B40-8700-885807ED5CE8}" type="presParOf" srcId="{9E3B02EC-C0F1-AB4D-A8C3-40486638FBF9}" destId="{B8BA3351-22BB-7E47-8E4D-4B811D0338C9}" srcOrd="0" destOrd="0" presId="urn:microsoft.com/office/officeart/2005/8/layout/process1"/>
    <dgm:cxn modelId="{4ECFE11A-27AA-3941-BF7D-BDAE095CE6CB}" type="presParOf" srcId="{AFEE11F0-C9AB-D145-8F17-C07F98CD4AD2}" destId="{8859691C-7FB9-B248-94DC-758782F30C5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16AAB-E514-E344-9A9A-16CE85505388}">
      <dsp:nvSpPr>
        <dsp:cNvPr id="0" name=""/>
        <dsp:cNvSpPr/>
      </dsp:nvSpPr>
      <dsp:spPr>
        <a:xfrm>
          <a:off x="7697" y="1485423"/>
          <a:ext cx="2300818" cy="1380490"/>
        </a:xfrm>
        <a:prstGeom prst="roundRect">
          <a:avLst>
            <a:gd name="adj" fmla="val 10000"/>
          </a:avLst>
        </a:prstGeom>
        <a:no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Data collection and archiving (field)</a:t>
          </a:r>
        </a:p>
      </dsp:txBody>
      <dsp:txXfrm>
        <a:off x="48130" y="1525856"/>
        <a:ext cx="2219952" cy="1299624"/>
      </dsp:txXfrm>
    </dsp:sp>
    <dsp:sp modelId="{2440D105-4DA8-E549-BF49-4510E82F3BB4}">
      <dsp:nvSpPr>
        <dsp:cNvPr id="0" name=""/>
        <dsp:cNvSpPr/>
      </dsp:nvSpPr>
      <dsp:spPr>
        <a:xfrm>
          <a:off x="2353561" y="1617722"/>
          <a:ext cx="857847" cy="1115893"/>
        </a:xfrm>
        <a:prstGeom prst="rightArrow">
          <a:avLst>
            <a:gd name="adj1" fmla="val 60000"/>
            <a:gd name="adj2" fmla="val 5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353561" y="1840901"/>
        <a:ext cx="600493" cy="669535"/>
      </dsp:txXfrm>
    </dsp:sp>
    <dsp:sp modelId="{B061858D-9368-3642-80F8-211D932A058F}">
      <dsp:nvSpPr>
        <dsp:cNvPr id="0" name=""/>
        <dsp:cNvSpPr/>
      </dsp:nvSpPr>
      <dsp:spPr>
        <a:xfrm>
          <a:off x="3228843" y="1485423"/>
          <a:ext cx="2300818" cy="1380490"/>
        </a:xfrm>
        <a:prstGeom prst="roundRect">
          <a:avLst>
            <a:gd name="adj" fmla="val 10000"/>
          </a:avLst>
        </a:prstGeom>
        <a:no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Raw (RINEX) data processing (GAMIT)</a:t>
          </a:r>
        </a:p>
      </dsp:txBody>
      <dsp:txXfrm>
        <a:off x="3269276" y="1525856"/>
        <a:ext cx="2219952" cy="1299624"/>
      </dsp:txXfrm>
    </dsp:sp>
    <dsp:sp modelId="{9E3B02EC-C0F1-AB4D-A8C3-40486638FBF9}">
      <dsp:nvSpPr>
        <dsp:cNvPr id="0" name=""/>
        <dsp:cNvSpPr/>
      </dsp:nvSpPr>
      <dsp:spPr>
        <a:xfrm>
          <a:off x="5573404" y="1617722"/>
          <a:ext cx="860451" cy="1115893"/>
        </a:xfrm>
        <a:prstGeom prst="rightArrow">
          <a:avLst>
            <a:gd name="adj1" fmla="val 60000"/>
            <a:gd name="adj2" fmla="val 5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573404" y="1840901"/>
        <a:ext cx="602316" cy="669535"/>
      </dsp:txXfrm>
    </dsp:sp>
    <dsp:sp modelId="{8859691C-7FB9-B248-94DC-758782F30C55}">
      <dsp:nvSpPr>
        <dsp:cNvPr id="0" name=""/>
        <dsp:cNvSpPr/>
      </dsp:nvSpPr>
      <dsp:spPr>
        <a:xfrm>
          <a:off x="6449988" y="1485423"/>
          <a:ext cx="2300818" cy="1380490"/>
        </a:xfrm>
        <a:prstGeom prst="roundRect">
          <a:avLst>
            <a:gd name="adj" fmla="val 10000"/>
          </a:avLst>
        </a:prstGeom>
        <a:no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Time series and velocity generation (GLOBK)</a:t>
          </a:r>
        </a:p>
      </dsp:txBody>
      <dsp:txXfrm>
        <a:off x="6490421" y="1525856"/>
        <a:ext cx="2219952" cy="12996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CBC296-D1BC-A343-B345-B6BFCF14DD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6CED709-49BC-2841-A07F-86D273400E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21D68A-CDD6-744F-B70E-5F9D2DB06046}" type="datetimeFigureOut">
              <a:rPr lang="en-US" smtClean="0"/>
              <a:t>7/29/21</a:t>
            </a:fld>
            <a:endParaRPr lang="en-US"/>
          </a:p>
        </p:txBody>
      </p:sp>
      <p:sp>
        <p:nvSpPr>
          <p:cNvPr id="4" name="Footer Placeholder 3">
            <a:extLst>
              <a:ext uri="{FF2B5EF4-FFF2-40B4-BE49-F238E27FC236}">
                <a16:creationId xmlns:a16="http://schemas.microsoft.com/office/drawing/2014/main" id="{1D435B82-9A67-604B-A293-C9F1F591E0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0DBDBDD-D7A3-F44E-A328-6C3C2C2903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44FC0C-84ED-814D-92CD-223C22812AAF}" type="slidenum">
              <a:rPr lang="en-US" smtClean="0"/>
              <a:t>‹#›</a:t>
            </a:fld>
            <a:endParaRPr lang="en-US"/>
          </a:p>
        </p:txBody>
      </p:sp>
    </p:spTree>
    <p:extLst>
      <p:ext uri="{BB962C8B-B14F-4D97-AF65-F5344CB8AC3E}">
        <p14:creationId xmlns:p14="http://schemas.microsoft.com/office/powerpoint/2010/main" val="34415107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64A406-AC51-8A4C-BACD-7295231BA3D1}" type="datetimeFigureOut">
              <a:rPr lang="en-US" smtClean="0"/>
              <a:t>7/29/21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C75845-C718-534B-97A8-0880F07FBD57}" type="slidenum">
              <a:rPr lang="en-US" smtClean="0"/>
              <a:t>‹#›</a:t>
            </a:fld>
            <a:endParaRPr lang="en-US"/>
          </a:p>
        </p:txBody>
      </p:sp>
    </p:spTree>
    <p:extLst>
      <p:ext uri="{BB962C8B-B14F-4D97-AF65-F5344CB8AC3E}">
        <p14:creationId xmlns:p14="http://schemas.microsoft.com/office/powerpoint/2010/main" val="206818260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a:t>2018/02/26</a:t>
            </a:r>
            <a:endParaRPr lang="en-US"/>
          </a:p>
        </p:txBody>
      </p:sp>
      <p:sp>
        <p:nvSpPr>
          <p:cNvPr id="5" name="Footer Placeholder 4"/>
          <p:cNvSpPr>
            <a:spLocks noGrp="1"/>
          </p:cNvSpPr>
          <p:nvPr>
            <p:ph type="ftr" sz="quarter" idx="11"/>
          </p:nvPr>
        </p:nvSpPr>
        <p:spPr/>
        <p:txBody>
          <a:bodyPr/>
          <a:lstStyle/>
          <a:p>
            <a:r>
              <a:rPr lang="en-US"/>
              <a:t>Basics of processing workflow for GAMIT/GLOBK</a:t>
            </a:r>
          </a:p>
        </p:txBody>
      </p:sp>
    </p:spTree>
    <p:extLst>
      <p:ext uri="{BB962C8B-B14F-4D97-AF65-F5344CB8AC3E}">
        <p14:creationId xmlns:p14="http://schemas.microsoft.com/office/powerpoint/2010/main" val="2426636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r>
              <a:rPr lang="en-GB"/>
              <a:t>2018/02/26</a:t>
            </a:r>
            <a:endParaRPr lang="en-US"/>
          </a:p>
        </p:txBody>
      </p:sp>
      <p:sp>
        <p:nvSpPr>
          <p:cNvPr id="6" name="Footer Placeholder 5"/>
          <p:cNvSpPr>
            <a:spLocks noGrp="1"/>
          </p:cNvSpPr>
          <p:nvPr>
            <p:ph type="ftr" sz="quarter" idx="12"/>
          </p:nvPr>
        </p:nvSpPr>
        <p:spPr/>
        <p:txBody>
          <a:bodyPr/>
          <a:lstStyle/>
          <a:p>
            <a:r>
              <a:rPr lang="en-US"/>
              <a:t>Basics of processing workflow for GAMIT/GLOBK</a:t>
            </a:r>
          </a:p>
        </p:txBody>
      </p:sp>
    </p:spTree>
    <p:extLst>
      <p:ext uri="{BB962C8B-B14F-4D97-AF65-F5344CB8AC3E}">
        <p14:creationId xmlns:p14="http://schemas.microsoft.com/office/powerpoint/2010/main" val="3332875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5BA70-2365-DC4E-8F69-DEE13E30D701}" type="slidenum">
              <a:rPr lang="en-GB"/>
              <a:pPr/>
              <a:t>6</a:t>
            </a:fld>
            <a:endParaRPr lang="en-GB"/>
          </a:p>
        </p:txBody>
      </p:sp>
      <p:sp>
        <p:nvSpPr>
          <p:cNvPr id="1382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138243" name="Rectangle 3"/>
          <p:cNvSpPr>
            <a:spLocks noGrp="1" noChangeArrowheads="1"/>
          </p:cNvSpPr>
          <p:nvPr>
            <p:ph type="body" idx="1"/>
          </p:nvPr>
        </p:nvSpPr>
        <p:spPr/>
        <p:txBody>
          <a:bodyPr/>
          <a:lstStyle/>
          <a:p>
            <a:r>
              <a:rPr lang="en-GB"/>
              <a:t>Code modulated onto two L-band (approximately microwave) carrier frequencies. Code sent from satellite and generated in receiver at time T. Signal received at time T+t. Difference is travel time, t. </a:t>
            </a:r>
          </a:p>
        </p:txBody>
      </p:sp>
      <p:sp>
        <p:nvSpPr>
          <p:cNvPr id="2" name="Date Placeholder 1"/>
          <p:cNvSpPr>
            <a:spLocks noGrp="1"/>
          </p:cNvSpPr>
          <p:nvPr>
            <p:ph type="dt"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4BFFAB-FE84-094C-86C6-1B97423D492A}" type="slidenum">
              <a:rPr lang="en-GB"/>
              <a:pPr/>
              <a:t>7</a:t>
            </a:fld>
            <a:endParaRPr lang="en-GB"/>
          </a:p>
        </p:txBody>
      </p:sp>
      <p:sp>
        <p:nvSpPr>
          <p:cNvPr id="1505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150531" name="Rectangle 3"/>
          <p:cNvSpPr>
            <a:spLocks noGrp="1" noChangeArrowheads="1"/>
          </p:cNvSpPr>
          <p:nvPr>
            <p:ph type="body" idx="1"/>
          </p:nvPr>
        </p:nvSpPr>
        <p:spPr/>
        <p:txBody>
          <a:bodyPr/>
          <a:lstStyle/>
          <a:p>
            <a:r>
              <a:rPr lang="en-GB"/>
              <a:t>Geocentric (Earth-centred) co-ordinate system. Vector defining satellite position (</a:t>
            </a:r>
            <a:r>
              <a:rPr lang="ja-JP" altLang="en-GB">
                <a:latin typeface="Arial"/>
              </a:rPr>
              <a:t>“</a:t>
            </a:r>
            <a:r>
              <a:rPr lang="en-GB"/>
              <a:t>known</a:t>
            </a:r>
            <a:r>
              <a:rPr lang="ja-JP" altLang="en-GB">
                <a:latin typeface="Arial"/>
              </a:rPr>
              <a:t>”</a:t>
            </a:r>
            <a:r>
              <a:rPr lang="en-GB"/>
              <a:t>), vector defining receiver position (unknown), and vector defining signal path (observable). One satellite broadcasting signal allows us to fix receiver position on a sphere, two for on a circle, three for one of two points (one of which will be unrealistic).</a:t>
            </a:r>
          </a:p>
        </p:txBody>
      </p:sp>
      <p:sp>
        <p:nvSpPr>
          <p:cNvPr id="2" name="Date Placeholder 1"/>
          <p:cNvSpPr>
            <a:spLocks noGrp="1"/>
          </p:cNvSpPr>
          <p:nvPr>
            <p:ph type="dt" idx="10"/>
          </p:nvPr>
        </p:nvSpPr>
        <p:spPr/>
        <p:txBody>
          <a:bodyPr/>
          <a:lstStyle/>
          <a:p>
            <a:r>
              <a:rPr lang="en-GB"/>
              <a:t>2020/08/24</a:t>
            </a:r>
            <a:endParaRPr lang="en-US"/>
          </a:p>
        </p:txBody>
      </p:sp>
      <p:sp>
        <p:nvSpPr>
          <p:cNvPr id="3" name="Footer Placeholder 2"/>
          <p:cNvSpPr>
            <a:spLocks noGrp="1"/>
          </p:cNvSpPr>
          <p:nvPr>
            <p:ph type="ftr" sz="quarter" idx="11"/>
          </p:nvPr>
        </p:nvSpPr>
        <p:spPr/>
        <p:txBody>
          <a:bodyPr/>
          <a:lstStyle/>
          <a:p>
            <a:r>
              <a:rPr lang="en-US"/>
              <a:t>Fundamentals of GNSS for geodesy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4"/>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Sans"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9pPr>
          </a:lstStyle>
          <a:p>
            <a:r>
              <a:rPr lang="en-GB" sz="1200" i="0">
                <a:solidFill>
                  <a:srgbClr val="000000"/>
                </a:solidFill>
                <a:latin typeface="Tahoma" charset="0"/>
              </a:rPr>
              <a:t>WGS-84 Seminar and Workshop</a:t>
            </a:r>
          </a:p>
          <a:p>
            <a:endParaRPr lang="en-GB" sz="1200">
              <a:solidFill>
                <a:srgbClr val="000000"/>
              </a:solidFill>
              <a:latin typeface="Tahoma" charset="0"/>
            </a:endParaRPr>
          </a:p>
        </p:txBody>
      </p:sp>
      <p:sp>
        <p:nvSpPr>
          <p:cNvPr id="20483" name="Rectangle 5"/>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Sans"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9pPr>
          </a:lstStyle>
          <a:p>
            <a:r>
              <a:rPr lang="en-GB" sz="1200" i="0">
                <a:solidFill>
                  <a:srgbClr val="000000"/>
                </a:solidFill>
                <a:latin typeface="Tahoma" charset="0"/>
              </a:rPr>
              <a:t>2020/08/24</a:t>
            </a:r>
            <a:endParaRPr lang="en-GB" sz="1200">
              <a:solidFill>
                <a:srgbClr val="000000"/>
              </a:solidFill>
              <a:latin typeface="Tahoma" charset="0"/>
            </a:endParaRPr>
          </a:p>
        </p:txBody>
      </p:sp>
      <p:sp>
        <p:nvSpPr>
          <p:cNvPr id="20484"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Sans"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9pPr>
          </a:lstStyle>
          <a:p>
            <a:r>
              <a:rPr lang="en-GB" sz="1200">
                <a:solidFill>
                  <a:srgbClr val="000000"/>
                </a:solidFill>
                <a:latin typeface="Tahoma" charset="0"/>
              </a:rPr>
              <a:t>Page No. </a:t>
            </a:r>
            <a:fld id="{470C5AB6-696F-124A-A62D-E53D5C6CCAD5}" type="slidenum">
              <a:rPr lang="en-GB" sz="1200">
                <a:solidFill>
                  <a:srgbClr val="000000"/>
                </a:solidFill>
                <a:latin typeface="Tahoma" charset="0"/>
              </a:rPr>
              <a:pPr/>
              <a:t>8</a:t>
            </a:fld>
            <a:endParaRPr lang="en-GB" sz="1200">
              <a:solidFill>
                <a:srgbClr val="000000"/>
              </a:solidFill>
              <a:latin typeface="Tahoma" charset="0"/>
            </a:endParaRPr>
          </a:p>
        </p:txBody>
      </p:sp>
      <p:sp>
        <p:nvSpPr>
          <p:cNvPr id="20485" name="Text Box 1"/>
          <p:cNvSpPr>
            <a:spLocks noGrp="1" noRot="1" noChangeAspect="1" noChangeArrowheads="1"/>
          </p:cNvSpPr>
          <p:nvPr>
            <p:ph type="sldImg"/>
          </p:nvPr>
        </p:nvSpPr>
        <p:spPr>
          <a:xfrm>
            <a:off x="381000" y="684213"/>
            <a:ext cx="6096000" cy="3430587"/>
          </a:xfrm>
          <a:ln/>
        </p:spPr>
      </p:sp>
      <p:sp>
        <p:nvSpPr>
          <p:cNvPr id="20486" name="Text Box 2"/>
          <p:cNvSpPr>
            <a:spLocks noGrp="1" noChangeArrowheads="1"/>
          </p:cNvSpPr>
          <p:nvPr>
            <p:ph type="body" idx="1"/>
          </p:nvPr>
        </p:nvSpPr>
        <p:spPr>
          <a:xfrm>
            <a:off x="914400" y="4343519"/>
            <a:ext cx="5029200" cy="4115827"/>
          </a:xfrm>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r>
              <a:rPr lang="en-US">
                <a:ea typeface="ＭＳ Ｐゴシック" charset="0"/>
                <a:cs typeface="ＭＳ Ｐゴシック" charset="0"/>
              </a:rPr>
              <a:t>Rather than use the </a:t>
            </a:r>
            <a:r>
              <a:rPr lang="en-US" err="1">
                <a:ea typeface="ＭＳ Ｐゴシック" charset="0"/>
                <a:cs typeface="ＭＳ Ｐゴシック" charset="0"/>
              </a:rPr>
              <a:t>pseudorange</a:t>
            </a:r>
            <a:r>
              <a:rPr lang="en-US">
                <a:ea typeface="ＭＳ Ｐゴシック" charset="0"/>
                <a:cs typeface="ＭＳ Ｐゴシック" charset="0"/>
              </a:rPr>
              <a:t>, which</a:t>
            </a:r>
            <a:r>
              <a:rPr lang="en-US" baseline="0">
                <a:ea typeface="ＭＳ Ｐゴシック" charset="0"/>
                <a:cs typeface="ＭＳ Ｐゴシック" charset="0"/>
              </a:rPr>
              <a:t> can be measured only at the cm-to-decimeter level, we do precise positioning with the phase measurements, which can be measured at the mm-level.  Since phase is ambiguous, at least initially, we rely on its change over time to reveal the signature of an error in station or satellite position.  If there are enough measurements of enough satellites over enough time, these can be inverted to estimate relative positions of all the stations and the atmospheric delay.  With a tracking session of ~8 hours, you can get sub-cm estimates even without resolving the two-pi ambiguity in phase. Resolving the ambiguities is more critical for the component of the baseline that is represented by the level rather than the rate-of-change of the phase. For all but high-latitude stations, this weaker component is east-west. </a:t>
            </a:r>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Fundamentals of GNSS for geodesy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98AE2E-33E4-AC40-94DD-9B50B1526837}" type="slidenum">
              <a:rPr lang="en-US" smtClean="0"/>
              <a:t>10</a:t>
            </a:fld>
            <a:endParaRPr lang="en-US"/>
          </a:p>
        </p:txBody>
      </p:sp>
      <p:sp>
        <p:nvSpPr>
          <p:cNvPr id="5" name="Date Placeholder 4"/>
          <p:cNvSpPr>
            <a:spLocks noGrp="1"/>
          </p:cNvSpPr>
          <p:nvPr>
            <p:ph type="dt" idx="11"/>
          </p:nvPr>
        </p:nvSpPr>
        <p:spPr/>
        <p:txBody>
          <a:bodyPr/>
          <a:lstStyle/>
          <a:p>
            <a:r>
              <a:rPr lang="en-GB"/>
              <a:t>2018/07/02</a:t>
            </a:r>
            <a:endParaRPr lang="en-US"/>
          </a:p>
        </p:txBody>
      </p:sp>
      <p:sp>
        <p:nvSpPr>
          <p:cNvPr id="6" name="Footer Placeholder 5"/>
          <p:cNvSpPr>
            <a:spLocks noGrp="1"/>
          </p:cNvSpPr>
          <p:nvPr>
            <p:ph type="ftr" sz="quarter" idx="12"/>
          </p:nvPr>
        </p:nvSpPr>
        <p:spPr/>
        <p:txBody>
          <a:bodyPr/>
          <a:lstStyle/>
          <a:p>
            <a:r>
              <a:rPr lang="en-US"/>
              <a:t>GAMIT/GLOBK for GNSS</a:t>
            </a:r>
          </a:p>
        </p:txBody>
      </p:sp>
    </p:spTree>
    <p:extLst>
      <p:ext uri="{BB962C8B-B14F-4D97-AF65-F5344CB8AC3E}">
        <p14:creationId xmlns:p14="http://schemas.microsoft.com/office/powerpoint/2010/main" val="2123137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t>2018/07/02</a:t>
            </a:r>
            <a:endParaRPr lang="en-US"/>
          </a:p>
        </p:txBody>
      </p:sp>
      <p:sp>
        <p:nvSpPr>
          <p:cNvPr id="5" name="Footer Placeholder 4"/>
          <p:cNvSpPr>
            <a:spLocks noGrp="1"/>
          </p:cNvSpPr>
          <p:nvPr>
            <p:ph type="ftr" sz="quarter" idx="11"/>
          </p:nvPr>
        </p:nvSpPr>
        <p:spPr/>
        <p:txBody>
          <a:bodyPr/>
          <a:lstStyle/>
          <a:p>
            <a:r>
              <a:rPr lang="en-US"/>
              <a:t>GAMIT/GLOBK for GNSS</a:t>
            </a:r>
          </a:p>
        </p:txBody>
      </p:sp>
      <p:sp>
        <p:nvSpPr>
          <p:cNvPr id="6" name="Slide Number Placeholder 5"/>
          <p:cNvSpPr>
            <a:spLocks noGrp="1"/>
          </p:cNvSpPr>
          <p:nvPr>
            <p:ph type="sldNum" sz="quarter" idx="12"/>
          </p:nvPr>
        </p:nvSpPr>
        <p:spPr/>
        <p:txBody>
          <a:bodyPr/>
          <a:lstStyle/>
          <a:p>
            <a:fld id="{A098AE2E-33E4-AC40-94DD-9B50B1526837}" type="slidenum">
              <a:rPr lang="en-US" smtClean="0"/>
              <a:t>13</a:t>
            </a:fld>
            <a:endParaRPr lang="en-US"/>
          </a:p>
        </p:txBody>
      </p:sp>
    </p:spTree>
    <p:extLst>
      <p:ext uri="{BB962C8B-B14F-4D97-AF65-F5344CB8AC3E}">
        <p14:creationId xmlns:p14="http://schemas.microsoft.com/office/powerpoint/2010/main" val="2019093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r>
              <a:rPr lang="en-US"/>
              <a:t>2021/08/09</a:t>
            </a:r>
          </a:p>
        </p:txBody>
      </p:sp>
      <p:sp>
        <p:nvSpPr>
          <p:cNvPr id="5" name="Footer Placeholder 4"/>
          <p:cNvSpPr>
            <a:spLocks noGrp="1"/>
          </p:cNvSpPr>
          <p:nvPr>
            <p:ph type="ftr" sz="quarter" idx="11"/>
          </p:nvPr>
        </p:nvSpPr>
        <p:spPr/>
        <p:txBody>
          <a:bodyPr/>
          <a:lstStyle/>
          <a:p>
            <a:r>
              <a:rPr lang="en-US"/>
              <a:t>What is GAMIT/GLOBK?</a:t>
            </a:r>
          </a:p>
        </p:txBody>
      </p:sp>
      <p:sp>
        <p:nvSpPr>
          <p:cNvPr id="6" name="Slide Number Placeholder 5"/>
          <p:cNvSpPr>
            <a:spLocks noGrp="1"/>
          </p:cNvSpPr>
          <p:nvPr>
            <p:ph type="sldNum" sz="quarter" idx="12"/>
          </p:nvPr>
        </p:nvSpPr>
        <p:spPr/>
        <p:txBody>
          <a:bodyPr/>
          <a:lstStyle/>
          <a:p>
            <a:fld id="{C50F8D96-3760-E141-A29D-2E89CC7D2D65}" type="slidenum">
              <a:rPr lang="en-US" smtClean="0"/>
              <a:t>‹#›</a:t>
            </a:fld>
            <a:endParaRPr lang="en-US"/>
          </a:p>
        </p:txBody>
      </p:sp>
    </p:spTree>
    <p:extLst>
      <p:ext uri="{BB962C8B-B14F-4D97-AF65-F5344CB8AC3E}">
        <p14:creationId xmlns:p14="http://schemas.microsoft.com/office/powerpoint/2010/main" val="2262240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US"/>
              <a:t>2021/08/09</a:t>
            </a:r>
          </a:p>
        </p:txBody>
      </p:sp>
      <p:sp>
        <p:nvSpPr>
          <p:cNvPr id="5" name="Footer Placeholder 4"/>
          <p:cNvSpPr>
            <a:spLocks noGrp="1"/>
          </p:cNvSpPr>
          <p:nvPr>
            <p:ph type="ftr" sz="quarter" idx="11"/>
          </p:nvPr>
        </p:nvSpPr>
        <p:spPr/>
        <p:txBody>
          <a:bodyPr/>
          <a:lstStyle/>
          <a:p>
            <a:r>
              <a:rPr lang="en-US"/>
              <a:t>What is GAMIT/GLOBK?</a:t>
            </a:r>
          </a:p>
        </p:txBody>
      </p:sp>
      <p:sp>
        <p:nvSpPr>
          <p:cNvPr id="6" name="Slide Number Placeholder 5"/>
          <p:cNvSpPr>
            <a:spLocks noGrp="1"/>
          </p:cNvSpPr>
          <p:nvPr>
            <p:ph type="sldNum" sz="quarter" idx="12"/>
          </p:nvPr>
        </p:nvSpPr>
        <p:spPr/>
        <p:txBody>
          <a:bodyPr/>
          <a:lstStyle/>
          <a:p>
            <a:fld id="{C50F8D96-3760-E141-A29D-2E89CC7D2D65}" type="slidenum">
              <a:rPr lang="en-US" smtClean="0"/>
              <a:t>‹#›</a:t>
            </a:fld>
            <a:endParaRPr lang="en-US"/>
          </a:p>
        </p:txBody>
      </p:sp>
    </p:spTree>
    <p:extLst>
      <p:ext uri="{BB962C8B-B14F-4D97-AF65-F5344CB8AC3E}">
        <p14:creationId xmlns:p14="http://schemas.microsoft.com/office/powerpoint/2010/main" val="1512329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US"/>
              <a:t>2021/08/09</a:t>
            </a:r>
          </a:p>
        </p:txBody>
      </p:sp>
      <p:sp>
        <p:nvSpPr>
          <p:cNvPr id="5" name="Footer Placeholder 4"/>
          <p:cNvSpPr>
            <a:spLocks noGrp="1"/>
          </p:cNvSpPr>
          <p:nvPr>
            <p:ph type="ftr" sz="quarter" idx="11"/>
          </p:nvPr>
        </p:nvSpPr>
        <p:spPr/>
        <p:txBody>
          <a:bodyPr/>
          <a:lstStyle/>
          <a:p>
            <a:r>
              <a:rPr lang="en-US"/>
              <a:t>What is GAMIT/GLOBK?</a:t>
            </a:r>
          </a:p>
        </p:txBody>
      </p:sp>
      <p:sp>
        <p:nvSpPr>
          <p:cNvPr id="6" name="Slide Number Placeholder 5"/>
          <p:cNvSpPr>
            <a:spLocks noGrp="1"/>
          </p:cNvSpPr>
          <p:nvPr>
            <p:ph type="sldNum" sz="quarter" idx="12"/>
          </p:nvPr>
        </p:nvSpPr>
        <p:spPr/>
        <p:txBody>
          <a:bodyPr/>
          <a:lstStyle/>
          <a:p>
            <a:fld id="{C50F8D96-3760-E141-A29D-2E89CC7D2D65}" type="slidenum">
              <a:rPr lang="en-US" smtClean="0"/>
              <a:t>‹#›</a:t>
            </a:fld>
            <a:endParaRPr lang="en-US"/>
          </a:p>
        </p:txBody>
      </p:sp>
    </p:spTree>
    <p:extLst>
      <p:ext uri="{BB962C8B-B14F-4D97-AF65-F5344CB8AC3E}">
        <p14:creationId xmlns:p14="http://schemas.microsoft.com/office/powerpoint/2010/main" val="144476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US"/>
              <a:t>2021/08/09</a:t>
            </a:r>
          </a:p>
        </p:txBody>
      </p:sp>
      <p:sp>
        <p:nvSpPr>
          <p:cNvPr id="5" name="Footer Placeholder 4"/>
          <p:cNvSpPr>
            <a:spLocks noGrp="1"/>
          </p:cNvSpPr>
          <p:nvPr>
            <p:ph type="ftr" sz="quarter" idx="11"/>
          </p:nvPr>
        </p:nvSpPr>
        <p:spPr/>
        <p:txBody>
          <a:bodyPr/>
          <a:lstStyle/>
          <a:p>
            <a:r>
              <a:rPr lang="en-US"/>
              <a:t>What is GAMIT/GLOBK?</a:t>
            </a:r>
          </a:p>
        </p:txBody>
      </p:sp>
      <p:sp>
        <p:nvSpPr>
          <p:cNvPr id="6" name="Slide Number Placeholder 5"/>
          <p:cNvSpPr>
            <a:spLocks noGrp="1"/>
          </p:cNvSpPr>
          <p:nvPr>
            <p:ph type="sldNum" sz="quarter" idx="12"/>
          </p:nvPr>
        </p:nvSpPr>
        <p:spPr/>
        <p:txBody>
          <a:bodyPr/>
          <a:lstStyle/>
          <a:p>
            <a:fld id="{C50F8D96-3760-E141-A29D-2E89CC7D2D65}" type="slidenum">
              <a:rPr lang="en-US" smtClean="0"/>
              <a:t>‹#›</a:t>
            </a:fld>
            <a:endParaRPr lang="en-US"/>
          </a:p>
        </p:txBody>
      </p:sp>
    </p:spTree>
    <p:extLst>
      <p:ext uri="{BB962C8B-B14F-4D97-AF65-F5344CB8AC3E}">
        <p14:creationId xmlns:p14="http://schemas.microsoft.com/office/powerpoint/2010/main" val="4021409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r>
              <a:rPr lang="en-US"/>
              <a:t>2021/08/09</a:t>
            </a:r>
          </a:p>
        </p:txBody>
      </p:sp>
      <p:sp>
        <p:nvSpPr>
          <p:cNvPr id="5" name="Footer Placeholder 4"/>
          <p:cNvSpPr>
            <a:spLocks noGrp="1"/>
          </p:cNvSpPr>
          <p:nvPr>
            <p:ph type="ftr" sz="quarter" idx="11"/>
          </p:nvPr>
        </p:nvSpPr>
        <p:spPr/>
        <p:txBody>
          <a:bodyPr/>
          <a:lstStyle/>
          <a:p>
            <a:r>
              <a:rPr lang="en-US"/>
              <a:t>What is GAMIT/GLOBK?</a:t>
            </a:r>
          </a:p>
        </p:txBody>
      </p:sp>
      <p:sp>
        <p:nvSpPr>
          <p:cNvPr id="6" name="Slide Number Placeholder 5"/>
          <p:cNvSpPr>
            <a:spLocks noGrp="1"/>
          </p:cNvSpPr>
          <p:nvPr>
            <p:ph type="sldNum" sz="quarter" idx="12"/>
          </p:nvPr>
        </p:nvSpPr>
        <p:spPr/>
        <p:txBody>
          <a:bodyPr/>
          <a:lstStyle/>
          <a:p>
            <a:fld id="{C50F8D96-3760-E141-A29D-2E89CC7D2D65}" type="slidenum">
              <a:rPr lang="en-US" smtClean="0"/>
              <a:t>‹#›</a:t>
            </a:fld>
            <a:endParaRPr lang="en-US"/>
          </a:p>
        </p:txBody>
      </p:sp>
    </p:spTree>
    <p:extLst>
      <p:ext uri="{BB962C8B-B14F-4D97-AF65-F5344CB8AC3E}">
        <p14:creationId xmlns:p14="http://schemas.microsoft.com/office/powerpoint/2010/main" val="871099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r>
              <a:rPr lang="en-US"/>
              <a:t>2021/08/09</a:t>
            </a:r>
          </a:p>
        </p:txBody>
      </p:sp>
      <p:sp>
        <p:nvSpPr>
          <p:cNvPr id="6" name="Footer Placeholder 5"/>
          <p:cNvSpPr>
            <a:spLocks noGrp="1"/>
          </p:cNvSpPr>
          <p:nvPr>
            <p:ph type="ftr" sz="quarter" idx="11"/>
          </p:nvPr>
        </p:nvSpPr>
        <p:spPr/>
        <p:txBody>
          <a:bodyPr/>
          <a:lstStyle/>
          <a:p>
            <a:r>
              <a:rPr lang="en-US"/>
              <a:t>What is GAMIT/GLOBK?</a:t>
            </a:r>
          </a:p>
        </p:txBody>
      </p:sp>
      <p:sp>
        <p:nvSpPr>
          <p:cNvPr id="7" name="Slide Number Placeholder 6"/>
          <p:cNvSpPr>
            <a:spLocks noGrp="1"/>
          </p:cNvSpPr>
          <p:nvPr>
            <p:ph type="sldNum" sz="quarter" idx="12"/>
          </p:nvPr>
        </p:nvSpPr>
        <p:spPr/>
        <p:txBody>
          <a:bodyPr/>
          <a:lstStyle/>
          <a:p>
            <a:fld id="{C50F8D96-3760-E141-A29D-2E89CC7D2D65}" type="slidenum">
              <a:rPr lang="en-US" smtClean="0"/>
              <a:t>‹#›</a:t>
            </a:fld>
            <a:endParaRPr lang="en-US"/>
          </a:p>
        </p:txBody>
      </p:sp>
    </p:spTree>
    <p:extLst>
      <p:ext uri="{BB962C8B-B14F-4D97-AF65-F5344CB8AC3E}">
        <p14:creationId xmlns:p14="http://schemas.microsoft.com/office/powerpoint/2010/main" val="841597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r>
              <a:rPr lang="en-US"/>
              <a:t>2021/08/09</a:t>
            </a:r>
          </a:p>
        </p:txBody>
      </p:sp>
      <p:sp>
        <p:nvSpPr>
          <p:cNvPr id="8" name="Footer Placeholder 7"/>
          <p:cNvSpPr>
            <a:spLocks noGrp="1"/>
          </p:cNvSpPr>
          <p:nvPr>
            <p:ph type="ftr" sz="quarter" idx="11"/>
          </p:nvPr>
        </p:nvSpPr>
        <p:spPr/>
        <p:txBody>
          <a:bodyPr/>
          <a:lstStyle/>
          <a:p>
            <a:r>
              <a:rPr lang="en-US"/>
              <a:t>What is GAMIT/GLOBK?</a:t>
            </a:r>
          </a:p>
        </p:txBody>
      </p:sp>
      <p:sp>
        <p:nvSpPr>
          <p:cNvPr id="9" name="Slide Number Placeholder 8"/>
          <p:cNvSpPr>
            <a:spLocks noGrp="1"/>
          </p:cNvSpPr>
          <p:nvPr>
            <p:ph type="sldNum" sz="quarter" idx="12"/>
          </p:nvPr>
        </p:nvSpPr>
        <p:spPr/>
        <p:txBody>
          <a:bodyPr/>
          <a:lstStyle/>
          <a:p>
            <a:fld id="{C50F8D96-3760-E141-A29D-2E89CC7D2D65}" type="slidenum">
              <a:rPr lang="en-US" smtClean="0"/>
              <a:t>‹#›</a:t>
            </a:fld>
            <a:endParaRPr lang="en-US"/>
          </a:p>
        </p:txBody>
      </p:sp>
    </p:spTree>
    <p:extLst>
      <p:ext uri="{BB962C8B-B14F-4D97-AF65-F5344CB8AC3E}">
        <p14:creationId xmlns:p14="http://schemas.microsoft.com/office/powerpoint/2010/main" val="273960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r>
              <a:rPr lang="en-US"/>
              <a:t>2021/08/09</a:t>
            </a:r>
          </a:p>
        </p:txBody>
      </p:sp>
      <p:sp>
        <p:nvSpPr>
          <p:cNvPr id="4" name="Footer Placeholder 3"/>
          <p:cNvSpPr>
            <a:spLocks noGrp="1"/>
          </p:cNvSpPr>
          <p:nvPr>
            <p:ph type="ftr" sz="quarter" idx="11"/>
          </p:nvPr>
        </p:nvSpPr>
        <p:spPr/>
        <p:txBody>
          <a:bodyPr/>
          <a:lstStyle/>
          <a:p>
            <a:r>
              <a:rPr lang="en-US"/>
              <a:t>What is GAMIT/GLOBK?</a:t>
            </a:r>
          </a:p>
        </p:txBody>
      </p:sp>
      <p:sp>
        <p:nvSpPr>
          <p:cNvPr id="5" name="Slide Number Placeholder 4"/>
          <p:cNvSpPr>
            <a:spLocks noGrp="1"/>
          </p:cNvSpPr>
          <p:nvPr>
            <p:ph type="sldNum" sz="quarter" idx="12"/>
          </p:nvPr>
        </p:nvSpPr>
        <p:spPr/>
        <p:txBody>
          <a:bodyPr/>
          <a:lstStyle/>
          <a:p>
            <a:fld id="{C50F8D96-3760-E141-A29D-2E89CC7D2D65}" type="slidenum">
              <a:rPr lang="en-US" smtClean="0"/>
              <a:t>‹#›</a:t>
            </a:fld>
            <a:endParaRPr lang="en-US"/>
          </a:p>
        </p:txBody>
      </p:sp>
    </p:spTree>
    <p:extLst>
      <p:ext uri="{BB962C8B-B14F-4D97-AF65-F5344CB8AC3E}">
        <p14:creationId xmlns:p14="http://schemas.microsoft.com/office/powerpoint/2010/main" val="3652154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2021/08/09</a:t>
            </a:r>
          </a:p>
        </p:txBody>
      </p:sp>
      <p:sp>
        <p:nvSpPr>
          <p:cNvPr id="3" name="Footer Placeholder 2"/>
          <p:cNvSpPr>
            <a:spLocks noGrp="1"/>
          </p:cNvSpPr>
          <p:nvPr>
            <p:ph type="ftr" sz="quarter" idx="11"/>
          </p:nvPr>
        </p:nvSpPr>
        <p:spPr/>
        <p:txBody>
          <a:bodyPr/>
          <a:lstStyle/>
          <a:p>
            <a:r>
              <a:rPr lang="en-US"/>
              <a:t>What is GAMIT/GLOBK?</a:t>
            </a:r>
          </a:p>
        </p:txBody>
      </p:sp>
      <p:sp>
        <p:nvSpPr>
          <p:cNvPr id="4" name="Slide Number Placeholder 3"/>
          <p:cNvSpPr>
            <a:spLocks noGrp="1"/>
          </p:cNvSpPr>
          <p:nvPr>
            <p:ph type="sldNum" sz="quarter" idx="12"/>
          </p:nvPr>
        </p:nvSpPr>
        <p:spPr/>
        <p:txBody>
          <a:bodyPr/>
          <a:lstStyle/>
          <a:p>
            <a:fld id="{C50F8D96-3760-E141-A29D-2E89CC7D2D65}" type="slidenum">
              <a:rPr lang="en-US" smtClean="0"/>
              <a:t>‹#›</a:t>
            </a:fld>
            <a:endParaRPr lang="en-US"/>
          </a:p>
        </p:txBody>
      </p:sp>
    </p:spTree>
    <p:extLst>
      <p:ext uri="{BB962C8B-B14F-4D97-AF65-F5344CB8AC3E}">
        <p14:creationId xmlns:p14="http://schemas.microsoft.com/office/powerpoint/2010/main" val="1922402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US"/>
              <a:t>2021/08/09</a:t>
            </a:r>
          </a:p>
        </p:txBody>
      </p:sp>
      <p:sp>
        <p:nvSpPr>
          <p:cNvPr id="6" name="Footer Placeholder 5"/>
          <p:cNvSpPr>
            <a:spLocks noGrp="1"/>
          </p:cNvSpPr>
          <p:nvPr>
            <p:ph type="ftr" sz="quarter" idx="11"/>
          </p:nvPr>
        </p:nvSpPr>
        <p:spPr/>
        <p:txBody>
          <a:bodyPr/>
          <a:lstStyle/>
          <a:p>
            <a:r>
              <a:rPr lang="en-US"/>
              <a:t>What is GAMIT/GLOBK?</a:t>
            </a:r>
          </a:p>
        </p:txBody>
      </p:sp>
      <p:sp>
        <p:nvSpPr>
          <p:cNvPr id="7" name="Slide Number Placeholder 6"/>
          <p:cNvSpPr>
            <a:spLocks noGrp="1"/>
          </p:cNvSpPr>
          <p:nvPr>
            <p:ph type="sldNum" sz="quarter" idx="12"/>
          </p:nvPr>
        </p:nvSpPr>
        <p:spPr/>
        <p:txBody>
          <a:bodyPr/>
          <a:lstStyle/>
          <a:p>
            <a:fld id="{C50F8D96-3760-E141-A29D-2E89CC7D2D65}" type="slidenum">
              <a:rPr lang="en-US" smtClean="0"/>
              <a:t>‹#›</a:t>
            </a:fld>
            <a:endParaRPr lang="en-US"/>
          </a:p>
        </p:txBody>
      </p:sp>
    </p:spTree>
    <p:extLst>
      <p:ext uri="{BB962C8B-B14F-4D97-AF65-F5344CB8AC3E}">
        <p14:creationId xmlns:p14="http://schemas.microsoft.com/office/powerpoint/2010/main" val="3283085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US"/>
              <a:t>2021/08/09</a:t>
            </a:r>
          </a:p>
        </p:txBody>
      </p:sp>
      <p:sp>
        <p:nvSpPr>
          <p:cNvPr id="6" name="Footer Placeholder 5"/>
          <p:cNvSpPr>
            <a:spLocks noGrp="1"/>
          </p:cNvSpPr>
          <p:nvPr>
            <p:ph type="ftr" sz="quarter" idx="11"/>
          </p:nvPr>
        </p:nvSpPr>
        <p:spPr/>
        <p:txBody>
          <a:bodyPr/>
          <a:lstStyle/>
          <a:p>
            <a:r>
              <a:rPr lang="en-US"/>
              <a:t>What is GAMIT/GLOBK?</a:t>
            </a:r>
          </a:p>
        </p:txBody>
      </p:sp>
      <p:sp>
        <p:nvSpPr>
          <p:cNvPr id="7" name="Slide Number Placeholder 6"/>
          <p:cNvSpPr>
            <a:spLocks noGrp="1"/>
          </p:cNvSpPr>
          <p:nvPr>
            <p:ph type="sldNum" sz="quarter" idx="12"/>
          </p:nvPr>
        </p:nvSpPr>
        <p:spPr/>
        <p:txBody>
          <a:bodyPr/>
          <a:lstStyle/>
          <a:p>
            <a:fld id="{C50F8D96-3760-E141-A29D-2E89CC7D2D65}" type="slidenum">
              <a:rPr lang="en-US" smtClean="0"/>
              <a:t>‹#›</a:t>
            </a:fld>
            <a:endParaRPr lang="en-US"/>
          </a:p>
        </p:txBody>
      </p:sp>
    </p:spTree>
    <p:extLst>
      <p:ext uri="{BB962C8B-B14F-4D97-AF65-F5344CB8AC3E}">
        <p14:creationId xmlns:p14="http://schemas.microsoft.com/office/powerpoint/2010/main" val="323792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2021/08/09</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What is GAMIT/GLOBK?</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F8D96-3760-E141-A29D-2E89CC7D2D65}" type="slidenum">
              <a:rPr lang="en-US" smtClean="0"/>
              <a:t>‹#›</a:t>
            </a:fld>
            <a:endParaRPr lang="en-US"/>
          </a:p>
        </p:txBody>
      </p:sp>
    </p:spTree>
    <p:extLst>
      <p:ext uri="{BB962C8B-B14F-4D97-AF65-F5344CB8AC3E}">
        <p14:creationId xmlns:p14="http://schemas.microsoft.com/office/powerpoint/2010/main" val="35206117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4.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oleObject" Target="../embeddings/oleObject3.bin"/><Relationship Id="rId4" Type="http://schemas.openxmlformats.org/officeDocument/2006/relationships/image" Target="../media/image7.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860AA-6111-7A46-B947-8B44DC35413F}"/>
              </a:ext>
            </a:extLst>
          </p:cNvPr>
          <p:cNvSpPr>
            <a:spLocks noGrp="1"/>
          </p:cNvSpPr>
          <p:nvPr>
            <p:ph type="ctrTitle"/>
          </p:nvPr>
        </p:nvSpPr>
        <p:spPr/>
        <p:txBody>
          <a:bodyPr/>
          <a:lstStyle/>
          <a:p>
            <a:r>
              <a:rPr lang="en-US" dirty="0"/>
              <a:t>GAMIT/GLOBK In A Day*</a:t>
            </a:r>
          </a:p>
        </p:txBody>
      </p:sp>
      <p:sp>
        <p:nvSpPr>
          <p:cNvPr id="4" name="TextBox 3">
            <a:extLst>
              <a:ext uri="{FF2B5EF4-FFF2-40B4-BE49-F238E27FC236}">
                <a16:creationId xmlns:a16="http://schemas.microsoft.com/office/drawing/2014/main" id="{5F49C8F1-3513-1E42-8A69-48EF604E254A}"/>
              </a:ext>
            </a:extLst>
          </p:cNvPr>
          <p:cNvSpPr txBox="1"/>
          <p:nvPr/>
        </p:nvSpPr>
        <p:spPr>
          <a:xfrm>
            <a:off x="3616699" y="6381088"/>
            <a:ext cx="4958602" cy="369332"/>
          </a:xfrm>
          <a:prstGeom prst="rect">
            <a:avLst/>
          </a:prstGeom>
          <a:noFill/>
        </p:spPr>
        <p:txBody>
          <a:bodyPr wrap="none" rtlCol="0">
            <a:spAutoFit/>
          </a:bodyPr>
          <a:lstStyle/>
          <a:p>
            <a:r>
              <a:rPr lang="en-US" dirty="0"/>
              <a:t>*Or two half-days in the world of virtual workshops</a:t>
            </a:r>
          </a:p>
        </p:txBody>
      </p:sp>
      <p:sp>
        <p:nvSpPr>
          <p:cNvPr id="7" name="Subtitle 2">
            <a:extLst>
              <a:ext uri="{FF2B5EF4-FFF2-40B4-BE49-F238E27FC236}">
                <a16:creationId xmlns:a16="http://schemas.microsoft.com/office/drawing/2014/main" id="{8B528F6F-ED08-B241-A294-EDE7C0EBCAA9}"/>
              </a:ext>
            </a:extLst>
          </p:cNvPr>
          <p:cNvSpPr>
            <a:spLocks noGrp="1"/>
          </p:cNvSpPr>
          <p:nvPr>
            <p:ph type="subTitle" idx="1"/>
          </p:nvPr>
        </p:nvSpPr>
        <p:spPr>
          <a:xfrm>
            <a:off x="1524000" y="3602037"/>
            <a:ext cx="9144000" cy="2576025"/>
          </a:xfrm>
        </p:spPr>
        <p:txBody>
          <a:bodyPr>
            <a:normAutofit fontScale="92500" lnSpcReduction="10000"/>
          </a:bodyPr>
          <a:lstStyle/>
          <a:p>
            <a:r>
              <a:rPr lang="en-US" b="1" dirty="0"/>
              <a:t>M. Floyd and T. Herring</a:t>
            </a:r>
          </a:p>
          <a:p>
            <a:r>
              <a:rPr lang="en-US" i="1" dirty="0"/>
              <a:t>Massachusetts Institute of Technology</a:t>
            </a:r>
          </a:p>
          <a:p>
            <a:r>
              <a:rPr lang="en-US" dirty="0"/>
              <a:t>GAGE/SAGE Science Workshop</a:t>
            </a:r>
            <a:br>
              <a:rPr lang="en-US" dirty="0"/>
            </a:br>
            <a:r>
              <a:rPr lang="en-US" dirty="0"/>
              <a:t>Pre-Workshop Course</a:t>
            </a:r>
            <a:br>
              <a:rPr lang="en-US" dirty="0"/>
            </a:br>
            <a:r>
              <a:rPr lang="en-US" dirty="0"/>
              <a:t>9–10 August 2021</a:t>
            </a:r>
          </a:p>
          <a:p>
            <a:r>
              <a:rPr lang="en-US" sz="1900" dirty="0"/>
              <a:t>http://</a:t>
            </a:r>
            <a:r>
              <a:rPr lang="en-US" sz="1900" dirty="0" err="1"/>
              <a:t>geoweb.mit.edu</a:t>
            </a:r>
            <a:r>
              <a:rPr lang="en-US" sz="1900" dirty="0"/>
              <a:t>/gg/courses/202108_GAGE-SAGE/</a:t>
            </a:r>
          </a:p>
          <a:p>
            <a:r>
              <a:rPr lang="en-US" sz="1900" dirty="0"/>
              <a:t>Material from R. W. King, T. A. Herring, M. A. Floyd (MIT) and S. C. McClusky (now at ANU)</a:t>
            </a:r>
            <a:endParaRPr lang="en-US" dirty="0"/>
          </a:p>
        </p:txBody>
      </p:sp>
      <p:pic>
        <p:nvPicPr>
          <p:cNvPr id="8" name="Picture 7" descr="MIT-logo-with-spelling-web-red-gray-design1-large.png">
            <a:extLst>
              <a:ext uri="{FF2B5EF4-FFF2-40B4-BE49-F238E27FC236}">
                <a16:creationId xmlns:a16="http://schemas.microsoft.com/office/drawing/2014/main" id="{F87DC4ED-BBDD-1946-8D58-BE6E5D036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 y="861142"/>
            <a:ext cx="2177300" cy="493200"/>
          </a:xfrm>
          <a:prstGeom prst="rect">
            <a:avLst/>
          </a:prstGeom>
        </p:spPr>
      </p:pic>
      <p:pic>
        <p:nvPicPr>
          <p:cNvPr id="9" name="Picture 8" descr="unavco-logo-red-black-shadow.png">
            <a:extLst>
              <a:ext uri="{FF2B5EF4-FFF2-40B4-BE49-F238E27FC236}">
                <a16:creationId xmlns:a16="http://schemas.microsoft.com/office/drawing/2014/main" id="{148E6525-0330-3C47-BEA8-FD5C744346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2718" y="254000"/>
            <a:ext cx="2975282" cy="743821"/>
          </a:xfrm>
          <a:prstGeom prst="rect">
            <a:avLst/>
          </a:prstGeom>
        </p:spPr>
      </p:pic>
      <p:pic>
        <p:nvPicPr>
          <p:cNvPr id="10" name="Picture 9">
            <a:extLst>
              <a:ext uri="{FF2B5EF4-FFF2-40B4-BE49-F238E27FC236}">
                <a16:creationId xmlns:a16="http://schemas.microsoft.com/office/drawing/2014/main" id="{E01BD3E2-9F54-4845-908D-EC93CAE4066D}"/>
              </a:ext>
            </a:extLst>
          </p:cNvPr>
          <p:cNvPicPr>
            <a:picLocks noChangeAspect="1"/>
          </p:cNvPicPr>
          <p:nvPr/>
        </p:nvPicPr>
        <p:blipFill>
          <a:blip r:embed="rId4"/>
          <a:stretch>
            <a:fillRect/>
          </a:stretch>
        </p:blipFill>
        <p:spPr>
          <a:xfrm>
            <a:off x="254000" y="254000"/>
            <a:ext cx="2222500" cy="469900"/>
          </a:xfrm>
          <a:prstGeom prst="rect">
            <a:avLst/>
          </a:prstGeom>
        </p:spPr>
      </p:pic>
    </p:spTree>
    <p:extLst>
      <p:ext uri="{BB962C8B-B14F-4D97-AF65-F5344CB8AC3E}">
        <p14:creationId xmlns:p14="http://schemas.microsoft.com/office/powerpoint/2010/main" val="1414570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03BE0-3C9F-3243-AB36-D189C8704AD5}"/>
              </a:ext>
            </a:extLst>
          </p:cNvPr>
          <p:cNvSpPr>
            <a:spLocks noGrp="1"/>
          </p:cNvSpPr>
          <p:nvPr>
            <p:ph type="title"/>
          </p:nvPr>
        </p:nvSpPr>
        <p:spPr>
          <a:xfrm>
            <a:off x="838200" y="365125"/>
            <a:ext cx="10515600" cy="1325563"/>
          </a:xfrm>
        </p:spPr>
        <p:txBody>
          <a:bodyPr/>
          <a:lstStyle/>
          <a:p>
            <a:r>
              <a:rPr lang="en-US" dirty="0"/>
              <a:t>What do we need to know to process data?</a:t>
            </a:r>
          </a:p>
        </p:txBody>
      </p:sp>
      <p:sp>
        <p:nvSpPr>
          <p:cNvPr id="5" name="Content Placeholder 4">
            <a:extLst>
              <a:ext uri="{FF2B5EF4-FFF2-40B4-BE49-F238E27FC236}">
                <a16:creationId xmlns:a16="http://schemas.microsoft.com/office/drawing/2014/main" id="{E5CE2146-46EF-6F40-A3CD-16C1705CFC36}"/>
              </a:ext>
            </a:extLst>
          </p:cNvPr>
          <p:cNvSpPr>
            <a:spLocks noGrp="1"/>
          </p:cNvSpPr>
          <p:nvPr>
            <p:ph idx="1"/>
          </p:nvPr>
        </p:nvSpPr>
        <p:spPr>
          <a:xfrm>
            <a:off x="838200" y="1825625"/>
            <a:ext cx="10515600" cy="4351339"/>
          </a:xfrm>
        </p:spPr>
        <p:txBody>
          <a:bodyPr>
            <a:normAutofit fontScale="77500" lnSpcReduction="20000"/>
          </a:bodyPr>
          <a:lstStyle/>
          <a:p>
            <a:r>
              <a:rPr lang="en-US" dirty="0"/>
              <a:t>Positions of the broadcasting satellites over time</a:t>
            </a:r>
          </a:p>
          <a:p>
            <a:pPr lvl="1"/>
            <a:r>
              <a:rPr lang="en-US" dirty="0"/>
              <a:t>Provided by various analysis centers and combined by the International GNSS Service (IGS)</a:t>
            </a:r>
          </a:p>
          <a:p>
            <a:r>
              <a:rPr lang="en-US" dirty="0"/>
              <a:t>Relationship between the satellite orbits above and Earth’s orientation below (i.e. exactly where the pole of rotation is and how fast the Earth is spinning)</a:t>
            </a:r>
          </a:p>
          <a:p>
            <a:pPr lvl="1"/>
            <a:r>
              <a:rPr lang="en-US" dirty="0"/>
              <a:t>Provided by the International Earth Rotation Service (IERS) and the US Naval Observatory (USNO)</a:t>
            </a:r>
          </a:p>
          <a:p>
            <a:r>
              <a:rPr lang="en-US" dirty="0"/>
              <a:t>Transient perturbations of the Earth’s surface</a:t>
            </a:r>
          </a:p>
          <a:p>
            <a:pPr lvl="1"/>
            <a:r>
              <a:rPr lang="en-US" dirty="0"/>
              <a:t>Provided by loading estimates from ocean tides, atmosphere</a:t>
            </a:r>
          </a:p>
          <a:p>
            <a:r>
              <a:rPr lang="en-US" dirty="0"/>
              <a:t>Characteristics of the broadcast signal delay through the atmosphere</a:t>
            </a:r>
          </a:p>
          <a:p>
            <a:pPr lvl="1"/>
            <a:r>
              <a:rPr lang="en-US" dirty="0"/>
              <a:t>Provided by “mapping functions”, e.g. Vienna Mapping Function tables</a:t>
            </a:r>
          </a:p>
          <a:p>
            <a:r>
              <a:rPr lang="en-US" dirty="0"/>
              <a:t>Receiver and antenna used, and signal-tracking behavior of the equipment</a:t>
            </a:r>
          </a:p>
          <a:p>
            <a:pPr lvl="1"/>
            <a:r>
              <a:rPr lang="en-US" dirty="0"/>
              <a:t>Former provided by the user; latter provided by various calibration centers and combined by the IGS or National Geodetic Survey (NGS)</a:t>
            </a:r>
          </a:p>
          <a:p>
            <a:r>
              <a:rPr lang="en-US" dirty="0"/>
              <a:t>Approximate positions of the sites</a:t>
            </a:r>
          </a:p>
          <a:p>
            <a:pPr lvl="1"/>
            <a:r>
              <a:rPr lang="en-US" dirty="0"/>
              <a:t>Provided by previous knowledge (e.g. in GAMIT/GLOBK’s tables) or the user</a:t>
            </a:r>
          </a:p>
        </p:txBody>
      </p:sp>
      <p:sp>
        <p:nvSpPr>
          <p:cNvPr id="3" name="Date Placeholder 2">
            <a:extLst>
              <a:ext uri="{FF2B5EF4-FFF2-40B4-BE49-F238E27FC236}">
                <a16:creationId xmlns:a16="http://schemas.microsoft.com/office/drawing/2014/main" id="{F2178E15-3688-6443-8038-FD1CC2FFAA79}"/>
              </a:ext>
            </a:extLst>
          </p:cNvPr>
          <p:cNvSpPr>
            <a:spLocks noGrp="1"/>
          </p:cNvSpPr>
          <p:nvPr>
            <p:ph type="dt" sz="half" idx="10"/>
          </p:nvPr>
        </p:nvSpPr>
        <p:spPr>
          <a:xfrm>
            <a:off x="838200" y="6356351"/>
            <a:ext cx="2743200" cy="365125"/>
          </a:xfrm>
        </p:spPr>
        <p:txBody>
          <a:bodyPr/>
          <a:lstStyle/>
          <a:p>
            <a:r>
              <a:rPr lang="en-US"/>
              <a:t>2021/08/09</a:t>
            </a:r>
          </a:p>
        </p:txBody>
      </p:sp>
      <p:sp>
        <p:nvSpPr>
          <p:cNvPr id="4" name="Footer Placeholder 3">
            <a:extLst>
              <a:ext uri="{FF2B5EF4-FFF2-40B4-BE49-F238E27FC236}">
                <a16:creationId xmlns:a16="http://schemas.microsoft.com/office/drawing/2014/main" id="{A8EA8F52-3B56-484C-9631-7E1A9F26B81F}"/>
              </a:ext>
            </a:extLst>
          </p:cNvPr>
          <p:cNvSpPr>
            <a:spLocks noGrp="1"/>
          </p:cNvSpPr>
          <p:nvPr>
            <p:ph type="ftr" sz="quarter" idx="11"/>
          </p:nvPr>
        </p:nvSpPr>
        <p:spPr>
          <a:xfrm>
            <a:off x="4038600" y="6356351"/>
            <a:ext cx="4114800" cy="365125"/>
          </a:xfrm>
        </p:spPr>
        <p:txBody>
          <a:bodyPr/>
          <a:lstStyle/>
          <a:p>
            <a:r>
              <a:rPr lang="en-US"/>
              <a:t>What is GAMIT/GLOBK?</a:t>
            </a:r>
          </a:p>
        </p:txBody>
      </p:sp>
      <p:sp>
        <p:nvSpPr>
          <p:cNvPr id="6" name="Slide Number Placeholder 5">
            <a:extLst>
              <a:ext uri="{FF2B5EF4-FFF2-40B4-BE49-F238E27FC236}">
                <a16:creationId xmlns:a16="http://schemas.microsoft.com/office/drawing/2014/main" id="{44C7FD20-C977-7344-B860-162C637C5919}"/>
              </a:ext>
            </a:extLst>
          </p:cNvPr>
          <p:cNvSpPr>
            <a:spLocks noGrp="1"/>
          </p:cNvSpPr>
          <p:nvPr>
            <p:ph type="sldNum" sz="quarter" idx="12"/>
          </p:nvPr>
        </p:nvSpPr>
        <p:spPr>
          <a:xfrm>
            <a:off x="8610600" y="6356351"/>
            <a:ext cx="2743200" cy="365125"/>
          </a:xfrm>
        </p:spPr>
        <p:txBody>
          <a:bodyPr/>
          <a:lstStyle/>
          <a:p>
            <a:fld id="{C50F8D96-3760-E141-A29D-2E89CC7D2D65}" type="slidenum">
              <a:rPr lang="en-US" smtClean="0"/>
              <a:pPr/>
              <a:t>9</a:t>
            </a:fld>
            <a:endParaRPr lang="en-US"/>
          </a:p>
        </p:txBody>
      </p:sp>
    </p:spTree>
    <p:extLst>
      <p:ext uri="{BB962C8B-B14F-4D97-AF65-F5344CB8AC3E}">
        <p14:creationId xmlns:p14="http://schemas.microsoft.com/office/powerpoint/2010/main" val="426330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a:t>GNSS available in GAMIT/GLOBK</a:t>
            </a:r>
            <a:endParaRPr lang="en-US" dirty="0"/>
          </a:p>
        </p:txBody>
      </p:sp>
      <p:sp>
        <p:nvSpPr>
          <p:cNvPr id="3" name="Content Placeholder 2"/>
          <p:cNvSpPr>
            <a:spLocks noGrp="1"/>
          </p:cNvSpPr>
          <p:nvPr>
            <p:ph idx="1"/>
          </p:nvPr>
        </p:nvSpPr>
        <p:spPr>
          <a:xfrm>
            <a:off x="838200" y="1825625"/>
            <a:ext cx="10515600" cy="4351339"/>
          </a:xfrm>
        </p:spPr>
        <p:txBody>
          <a:bodyPr>
            <a:normAutofit/>
          </a:bodyPr>
          <a:lstStyle/>
          <a:p>
            <a:r>
              <a:rPr lang="en-US" dirty="0"/>
              <a:t>As of GAMIT/GLOBK release 10.70 (2018-06-13), all Global Navigation Satellite Systems (GNSSs) may be processed:</a:t>
            </a:r>
          </a:p>
          <a:p>
            <a:pPr lvl="1"/>
            <a:r>
              <a:rPr lang="en-US" dirty="0"/>
              <a:t>GPS (USA), </a:t>
            </a:r>
            <a:r>
              <a:rPr lang="en-US" dirty="0" err="1"/>
              <a:t>BeiDou</a:t>
            </a:r>
            <a:r>
              <a:rPr lang="en-US" dirty="0"/>
              <a:t> (China), Galileo (Europe), IRNSS (India), GLONASS (Russia), QZSS (Japan)</a:t>
            </a:r>
          </a:p>
          <a:p>
            <a:r>
              <a:rPr lang="en-US" dirty="0"/>
              <a:t>GNSS data must be processed </a:t>
            </a:r>
            <a:r>
              <a:rPr lang="en-US" i="1" dirty="0"/>
              <a:t>separately</a:t>
            </a:r>
            <a:r>
              <a:rPr lang="en-US" dirty="0"/>
              <a:t> for each system in GAMIT, i.e. one cannot process GPS data and Galileo data simultaneously </a:t>
            </a:r>
          </a:p>
          <a:p>
            <a:pPr lvl="1"/>
            <a:endParaRPr lang="en-US" dirty="0"/>
          </a:p>
          <a:p>
            <a:pPr lvl="1"/>
            <a:endParaRPr lang="en-US" dirty="0"/>
          </a:p>
        </p:txBody>
      </p:sp>
      <p:sp>
        <p:nvSpPr>
          <p:cNvPr id="4" name="Date Placeholder 3"/>
          <p:cNvSpPr>
            <a:spLocks noGrp="1"/>
          </p:cNvSpPr>
          <p:nvPr>
            <p:ph type="dt" sz="half" idx="10"/>
          </p:nvPr>
        </p:nvSpPr>
        <p:spPr>
          <a:xfrm>
            <a:off x="838200" y="6356351"/>
            <a:ext cx="2743200" cy="365125"/>
          </a:xfrm>
        </p:spPr>
        <p:txBody>
          <a:bodyPr/>
          <a:lstStyle/>
          <a:p>
            <a:r>
              <a:rPr lang="en-US"/>
              <a:t>2021/08/09</a:t>
            </a:r>
          </a:p>
        </p:txBody>
      </p:sp>
      <p:sp>
        <p:nvSpPr>
          <p:cNvPr id="5" name="Footer Placeholder 4"/>
          <p:cNvSpPr>
            <a:spLocks noGrp="1"/>
          </p:cNvSpPr>
          <p:nvPr>
            <p:ph type="ftr" sz="quarter" idx="11"/>
          </p:nvPr>
        </p:nvSpPr>
        <p:spPr>
          <a:xfrm>
            <a:off x="4038600" y="6356351"/>
            <a:ext cx="4114800" cy="365125"/>
          </a:xfrm>
        </p:spPr>
        <p:txBody>
          <a:bodyPr/>
          <a:lstStyle/>
          <a:p>
            <a:r>
              <a:rPr lang="en-US"/>
              <a:t>What is GAMIT/GLOBK?</a:t>
            </a:r>
          </a:p>
        </p:txBody>
      </p:sp>
      <p:sp>
        <p:nvSpPr>
          <p:cNvPr id="6" name="Slide Number Placeholder 5"/>
          <p:cNvSpPr>
            <a:spLocks noGrp="1"/>
          </p:cNvSpPr>
          <p:nvPr>
            <p:ph type="sldNum" sz="quarter" idx="12"/>
          </p:nvPr>
        </p:nvSpPr>
        <p:spPr>
          <a:xfrm>
            <a:off x="8610600" y="6356351"/>
            <a:ext cx="2743200" cy="365125"/>
          </a:xfrm>
        </p:spPr>
        <p:txBody>
          <a:bodyPr/>
          <a:lstStyle/>
          <a:p>
            <a:fld id="{F1C2088E-872E-5B4C-AB7C-B1BDDC441CC0}" type="slidenum">
              <a:rPr lang="en-US" smtClean="0"/>
              <a:pPr/>
              <a:t>10</a:t>
            </a:fld>
            <a:endParaRPr lang="en-US"/>
          </a:p>
        </p:txBody>
      </p:sp>
    </p:spTree>
    <p:extLst>
      <p:ext uri="{BB962C8B-B14F-4D97-AF65-F5344CB8AC3E}">
        <p14:creationId xmlns:p14="http://schemas.microsoft.com/office/powerpoint/2010/main" val="1367898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1368A-4FAF-A44E-B677-F05BACE94DCD}"/>
              </a:ext>
            </a:extLst>
          </p:cNvPr>
          <p:cNvSpPr>
            <a:spLocks noGrp="1"/>
          </p:cNvSpPr>
          <p:nvPr>
            <p:ph type="title"/>
          </p:nvPr>
        </p:nvSpPr>
        <p:spPr/>
        <p:txBody>
          <a:bodyPr/>
          <a:lstStyle/>
          <a:p>
            <a:r>
              <a:rPr lang="en-US" dirty="0"/>
              <a:t>How does GLOBK work?</a:t>
            </a:r>
          </a:p>
        </p:txBody>
      </p:sp>
      <p:sp>
        <p:nvSpPr>
          <p:cNvPr id="3" name="Content Placeholder 2">
            <a:extLst>
              <a:ext uri="{FF2B5EF4-FFF2-40B4-BE49-F238E27FC236}">
                <a16:creationId xmlns:a16="http://schemas.microsoft.com/office/drawing/2014/main" id="{28A79242-3DF7-E64A-B20D-DD781F668E43}"/>
              </a:ext>
            </a:extLst>
          </p:cNvPr>
          <p:cNvSpPr>
            <a:spLocks noGrp="1"/>
          </p:cNvSpPr>
          <p:nvPr>
            <p:ph idx="1"/>
          </p:nvPr>
        </p:nvSpPr>
        <p:spPr/>
        <p:txBody>
          <a:bodyPr/>
          <a:lstStyle/>
          <a:p>
            <a:r>
              <a:rPr lang="en-US" dirty="0"/>
              <a:t>Reads network solution vector and associated covariance matrix information from phase-and-</a:t>
            </a:r>
            <a:r>
              <a:rPr lang="en-US" dirty="0" err="1"/>
              <a:t>pseudorange</a:t>
            </a:r>
            <a:r>
              <a:rPr lang="en-US" dirty="0"/>
              <a:t> processing</a:t>
            </a:r>
          </a:p>
          <a:p>
            <a:r>
              <a:rPr lang="en-US" dirty="0"/>
              <a:t>Combines many such solutions from the same day and/or over time into one using a Kalman filter</a:t>
            </a:r>
          </a:p>
          <a:p>
            <a:r>
              <a:rPr lang="en-US" dirty="0"/>
              <a:t>Produces time series and/or velocities as well as accompanying parameters such as offsets at discontinuities (e.g. due to equipment changes or geophysical events like earthquakes)</a:t>
            </a:r>
          </a:p>
          <a:p>
            <a:endParaRPr lang="en-US" dirty="0"/>
          </a:p>
        </p:txBody>
      </p:sp>
      <p:sp>
        <p:nvSpPr>
          <p:cNvPr id="4" name="Date Placeholder 3">
            <a:extLst>
              <a:ext uri="{FF2B5EF4-FFF2-40B4-BE49-F238E27FC236}">
                <a16:creationId xmlns:a16="http://schemas.microsoft.com/office/drawing/2014/main" id="{CE7A56ED-B710-1747-A4D6-68175D4694C2}"/>
              </a:ext>
            </a:extLst>
          </p:cNvPr>
          <p:cNvSpPr>
            <a:spLocks noGrp="1"/>
          </p:cNvSpPr>
          <p:nvPr>
            <p:ph type="dt" sz="half" idx="10"/>
          </p:nvPr>
        </p:nvSpPr>
        <p:spPr/>
        <p:txBody>
          <a:bodyPr/>
          <a:lstStyle/>
          <a:p>
            <a:r>
              <a:rPr lang="en-US"/>
              <a:t>2021/08/09</a:t>
            </a:r>
          </a:p>
        </p:txBody>
      </p:sp>
      <p:sp>
        <p:nvSpPr>
          <p:cNvPr id="5" name="Footer Placeholder 4">
            <a:extLst>
              <a:ext uri="{FF2B5EF4-FFF2-40B4-BE49-F238E27FC236}">
                <a16:creationId xmlns:a16="http://schemas.microsoft.com/office/drawing/2014/main" id="{143FF2E5-05DD-814D-AE31-2CAA080EAB87}"/>
              </a:ext>
            </a:extLst>
          </p:cNvPr>
          <p:cNvSpPr>
            <a:spLocks noGrp="1"/>
          </p:cNvSpPr>
          <p:nvPr>
            <p:ph type="ftr" sz="quarter" idx="11"/>
          </p:nvPr>
        </p:nvSpPr>
        <p:spPr/>
        <p:txBody>
          <a:bodyPr/>
          <a:lstStyle/>
          <a:p>
            <a:r>
              <a:rPr lang="en-US"/>
              <a:t>What is GAMIT/GLOBK?</a:t>
            </a:r>
          </a:p>
        </p:txBody>
      </p:sp>
      <p:sp>
        <p:nvSpPr>
          <p:cNvPr id="6" name="Slide Number Placeholder 5">
            <a:extLst>
              <a:ext uri="{FF2B5EF4-FFF2-40B4-BE49-F238E27FC236}">
                <a16:creationId xmlns:a16="http://schemas.microsoft.com/office/drawing/2014/main" id="{B0896BCD-ACB5-ED44-B2EC-DF90D816E31B}"/>
              </a:ext>
            </a:extLst>
          </p:cNvPr>
          <p:cNvSpPr>
            <a:spLocks noGrp="1"/>
          </p:cNvSpPr>
          <p:nvPr>
            <p:ph type="sldNum" sz="quarter" idx="12"/>
          </p:nvPr>
        </p:nvSpPr>
        <p:spPr/>
        <p:txBody>
          <a:bodyPr/>
          <a:lstStyle/>
          <a:p>
            <a:fld id="{C50F8D96-3760-E141-A29D-2E89CC7D2D65}" type="slidenum">
              <a:rPr lang="en-US" smtClean="0"/>
              <a:t>11</a:t>
            </a:fld>
            <a:endParaRPr lang="en-US"/>
          </a:p>
        </p:txBody>
      </p:sp>
    </p:spTree>
    <p:extLst>
      <p:ext uri="{BB962C8B-B14F-4D97-AF65-F5344CB8AC3E}">
        <p14:creationId xmlns:p14="http://schemas.microsoft.com/office/powerpoint/2010/main" val="1133796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7EB14-2495-6B41-B49A-120889B2FD20}"/>
              </a:ext>
            </a:extLst>
          </p:cNvPr>
          <p:cNvSpPr>
            <a:spLocks noGrp="1"/>
          </p:cNvSpPr>
          <p:nvPr>
            <p:ph type="title"/>
          </p:nvPr>
        </p:nvSpPr>
        <p:spPr/>
        <p:txBody>
          <a:bodyPr>
            <a:normAutofit/>
          </a:bodyPr>
          <a:lstStyle/>
          <a:p>
            <a:r>
              <a:rPr lang="en-US" sz="4000" dirty="0"/>
              <a:t>What do we need to know to produce a solution?</a:t>
            </a:r>
          </a:p>
        </p:txBody>
      </p:sp>
      <p:sp>
        <p:nvSpPr>
          <p:cNvPr id="3" name="Content Placeholder 2">
            <a:extLst>
              <a:ext uri="{FF2B5EF4-FFF2-40B4-BE49-F238E27FC236}">
                <a16:creationId xmlns:a16="http://schemas.microsoft.com/office/drawing/2014/main" id="{EA24264E-566E-3B49-B344-9EAC10DEF7E7}"/>
              </a:ext>
            </a:extLst>
          </p:cNvPr>
          <p:cNvSpPr>
            <a:spLocks noGrp="1"/>
          </p:cNvSpPr>
          <p:nvPr>
            <p:ph idx="1"/>
          </p:nvPr>
        </p:nvSpPr>
        <p:spPr/>
        <p:txBody>
          <a:bodyPr/>
          <a:lstStyle/>
          <a:p>
            <a:r>
              <a:rPr lang="en-US" dirty="0"/>
              <a:t>Phase-and-</a:t>
            </a:r>
            <a:r>
              <a:rPr lang="en-US" dirty="0" err="1"/>
              <a:t>pseudorange</a:t>
            </a:r>
            <a:r>
              <a:rPr lang="en-US" dirty="0"/>
              <a:t> solutions we want to use</a:t>
            </a:r>
          </a:p>
          <a:p>
            <a:pPr lvl="1"/>
            <a:r>
              <a:rPr lang="en-US" dirty="0"/>
              <a:t>Provided and defined by the user</a:t>
            </a:r>
          </a:p>
          <a:p>
            <a:r>
              <a:rPr lang="en-US" dirty="0"/>
              <a:t>Reference frame we want to use for the results</a:t>
            </a:r>
          </a:p>
          <a:p>
            <a:pPr lvl="1"/>
            <a:r>
              <a:rPr lang="en-US" dirty="0"/>
              <a:t>Provided and defined by the user or standard terrestrial reference frame definitions</a:t>
            </a:r>
          </a:p>
        </p:txBody>
      </p:sp>
      <p:sp>
        <p:nvSpPr>
          <p:cNvPr id="4" name="Date Placeholder 3">
            <a:extLst>
              <a:ext uri="{FF2B5EF4-FFF2-40B4-BE49-F238E27FC236}">
                <a16:creationId xmlns:a16="http://schemas.microsoft.com/office/drawing/2014/main" id="{503F539C-CA96-4D43-828F-F8B308F71B55}"/>
              </a:ext>
            </a:extLst>
          </p:cNvPr>
          <p:cNvSpPr>
            <a:spLocks noGrp="1"/>
          </p:cNvSpPr>
          <p:nvPr>
            <p:ph type="dt" sz="half" idx="10"/>
          </p:nvPr>
        </p:nvSpPr>
        <p:spPr/>
        <p:txBody>
          <a:bodyPr/>
          <a:lstStyle/>
          <a:p>
            <a:r>
              <a:rPr lang="en-US"/>
              <a:t>2021/08/09</a:t>
            </a:r>
          </a:p>
        </p:txBody>
      </p:sp>
      <p:sp>
        <p:nvSpPr>
          <p:cNvPr id="5" name="Footer Placeholder 4">
            <a:extLst>
              <a:ext uri="{FF2B5EF4-FFF2-40B4-BE49-F238E27FC236}">
                <a16:creationId xmlns:a16="http://schemas.microsoft.com/office/drawing/2014/main" id="{116163DE-A2B6-B64E-B79C-C576A6F11177}"/>
              </a:ext>
            </a:extLst>
          </p:cNvPr>
          <p:cNvSpPr>
            <a:spLocks noGrp="1"/>
          </p:cNvSpPr>
          <p:nvPr>
            <p:ph type="ftr" sz="quarter" idx="11"/>
          </p:nvPr>
        </p:nvSpPr>
        <p:spPr/>
        <p:txBody>
          <a:bodyPr/>
          <a:lstStyle/>
          <a:p>
            <a:r>
              <a:rPr lang="en-US"/>
              <a:t>What is GAMIT/GLOBK?</a:t>
            </a:r>
          </a:p>
        </p:txBody>
      </p:sp>
      <p:sp>
        <p:nvSpPr>
          <p:cNvPr id="6" name="Slide Number Placeholder 5">
            <a:extLst>
              <a:ext uri="{FF2B5EF4-FFF2-40B4-BE49-F238E27FC236}">
                <a16:creationId xmlns:a16="http://schemas.microsoft.com/office/drawing/2014/main" id="{C05D3D9B-732C-BB41-961A-49CC3A34559E}"/>
              </a:ext>
            </a:extLst>
          </p:cNvPr>
          <p:cNvSpPr>
            <a:spLocks noGrp="1"/>
          </p:cNvSpPr>
          <p:nvPr>
            <p:ph type="sldNum" sz="quarter" idx="12"/>
          </p:nvPr>
        </p:nvSpPr>
        <p:spPr/>
        <p:txBody>
          <a:bodyPr/>
          <a:lstStyle/>
          <a:p>
            <a:fld id="{C50F8D96-3760-E141-A29D-2E89CC7D2D65}" type="slidenum">
              <a:rPr lang="en-US" smtClean="0"/>
              <a:t>12</a:t>
            </a:fld>
            <a:endParaRPr lang="en-US"/>
          </a:p>
        </p:txBody>
      </p:sp>
    </p:spTree>
    <p:extLst>
      <p:ext uri="{BB962C8B-B14F-4D97-AF65-F5344CB8AC3E}">
        <p14:creationId xmlns:p14="http://schemas.microsoft.com/office/powerpoint/2010/main" val="3860888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GNSS in GLOBK</a:t>
            </a:r>
          </a:p>
        </p:txBody>
      </p:sp>
      <p:sp>
        <p:nvSpPr>
          <p:cNvPr id="3" name="Content Placeholder 2"/>
          <p:cNvSpPr>
            <a:spLocks noGrp="1"/>
          </p:cNvSpPr>
          <p:nvPr>
            <p:ph idx="1"/>
          </p:nvPr>
        </p:nvSpPr>
        <p:spPr/>
        <p:txBody>
          <a:bodyPr>
            <a:normAutofit fontScale="92500" lnSpcReduction="10000"/>
          </a:bodyPr>
          <a:lstStyle/>
          <a:p>
            <a:r>
              <a:rPr lang="en-US" dirty="0"/>
              <a:t>GLOBK should work in the normal manner with either “BASELINE” (fixed orbits) or “RELAX.” (estimated orbits) mode</a:t>
            </a:r>
          </a:p>
          <a:p>
            <a:pPr lvl="1"/>
            <a:r>
              <a:rPr lang="en-US" dirty="0"/>
              <a:t>Processing in ”RELAX.” mode allows the orbits to be fixed later in GLOBK, which will generate a solution equivalent to “BASELINE” mode processing  </a:t>
            </a:r>
          </a:p>
          <a:p>
            <a:r>
              <a:rPr lang="en-US" dirty="0"/>
              <a:t>Satellite naming scheme has changed to accommodate GNSS (</a:t>
            </a:r>
            <a:r>
              <a:rPr lang="en-US" dirty="0" err="1">
                <a:latin typeface="Courier" pitchFamily="2" charset="0"/>
              </a:rPr>
              <a:t>htoglb</a:t>
            </a:r>
            <a:r>
              <a:rPr lang="en-US" dirty="0"/>
              <a:t> lists)</a:t>
            </a:r>
          </a:p>
          <a:p>
            <a:pPr lvl="1"/>
            <a:r>
              <a:rPr lang="en-US" dirty="0"/>
              <a:t>The default in GLOBK processing is currently to retain the GPS names as </a:t>
            </a:r>
            <a:r>
              <a:rPr lang="en-US" dirty="0" err="1"/>
              <a:t>PRN_xx</a:t>
            </a:r>
            <a:r>
              <a:rPr lang="en-US" dirty="0"/>
              <a:t> (see </a:t>
            </a:r>
            <a:r>
              <a:rPr lang="en-US" dirty="0" err="1"/>
              <a:t>globk.hlp</a:t>
            </a:r>
            <a:r>
              <a:rPr lang="en-US" dirty="0"/>
              <a:t> and USE_PRNN command)</a:t>
            </a:r>
          </a:p>
          <a:p>
            <a:r>
              <a:rPr lang="en-US" dirty="0"/>
              <a:t>See GLOBK lectures, including those on creating time series using </a:t>
            </a:r>
            <a:r>
              <a:rPr lang="en-US" dirty="0" err="1">
                <a:latin typeface="Courier" charset="0"/>
                <a:ea typeface="Courier" charset="0"/>
                <a:cs typeface="Courier" charset="0"/>
              </a:rPr>
              <a:t>glred</a:t>
            </a:r>
            <a:r>
              <a:rPr lang="en-US" dirty="0"/>
              <a:t> and combination or velocity solutions using </a:t>
            </a:r>
            <a:r>
              <a:rPr lang="en-US" dirty="0" err="1">
                <a:latin typeface="Courier" charset="0"/>
                <a:ea typeface="Courier" charset="0"/>
                <a:cs typeface="Courier" charset="0"/>
              </a:rPr>
              <a:t>globk</a:t>
            </a:r>
            <a:endParaRPr lang="en-US" dirty="0">
              <a:latin typeface="Courier" charset="0"/>
              <a:ea typeface="Courier" charset="0"/>
              <a:cs typeface="Courier" charset="0"/>
            </a:endParaRPr>
          </a:p>
        </p:txBody>
      </p:sp>
      <p:sp>
        <p:nvSpPr>
          <p:cNvPr id="4" name="Date Placeholder 3"/>
          <p:cNvSpPr>
            <a:spLocks noGrp="1"/>
          </p:cNvSpPr>
          <p:nvPr>
            <p:ph type="dt" sz="half" idx="10"/>
          </p:nvPr>
        </p:nvSpPr>
        <p:spPr/>
        <p:txBody>
          <a:bodyPr/>
          <a:lstStyle/>
          <a:p>
            <a:r>
              <a:rPr lang="en-US"/>
              <a:t>2021/08/09</a:t>
            </a:r>
          </a:p>
        </p:txBody>
      </p:sp>
      <p:sp>
        <p:nvSpPr>
          <p:cNvPr id="5" name="Footer Placeholder 4"/>
          <p:cNvSpPr>
            <a:spLocks noGrp="1"/>
          </p:cNvSpPr>
          <p:nvPr>
            <p:ph type="ftr" sz="quarter" idx="11"/>
          </p:nvPr>
        </p:nvSpPr>
        <p:spPr/>
        <p:txBody>
          <a:bodyPr/>
          <a:lstStyle/>
          <a:p>
            <a:r>
              <a:rPr lang="en-US"/>
              <a:t>What is GAMIT/GLOBK?</a:t>
            </a:r>
          </a:p>
        </p:txBody>
      </p:sp>
      <p:sp>
        <p:nvSpPr>
          <p:cNvPr id="6" name="Slide Number Placeholder 5"/>
          <p:cNvSpPr>
            <a:spLocks noGrp="1"/>
          </p:cNvSpPr>
          <p:nvPr>
            <p:ph type="sldNum" sz="quarter" idx="12"/>
          </p:nvPr>
        </p:nvSpPr>
        <p:spPr/>
        <p:txBody>
          <a:bodyPr/>
          <a:lstStyle/>
          <a:p>
            <a:fld id="{F1C2088E-872E-5B4C-AB7C-B1BDDC441CC0}" type="slidenum">
              <a:rPr lang="en-US" smtClean="0"/>
              <a:t>13</a:t>
            </a:fld>
            <a:endParaRPr lang="en-US"/>
          </a:p>
        </p:txBody>
      </p:sp>
    </p:spTree>
    <p:extLst>
      <p:ext uri="{BB962C8B-B14F-4D97-AF65-F5344CB8AC3E}">
        <p14:creationId xmlns:p14="http://schemas.microsoft.com/office/powerpoint/2010/main" val="586908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A0D70-EC94-2740-BE76-CBE173A861B3}"/>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69E13F4-435C-9143-A8C6-5B95D556E5E1}"/>
              </a:ext>
            </a:extLst>
          </p:cNvPr>
          <p:cNvSpPr>
            <a:spLocks noGrp="1"/>
          </p:cNvSpPr>
          <p:nvPr>
            <p:ph idx="1"/>
          </p:nvPr>
        </p:nvSpPr>
        <p:spPr/>
        <p:txBody>
          <a:bodyPr>
            <a:normAutofit fontScale="92500" lnSpcReduction="10000"/>
          </a:bodyPr>
          <a:lstStyle/>
          <a:p>
            <a:r>
              <a:rPr lang="en-US" dirty="0"/>
              <a:t>GAMIT and GLOBK are partner programs designed around one another’s formats</a:t>
            </a:r>
          </a:p>
          <a:p>
            <a:r>
              <a:rPr lang="en-US" dirty="0"/>
              <a:t>GAMIT processes the raw phase and </a:t>
            </a:r>
            <a:r>
              <a:rPr lang="en-US" dirty="0" err="1"/>
              <a:t>pseudorange</a:t>
            </a:r>
            <a:r>
              <a:rPr lang="en-US" dirty="0"/>
              <a:t> data broadcast by GNSS satellites and recorded by station receivers</a:t>
            </a:r>
          </a:p>
          <a:p>
            <a:pPr lvl="1"/>
            <a:r>
              <a:rPr lang="en-US" dirty="0"/>
              <a:t>Precise geodetic-grade solutions are achieved by phase tracking, not instantaneous </a:t>
            </a:r>
            <a:r>
              <a:rPr lang="en-US" dirty="0" err="1"/>
              <a:t>pseudorange</a:t>
            </a:r>
            <a:r>
              <a:rPr lang="en-US" dirty="0"/>
              <a:t> positioning like a satnav or smartphone</a:t>
            </a:r>
          </a:p>
          <a:p>
            <a:r>
              <a:rPr lang="en-US" dirty="0"/>
              <a:t>GLOBK combines, and, for some parameters, corrects the results of the GAMIT processing to produce </a:t>
            </a:r>
            <a:r>
              <a:rPr lang="en-US" dirty="0" err="1"/>
              <a:t>geophysically</a:t>
            </a:r>
            <a:r>
              <a:rPr lang="en-US" dirty="0"/>
              <a:t> meaningful quantities like position time series, velocities and displacements at discontinuities such as earthquakes</a:t>
            </a:r>
          </a:p>
          <a:p>
            <a:r>
              <a:rPr lang="en-US" dirty="0"/>
              <a:t>Multi-GNSS solutions are processed separately in GAMIT and combined in GLOBK</a:t>
            </a:r>
          </a:p>
        </p:txBody>
      </p:sp>
      <p:sp>
        <p:nvSpPr>
          <p:cNvPr id="4" name="Date Placeholder 3">
            <a:extLst>
              <a:ext uri="{FF2B5EF4-FFF2-40B4-BE49-F238E27FC236}">
                <a16:creationId xmlns:a16="http://schemas.microsoft.com/office/drawing/2014/main" id="{AE401265-FA57-D04D-986C-2F0210588903}"/>
              </a:ext>
            </a:extLst>
          </p:cNvPr>
          <p:cNvSpPr>
            <a:spLocks noGrp="1"/>
          </p:cNvSpPr>
          <p:nvPr>
            <p:ph type="dt" sz="half" idx="10"/>
          </p:nvPr>
        </p:nvSpPr>
        <p:spPr/>
        <p:txBody>
          <a:bodyPr/>
          <a:lstStyle/>
          <a:p>
            <a:r>
              <a:rPr lang="en-US"/>
              <a:t>2021/08/09</a:t>
            </a:r>
          </a:p>
        </p:txBody>
      </p:sp>
      <p:sp>
        <p:nvSpPr>
          <p:cNvPr id="5" name="Footer Placeholder 4">
            <a:extLst>
              <a:ext uri="{FF2B5EF4-FFF2-40B4-BE49-F238E27FC236}">
                <a16:creationId xmlns:a16="http://schemas.microsoft.com/office/drawing/2014/main" id="{F29E9AA8-543B-3148-97C5-22A975B5B030}"/>
              </a:ext>
            </a:extLst>
          </p:cNvPr>
          <p:cNvSpPr>
            <a:spLocks noGrp="1"/>
          </p:cNvSpPr>
          <p:nvPr>
            <p:ph type="ftr" sz="quarter" idx="11"/>
          </p:nvPr>
        </p:nvSpPr>
        <p:spPr/>
        <p:txBody>
          <a:bodyPr/>
          <a:lstStyle/>
          <a:p>
            <a:r>
              <a:rPr lang="en-US"/>
              <a:t>What is GAMIT/GLOBK?</a:t>
            </a:r>
          </a:p>
        </p:txBody>
      </p:sp>
      <p:sp>
        <p:nvSpPr>
          <p:cNvPr id="6" name="Slide Number Placeholder 5">
            <a:extLst>
              <a:ext uri="{FF2B5EF4-FFF2-40B4-BE49-F238E27FC236}">
                <a16:creationId xmlns:a16="http://schemas.microsoft.com/office/drawing/2014/main" id="{4DE99381-F1CB-1043-98DB-05EAC847A8FA}"/>
              </a:ext>
            </a:extLst>
          </p:cNvPr>
          <p:cNvSpPr>
            <a:spLocks noGrp="1"/>
          </p:cNvSpPr>
          <p:nvPr>
            <p:ph type="sldNum" sz="quarter" idx="12"/>
          </p:nvPr>
        </p:nvSpPr>
        <p:spPr/>
        <p:txBody>
          <a:bodyPr/>
          <a:lstStyle/>
          <a:p>
            <a:fld id="{C50F8D96-3760-E141-A29D-2E89CC7D2D65}" type="slidenum">
              <a:rPr lang="en-US" smtClean="0"/>
              <a:t>14</a:t>
            </a:fld>
            <a:endParaRPr lang="en-US"/>
          </a:p>
        </p:txBody>
      </p:sp>
    </p:spTree>
    <p:extLst>
      <p:ext uri="{BB962C8B-B14F-4D97-AF65-F5344CB8AC3E}">
        <p14:creationId xmlns:p14="http://schemas.microsoft.com/office/powerpoint/2010/main" val="2532160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BA7556E-DA25-B34E-9F9A-2FBD92453C66}"/>
              </a:ext>
            </a:extLst>
          </p:cNvPr>
          <p:cNvSpPr>
            <a:spLocks noGrp="1"/>
          </p:cNvSpPr>
          <p:nvPr>
            <p:ph type="ctrTitle"/>
          </p:nvPr>
        </p:nvSpPr>
        <p:spPr/>
        <p:txBody>
          <a:bodyPr/>
          <a:lstStyle/>
          <a:p>
            <a:r>
              <a:rPr lang="en-US" dirty="0"/>
              <a:t>What is GAMIT/GLOBK?</a:t>
            </a:r>
          </a:p>
        </p:txBody>
      </p:sp>
      <p:sp>
        <p:nvSpPr>
          <p:cNvPr id="10" name="Subtitle 9">
            <a:extLst>
              <a:ext uri="{FF2B5EF4-FFF2-40B4-BE49-F238E27FC236}">
                <a16:creationId xmlns:a16="http://schemas.microsoft.com/office/drawing/2014/main" id="{BE1EAB52-EECD-3945-AD4A-8504992A851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19824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617E61-8E00-4448-8606-37B1FBC16365}"/>
              </a:ext>
            </a:extLst>
          </p:cNvPr>
          <p:cNvSpPr>
            <a:spLocks noGrp="1"/>
          </p:cNvSpPr>
          <p:nvPr>
            <p:ph type="title"/>
          </p:nvPr>
        </p:nvSpPr>
        <p:spPr/>
        <p:txBody>
          <a:bodyPr/>
          <a:lstStyle/>
          <a:p>
            <a:r>
              <a:rPr lang="en-US" dirty="0"/>
              <a:t>What is GAMIT/GLOBK?</a:t>
            </a:r>
          </a:p>
        </p:txBody>
      </p:sp>
      <p:sp>
        <p:nvSpPr>
          <p:cNvPr id="5" name="Content Placeholder 4">
            <a:extLst>
              <a:ext uri="{FF2B5EF4-FFF2-40B4-BE49-F238E27FC236}">
                <a16:creationId xmlns:a16="http://schemas.microsoft.com/office/drawing/2014/main" id="{7B39E588-0642-2247-8659-8376C5EC7C7D}"/>
              </a:ext>
            </a:extLst>
          </p:cNvPr>
          <p:cNvSpPr>
            <a:spLocks noGrp="1"/>
          </p:cNvSpPr>
          <p:nvPr>
            <p:ph idx="1"/>
          </p:nvPr>
        </p:nvSpPr>
        <p:spPr/>
        <p:txBody>
          <a:bodyPr>
            <a:normAutofit fontScale="85000" lnSpcReduction="20000"/>
          </a:bodyPr>
          <a:lstStyle/>
          <a:p>
            <a:r>
              <a:rPr lang="en-US" dirty="0"/>
              <a:t>GAMIT/GLOBK is a suite of software to reduce GNSS phase and </a:t>
            </a:r>
            <a:r>
              <a:rPr lang="en-US" dirty="0" err="1"/>
              <a:t>pseudorange</a:t>
            </a:r>
            <a:r>
              <a:rPr lang="en-US" dirty="0"/>
              <a:t> (raw) data to geophysical quantities such as positions, velocities and other geodetic parameters</a:t>
            </a:r>
          </a:p>
          <a:p>
            <a:pPr lvl="1"/>
            <a:r>
              <a:rPr lang="en-US" dirty="0"/>
              <a:t>GAMIT is the collection of programs that processes the phase and </a:t>
            </a:r>
            <a:r>
              <a:rPr lang="en-US" dirty="0" err="1"/>
              <a:t>pseudorange</a:t>
            </a:r>
            <a:r>
              <a:rPr lang="en-US" dirty="0"/>
              <a:t> data to generate a network solution vector and associated loosely constrained covariance matrix</a:t>
            </a:r>
          </a:p>
          <a:p>
            <a:pPr lvl="1"/>
            <a:r>
              <a:rPr lang="en-US" dirty="0"/>
              <a:t>GLOBK is the collection of programs that manipulates and combines phase-and-</a:t>
            </a:r>
            <a:r>
              <a:rPr lang="en-US" dirty="0" err="1"/>
              <a:t>pseudorange</a:t>
            </a:r>
            <a:r>
              <a:rPr lang="en-US" dirty="0"/>
              <a:t> solutions, not just from GAMIT processing, to calculate final positions, velocities and other geophysical parameters</a:t>
            </a:r>
          </a:p>
          <a:p>
            <a:pPr lvl="1"/>
            <a:r>
              <a:rPr lang="en-US" dirty="0"/>
              <a:t>The two packages of programs are distributed together as “GAMIT/GLOBK”</a:t>
            </a:r>
          </a:p>
          <a:p>
            <a:r>
              <a:rPr lang="en-US" dirty="0"/>
              <a:t>GAMIT/GLOBK is command-line software that is written mostly in Fortran, with some C, and a lot of shell scripts with which users interact to operate the main programs</a:t>
            </a:r>
          </a:p>
          <a:p>
            <a:pPr lvl="1"/>
            <a:r>
              <a:rPr lang="en-US" dirty="0"/>
              <a:t>It is </a:t>
            </a:r>
            <a:r>
              <a:rPr lang="en-US" i="1" dirty="0"/>
              <a:t>not</a:t>
            </a:r>
            <a:r>
              <a:rPr lang="en-US" dirty="0"/>
              <a:t> graphical user interface (GUI) software within windows, with clicks and drag-and-drop functionality</a:t>
            </a:r>
          </a:p>
        </p:txBody>
      </p:sp>
      <p:sp>
        <p:nvSpPr>
          <p:cNvPr id="2" name="Date Placeholder 1">
            <a:extLst>
              <a:ext uri="{FF2B5EF4-FFF2-40B4-BE49-F238E27FC236}">
                <a16:creationId xmlns:a16="http://schemas.microsoft.com/office/drawing/2014/main" id="{421E7AEB-847D-4848-A937-2E91140CCB4D}"/>
              </a:ext>
            </a:extLst>
          </p:cNvPr>
          <p:cNvSpPr>
            <a:spLocks noGrp="1"/>
          </p:cNvSpPr>
          <p:nvPr>
            <p:ph type="dt" sz="half" idx="10"/>
          </p:nvPr>
        </p:nvSpPr>
        <p:spPr/>
        <p:txBody>
          <a:bodyPr/>
          <a:lstStyle/>
          <a:p>
            <a:r>
              <a:rPr lang="en-US"/>
              <a:t>2021/08/09</a:t>
            </a:r>
          </a:p>
        </p:txBody>
      </p:sp>
      <p:sp>
        <p:nvSpPr>
          <p:cNvPr id="3" name="Footer Placeholder 2">
            <a:extLst>
              <a:ext uri="{FF2B5EF4-FFF2-40B4-BE49-F238E27FC236}">
                <a16:creationId xmlns:a16="http://schemas.microsoft.com/office/drawing/2014/main" id="{64E04B05-290A-0246-9FEB-5451B6B44C72}"/>
              </a:ext>
            </a:extLst>
          </p:cNvPr>
          <p:cNvSpPr>
            <a:spLocks noGrp="1"/>
          </p:cNvSpPr>
          <p:nvPr>
            <p:ph type="ftr" sz="quarter" idx="11"/>
          </p:nvPr>
        </p:nvSpPr>
        <p:spPr/>
        <p:txBody>
          <a:bodyPr/>
          <a:lstStyle/>
          <a:p>
            <a:r>
              <a:rPr lang="en-US"/>
              <a:t>What is GAMIT/GLOBK?</a:t>
            </a:r>
          </a:p>
        </p:txBody>
      </p:sp>
      <p:sp>
        <p:nvSpPr>
          <p:cNvPr id="6" name="Slide Number Placeholder 5">
            <a:extLst>
              <a:ext uri="{FF2B5EF4-FFF2-40B4-BE49-F238E27FC236}">
                <a16:creationId xmlns:a16="http://schemas.microsoft.com/office/drawing/2014/main" id="{2FB6158E-FD96-3749-A250-3118CC1BDD81}"/>
              </a:ext>
            </a:extLst>
          </p:cNvPr>
          <p:cNvSpPr>
            <a:spLocks noGrp="1"/>
          </p:cNvSpPr>
          <p:nvPr>
            <p:ph type="sldNum" sz="quarter" idx="12"/>
          </p:nvPr>
        </p:nvSpPr>
        <p:spPr/>
        <p:txBody>
          <a:bodyPr/>
          <a:lstStyle/>
          <a:p>
            <a:fld id="{C50F8D96-3760-E141-A29D-2E89CC7D2D65}" type="slidenum">
              <a:rPr lang="en-US" smtClean="0"/>
              <a:t>2</a:t>
            </a:fld>
            <a:endParaRPr lang="en-US"/>
          </a:p>
        </p:txBody>
      </p:sp>
    </p:spTree>
    <p:extLst>
      <p:ext uri="{BB962C8B-B14F-4D97-AF65-F5344CB8AC3E}">
        <p14:creationId xmlns:p14="http://schemas.microsoft.com/office/powerpoint/2010/main" val="291911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Structure</a:t>
            </a:r>
          </a:p>
        </p:txBody>
      </p:sp>
      <p:sp>
        <p:nvSpPr>
          <p:cNvPr id="3" name="Content Placeholder 2"/>
          <p:cNvSpPr>
            <a:spLocks noGrp="1"/>
          </p:cNvSpPr>
          <p:nvPr>
            <p:ph idx="1"/>
          </p:nvPr>
        </p:nvSpPr>
        <p:spPr>
          <a:xfrm>
            <a:off x="838200" y="1825625"/>
            <a:ext cx="10515600" cy="4351339"/>
          </a:xfrm>
        </p:spPr>
        <p:txBody>
          <a:bodyPr>
            <a:normAutofit lnSpcReduction="10000"/>
          </a:bodyPr>
          <a:lstStyle/>
          <a:p>
            <a:r>
              <a:rPr lang="en-US" dirty="0"/>
              <a:t>Scripts that control GAMIT and GLOBK, and most programs, have a built-in help page which can be viewed by entering the command name only</a:t>
            </a:r>
          </a:p>
          <a:p>
            <a:pPr lvl="1"/>
            <a:r>
              <a:rPr lang="en-US" dirty="0"/>
              <a:t>~/gg/com/ contains all of the scripts used</a:t>
            </a:r>
          </a:p>
          <a:p>
            <a:pPr lvl="1"/>
            <a:r>
              <a:rPr lang="en-US" dirty="0"/>
              <a:t>~/gg/</a:t>
            </a:r>
            <a:r>
              <a:rPr lang="en-US" dirty="0" err="1"/>
              <a:t>gamit</a:t>
            </a:r>
            <a:r>
              <a:rPr lang="en-US" dirty="0"/>
              <a:t>/bin/ and ~/gg/</a:t>
            </a:r>
            <a:r>
              <a:rPr lang="en-US" dirty="0" err="1"/>
              <a:t>kf</a:t>
            </a:r>
            <a:r>
              <a:rPr lang="en-US" dirty="0"/>
              <a:t>/bin/ contain the program executables</a:t>
            </a:r>
          </a:p>
          <a:p>
            <a:pPr marL="457189" lvl="1" indent="0">
              <a:buNone/>
            </a:pPr>
            <a:r>
              <a:rPr lang="en-US" dirty="0"/>
              <a:t>(gg is a link in your home directory that points to the directory with the GAMIT/GLOBK software installed and should not be removed)</a:t>
            </a:r>
          </a:p>
          <a:p>
            <a:r>
              <a:rPr lang="en-US" dirty="0"/>
              <a:t>Once the software is installed, user selects data to be processed over some interval of time and uses </a:t>
            </a:r>
            <a:r>
              <a:rPr lang="en-US" dirty="0" err="1">
                <a:latin typeface="Courier" pitchFamily="2" charset="0"/>
              </a:rPr>
              <a:t>sh_gamit</a:t>
            </a:r>
            <a:r>
              <a:rPr lang="en-US" dirty="0"/>
              <a:t> for batch processing</a:t>
            </a:r>
          </a:p>
          <a:p>
            <a:r>
              <a:rPr lang="en-US" dirty="0"/>
              <a:t>GLOBK is used after the daily processing to combine results and set the reference frame</a:t>
            </a:r>
          </a:p>
        </p:txBody>
      </p:sp>
      <p:sp>
        <p:nvSpPr>
          <p:cNvPr id="6" name="Date Placeholder 5">
            <a:extLst>
              <a:ext uri="{FF2B5EF4-FFF2-40B4-BE49-F238E27FC236}">
                <a16:creationId xmlns:a16="http://schemas.microsoft.com/office/drawing/2014/main" id="{6879EE1C-8956-4A49-920E-57AACA9DE22D}"/>
              </a:ext>
            </a:extLst>
          </p:cNvPr>
          <p:cNvSpPr>
            <a:spLocks noGrp="1"/>
          </p:cNvSpPr>
          <p:nvPr>
            <p:ph type="dt" sz="half" idx="10"/>
          </p:nvPr>
        </p:nvSpPr>
        <p:spPr/>
        <p:txBody>
          <a:bodyPr/>
          <a:lstStyle/>
          <a:p>
            <a:r>
              <a:rPr lang="en-US"/>
              <a:t>2021/08/09</a:t>
            </a:r>
          </a:p>
        </p:txBody>
      </p:sp>
      <p:sp>
        <p:nvSpPr>
          <p:cNvPr id="7" name="Footer Placeholder 6">
            <a:extLst>
              <a:ext uri="{FF2B5EF4-FFF2-40B4-BE49-F238E27FC236}">
                <a16:creationId xmlns:a16="http://schemas.microsoft.com/office/drawing/2014/main" id="{12F113CF-A794-DD49-A84B-2DB567C8F767}"/>
              </a:ext>
            </a:extLst>
          </p:cNvPr>
          <p:cNvSpPr>
            <a:spLocks noGrp="1"/>
          </p:cNvSpPr>
          <p:nvPr>
            <p:ph type="ftr" sz="quarter" idx="11"/>
          </p:nvPr>
        </p:nvSpPr>
        <p:spPr/>
        <p:txBody>
          <a:bodyPr/>
          <a:lstStyle/>
          <a:p>
            <a:r>
              <a:rPr lang="en-US"/>
              <a:t>What is GAMIT/GLOBK?</a:t>
            </a:r>
          </a:p>
        </p:txBody>
      </p:sp>
      <p:sp>
        <p:nvSpPr>
          <p:cNvPr id="8" name="Slide Number Placeholder 7">
            <a:extLst>
              <a:ext uri="{FF2B5EF4-FFF2-40B4-BE49-F238E27FC236}">
                <a16:creationId xmlns:a16="http://schemas.microsoft.com/office/drawing/2014/main" id="{33E95638-5CEE-7540-9AF6-F2C1BA3B378D}"/>
              </a:ext>
            </a:extLst>
          </p:cNvPr>
          <p:cNvSpPr>
            <a:spLocks noGrp="1"/>
          </p:cNvSpPr>
          <p:nvPr>
            <p:ph type="sldNum" sz="quarter" idx="12"/>
          </p:nvPr>
        </p:nvSpPr>
        <p:spPr/>
        <p:txBody>
          <a:bodyPr/>
          <a:lstStyle/>
          <a:p>
            <a:fld id="{C50F8D96-3760-E141-A29D-2E89CC7D2D65}" type="slidenum">
              <a:rPr lang="en-US" smtClean="0"/>
              <a:t>3</a:t>
            </a:fld>
            <a:endParaRPr lang="en-US"/>
          </a:p>
        </p:txBody>
      </p:sp>
    </p:spTree>
    <p:extLst>
      <p:ext uri="{BB962C8B-B14F-4D97-AF65-F5344CB8AC3E}">
        <p14:creationId xmlns:p14="http://schemas.microsoft.com/office/powerpoint/2010/main" val="104445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21134" y="1812952"/>
          <a:ext cx="875850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054780" y="3672325"/>
            <a:ext cx="749687" cy="646331"/>
          </a:xfrm>
          <a:prstGeom prst="rect">
            <a:avLst/>
          </a:prstGeom>
          <a:noFill/>
        </p:spPr>
        <p:txBody>
          <a:bodyPr wrap="none" rtlCol="0">
            <a:spAutoFit/>
          </a:bodyPr>
          <a:lstStyle/>
          <a:p>
            <a:pPr algn="ctr"/>
            <a:r>
              <a:rPr lang="en-US" dirty="0"/>
              <a:t>RINEX</a:t>
            </a:r>
            <a:br>
              <a:rPr lang="en-US" dirty="0"/>
            </a:br>
            <a:r>
              <a:rPr lang="en-US" dirty="0"/>
              <a:t>files</a:t>
            </a:r>
          </a:p>
        </p:txBody>
      </p:sp>
      <p:sp>
        <p:nvSpPr>
          <p:cNvPr id="7" name="TextBox 6"/>
          <p:cNvSpPr txBox="1"/>
          <p:nvPr/>
        </p:nvSpPr>
        <p:spPr>
          <a:xfrm>
            <a:off x="7279129" y="3665690"/>
            <a:ext cx="756682" cy="646331"/>
          </a:xfrm>
          <a:prstGeom prst="rect">
            <a:avLst/>
          </a:prstGeom>
          <a:noFill/>
        </p:spPr>
        <p:txBody>
          <a:bodyPr wrap="none" rtlCol="0">
            <a:spAutoFit/>
          </a:bodyPr>
          <a:lstStyle/>
          <a:p>
            <a:pPr algn="ctr"/>
            <a:r>
              <a:rPr lang="en-US" dirty="0"/>
              <a:t>ASCII</a:t>
            </a:r>
            <a:br>
              <a:rPr lang="en-US" dirty="0"/>
            </a:br>
            <a:r>
              <a:rPr lang="en-US" dirty="0"/>
              <a:t>h-files</a:t>
            </a:r>
          </a:p>
        </p:txBody>
      </p:sp>
      <p:sp>
        <p:nvSpPr>
          <p:cNvPr id="8" name="Content Placeholder 2"/>
          <p:cNvSpPr txBox="1">
            <a:spLocks/>
          </p:cNvSpPr>
          <p:nvPr/>
        </p:nvSpPr>
        <p:spPr>
          <a:xfrm>
            <a:off x="5089525" y="1763704"/>
            <a:ext cx="4665303" cy="1258142"/>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Courier" charset="0"/>
                <a:ea typeface="Courier" charset="0"/>
                <a:cs typeface="Courier" charset="0"/>
              </a:rPr>
              <a:t>model</a:t>
            </a:r>
            <a:r>
              <a:rPr lang="en-US" dirty="0"/>
              <a:t> (model observations)</a:t>
            </a:r>
          </a:p>
          <a:p>
            <a:r>
              <a:rPr lang="en-US" dirty="0" err="1">
                <a:latin typeface="Courier" charset="0"/>
                <a:ea typeface="Courier" charset="0"/>
                <a:cs typeface="Courier" charset="0"/>
              </a:rPr>
              <a:t>autcln</a:t>
            </a:r>
            <a:r>
              <a:rPr lang="en-US" dirty="0"/>
              <a:t> (cleans data)</a:t>
            </a:r>
          </a:p>
          <a:p>
            <a:r>
              <a:rPr lang="en-US" dirty="0">
                <a:latin typeface="Courier" charset="0"/>
                <a:ea typeface="Courier" charset="0"/>
                <a:cs typeface="Courier" charset="0"/>
              </a:rPr>
              <a:t>solve</a:t>
            </a:r>
            <a:r>
              <a:rPr lang="en-US" dirty="0"/>
              <a:t> (solve for parameters)</a:t>
            </a:r>
          </a:p>
        </p:txBody>
      </p:sp>
      <p:sp>
        <p:nvSpPr>
          <p:cNvPr id="5" name="Circular Arrow 4"/>
          <p:cNvSpPr>
            <a:spLocks noChangeAspect="1"/>
          </p:cNvSpPr>
          <p:nvPr/>
        </p:nvSpPr>
        <p:spPr>
          <a:xfrm rot="16200000">
            <a:off x="4549866" y="1814485"/>
            <a:ext cx="1008000" cy="1008000"/>
          </a:xfrm>
          <a:prstGeom prst="circular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9" name="Content Placeholder 2"/>
          <p:cNvSpPr txBox="1">
            <a:spLocks/>
          </p:cNvSpPr>
          <p:nvPr/>
        </p:nvSpPr>
        <p:spPr>
          <a:xfrm>
            <a:off x="1712553" y="1599320"/>
            <a:ext cx="2245054" cy="125814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ea typeface="Courier" charset="0"/>
                <a:cs typeface="Courier" charset="0"/>
              </a:rPr>
              <a:t>Third-party programs</a:t>
            </a:r>
          </a:p>
          <a:p>
            <a:r>
              <a:rPr lang="en-US" sz="1800" dirty="0">
                <a:latin typeface="Courier" charset="0"/>
                <a:ea typeface="Courier" charset="0"/>
                <a:cs typeface="Courier" charset="0"/>
              </a:rPr>
              <a:t>runpkr00</a:t>
            </a:r>
          </a:p>
          <a:p>
            <a:r>
              <a:rPr lang="en-US" sz="1800" dirty="0" err="1">
                <a:latin typeface="Courier" charset="0"/>
                <a:ea typeface="Courier" charset="0"/>
                <a:cs typeface="Courier" charset="0"/>
              </a:rPr>
              <a:t>teqc</a:t>
            </a:r>
            <a:endParaRPr lang="en-US" sz="1800" dirty="0">
              <a:latin typeface="Courier" charset="0"/>
              <a:ea typeface="Courier" charset="0"/>
              <a:cs typeface="Courier" charset="0"/>
            </a:endParaRPr>
          </a:p>
          <a:p>
            <a:r>
              <a:rPr lang="en-US" sz="1800" dirty="0"/>
              <a:t>etc.</a:t>
            </a:r>
          </a:p>
        </p:txBody>
      </p:sp>
      <p:sp>
        <p:nvSpPr>
          <p:cNvPr id="10" name="Content Placeholder 2"/>
          <p:cNvSpPr txBox="1">
            <a:spLocks/>
          </p:cNvSpPr>
          <p:nvPr/>
        </p:nvSpPr>
        <p:spPr>
          <a:xfrm>
            <a:off x="7613972" y="5111381"/>
            <a:ext cx="3364992" cy="910892"/>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a:latin typeface="Courier" charset="0"/>
                <a:ea typeface="Courier" charset="0"/>
                <a:cs typeface="Courier" charset="0"/>
              </a:rPr>
              <a:t>glred</a:t>
            </a:r>
            <a:r>
              <a:rPr lang="en-US" dirty="0"/>
              <a:t> (time series)</a:t>
            </a:r>
          </a:p>
          <a:p>
            <a:r>
              <a:rPr lang="en-US" dirty="0" err="1">
                <a:latin typeface="Courier" charset="0"/>
                <a:ea typeface="Courier" charset="0"/>
                <a:cs typeface="Courier" charset="0"/>
              </a:rPr>
              <a:t>globk</a:t>
            </a:r>
            <a:r>
              <a:rPr lang="en-US" dirty="0"/>
              <a:t> (velocities)</a:t>
            </a:r>
          </a:p>
        </p:txBody>
      </p:sp>
      <p:sp>
        <p:nvSpPr>
          <p:cNvPr id="11" name="Left Arrow 10"/>
          <p:cNvSpPr/>
          <p:nvPr/>
        </p:nvSpPr>
        <p:spPr>
          <a:xfrm rot="5400000">
            <a:off x="2660788" y="2791916"/>
            <a:ext cx="348580" cy="648254"/>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Left Arrow 11"/>
          <p:cNvSpPr/>
          <p:nvPr/>
        </p:nvSpPr>
        <p:spPr>
          <a:xfrm rot="5400000">
            <a:off x="5911491" y="2792126"/>
            <a:ext cx="348580" cy="648254"/>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Left Arrow 12"/>
          <p:cNvSpPr/>
          <p:nvPr/>
        </p:nvSpPr>
        <p:spPr>
          <a:xfrm rot="16200000" flipV="1">
            <a:off x="9113360" y="4538578"/>
            <a:ext cx="348580" cy="648254"/>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E7309172-0A03-4443-B457-C7E1E72B5F41}"/>
              </a:ext>
            </a:extLst>
          </p:cNvPr>
          <p:cNvSpPr>
            <a:spLocks noGrp="1"/>
          </p:cNvSpPr>
          <p:nvPr>
            <p:ph type="dt" sz="half" idx="10"/>
          </p:nvPr>
        </p:nvSpPr>
        <p:spPr/>
        <p:txBody>
          <a:bodyPr/>
          <a:lstStyle/>
          <a:p>
            <a:r>
              <a:rPr lang="en-US"/>
              <a:t>2021/08/09</a:t>
            </a:r>
          </a:p>
        </p:txBody>
      </p:sp>
      <p:sp>
        <p:nvSpPr>
          <p:cNvPr id="14" name="Footer Placeholder 13">
            <a:extLst>
              <a:ext uri="{FF2B5EF4-FFF2-40B4-BE49-F238E27FC236}">
                <a16:creationId xmlns:a16="http://schemas.microsoft.com/office/drawing/2014/main" id="{AE34233C-0F60-7142-B9C3-7E1F979A88B5}"/>
              </a:ext>
            </a:extLst>
          </p:cNvPr>
          <p:cNvSpPr>
            <a:spLocks noGrp="1"/>
          </p:cNvSpPr>
          <p:nvPr>
            <p:ph type="ftr" sz="quarter" idx="11"/>
          </p:nvPr>
        </p:nvSpPr>
        <p:spPr/>
        <p:txBody>
          <a:bodyPr/>
          <a:lstStyle/>
          <a:p>
            <a:r>
              <a:rPr lang="en-US"/>
              <a:t>What is GAMIT/GLOBK?</a:t>
            </a:r>
          </a:p>
        </p:txBody>
      </p:sp>
      <p:sp>
        <p:nvSpPr>
          <p:cNvPr id="15" name="Slide Number Placeholder 14">
            <a:extLst>
              <a:ext uri="{FF2B5EF4-FFF2-40B4-BE49-F238E27FC236}">
                <a16:creationId xmlns:a16="http://schemas.microsoft.com/office/drawing/2014/main" id="{0BE23666-1ACD-CA40-9E80-8C1D0B7F3A50}"/>
              </a:ext>
            </a:extLst>
          </p:cNvPr>
          <p:cNvSpPr>
            <a:spLocks noGrp="1"/>
          </p:cNvSpPr>
          <p:nvPr>
            <p:ph type="sldNum" sz="quarter" idx="12"/>
          </p:nvPr>
        </p:nvSpPr>
        <p:spPr/>
        <p:txBody>
          <a:bodyPr/>
          <a:lstStyle/>
          <a:p>
            <a:fld id="{C50F8D96-3760-E141-A29D-2E89CC7D2D65}" type="slidenum">
              <a:rPr lang="en-US" smtClean="0"/>
              <a:t>4</a:t>
            </a:fld>
            <a:endParaRPr lang="en-US"/>
          </a:p>
        </p:txBody>
      </p:sp>
      <p:sp>
        <p:nvSpPr>
          <p:cNvPr id="16" name="Title 1">
            <a:extLst>
              <a:ext uri="{FF2B5EF4-FFF2-40B4-BE49-F238E27FC236}">
                <a16:creationId xmlns:a16="http://schemas.microsoft.com/office/drawing/2014/main" id="{B54C3F79-79EA-C24B-BB76-C443739842C9}"/>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Basic stages of GAMIT/GLOBK for geoscience</a:t>
            </a:r>
          </a:p>
        </p:txBody>
      </p:sp>
    </p:spTree>
    <p:extLst>
      <p:ext uri="{BB962C8B-B14F-4D97-AF65-F5344CB8AC3E}">
        <p14:creationId xmlns:p14="http://schemas.microsoft.com/office/powerpoint/2010/main" val="747868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Basic inputs and outputs</a:t>
            </a:r>
          </a:p>
        </p:txBody>
      </p:sp>
      <p:sp>
        <p:nvSpPr>
          <p:cNvPr id="3" name="Content Placeholder 2"/>
          <p:cNvSpPr>
            <a:spLocks noGrp="1"/>
          </p:cNvSpPr>
          <p:nvPr>
            <p:ph idx="1"/>
          </p:nvPr>
        </p:nvSpPr>
        <p:spPr>
          <a:xfrm>
            <a:off x="838200" y="1825625"/>
            <a:ext cx="10515600" cy="4351339"/>
          </a:xfrm>
        </p:spPr>
        <p:txBody>
          <a:bodyPr>
            <a:normAutofit lnSpcReduction="10000"/>
          </a:bodyPr>
          <a:lstStyle/>
          <a:p>
            <a:r>
              <a:rPr lang="en-US" dirty="0"/>
              <a:t>RINEX data must be prepared or downloaded for input to GAMIT</a:t>
            </a:r>
          </a:p>
          <a:p>
            <a:r>
              <a:rPr lang="en-US" dirty="0"/>
              <a:t>Output from GAMIT are plain text (ASCII) “h”-files</a:t>
            </a:r>
          </a:p>
          <a:p>
            <a:pPr lvl="1"/>
            <a:r>
              <a:rPr lang="en-US" dirty="0"/>
              <a:t>Loosely constrained network solutions with a priori parameter information, parameters adjustments and full covariance matrices</a:t>
            </a:r>
          </a:p>
          <a:p>
            <a:r>
              <a:rPr lang="en-US" dirty="0"/>
              <a:t>Input to GLOBK is binary version of h-files (or equivalent formats)</a:t>
            </a:r>
          </a:p>
          <a:p>
            <a:pPr lvl="1"/>
            <a:r>
              <a:rPr lang="en-US" dirty="0"/>
              <a:t>Convert from ASCII to binary h-files using </a:t>
            </a:r>
            <a:r>
              <a:rPr lang="en-US" dirty="0" err="1">
                <a:latin typeface="Courier" pitchFamily="2" charset="0"/>
              </a:rPr>
              <a:t>htoglb</a:t>
            </a:r>
            <a:r>
              <a:rPr lang="en-US" dirty="0"/>
              <a:t> (or “</a:t>
            </a:r>
            <a:r>
              <a:rPr lang="en-US" dirty="0">
                <a:latin typeface="Courier" pitchFamily="2" charset="0"/>
              </a:rPr>
              <a:t>-opt H</a:t>
            </a:r>
            <a:r>
              <a:rPr lang="en-US" dirty="0"/>
              <a:t>” option in </a:t>
            </a:r>
            <a:r>
              <a:rPr lang="en-US" dirty="0" err="1">
                <a:latin typeface="Courier" pitchFamily="2" charset="0"/>
              </a:rPr>
              <a:t>sh_glred</a:t>
            </a:r>
            <a:r>
              <a:rPr lang="en-US" dirty="0"/>
              <a:t>)</a:t>
            </a:r>
          </a:p>
          <a:p>
            <a:r>
              <a:rPr lang="en-US" dirty="0"/>
              <a:t>Final output of GLOBK is “.org”-file, which contains all information for</a:t>
            </a:r>
          </a:p>
          <a:p>
            <a:pPr lvl="1"/>
            <a:r>
              <a:rPr lang="en-US" dirty="0"/>
              <a:t>Time series (“.</a:t>
            </a:r>
            <a:r>
              <a:rPr lang="en-US" dirty="0" err="1"/>
              <a:t>pos</a:t>
            </a:r>
            <a:r>
              <a:rPr lang="en-US" dirty="0"/>
              <a:t>”-files)</a:t>
            </a:r>
          </a:p>
          <a:p>
            <a:pPr marL="457189" lvl="1" indent="0">
              <a:buNone/>
            </a:pPr>
            <a:r>
              <a:rPr lang="en-US" dirty="0"/>
              <a:t>and/or</a:t>
            </a:r>
          </a:p>
          <a:p>
            <a:pPr lvl="1"/>
            <a:r>
              <a:rPr lang="en-US" dirty="0"/>
              <a:t>Velocities (“.vel”-files)</a:t>
            </a:r>
          </a:p>
        </p:txBody>
      </p:sp>
      <p:sp>
        <p:nvSpPr>
          <p:cNvPr id="4" name="Date Placeholder 3">
            <a:extLst>
              <a:ext uri="{FF2B5EF4-FFF2-40B4-BE49-F238E27FC236}">
                <a16:creationId xmlns:a16="http://schemas.microsoft.com/office/drawing/2014/main" id="{F86A5842-C7FD-2F40-B5EB-86E662315C25}"/>
              </a:ext>
            </a:extLst>
          </p:cNvPr>
          <p:cNvSpPr>
            <a:spLocks noGrp="1"/>
          </p:cNvSpPr>
          <p:nvPr>
            <p:ph type="dt" sz="half" idx="10"/>
          </p:nvPr>
        </p:nvSpPr>
        <p:spPr>
          <a:xfrm>
            <a:off x="838200" y="6356351"/>
            <a:ext cx="2743200" cy="365125"/>
          </a:xfrm>
        </p:spPr>
        <p:txBody>
          <a:bodyPr/>
          <a:lstStyle/>
          <a:p>
            <a:r>
              <a:rPr lang="en-US"/>
              <a:t>2021/08/09</a:t>
            </a:r>
          </a:p>
        </p:txBody>
      </p:sp>
      <p:sp>
        <p:nvSpPr>
          <p:cNvPr id="5" name="Footer Placeholder 4">
            <a:extLst>
              <a:ext uri="{FF2B5EF4-FFF2-40B4-BE49-F238E27FC236}">
                <a16:creationId xmlns:a16="http://schemas.microsoft.com/office/drawing/2014/main" id="{2150FDFE-82D0-184C-B34F-97AD33DCB906}"/>
              </a:ext>
            </a:extLst>
          </p:cNvPr>
          <p:cNvSpPr>
            <a:spLocks noGrp="1"/>
          </p:cNvSpPr>
          <p:nvPr>
            <p:ph type="ftr" sz="quarter" idx="11"/>
          </p:nvPr>
        </p:nvSpPr>
        <p:spPr>
          <a:xfrm>
            <a:off x="4038600" y="6356351"/>
            <a:ext cx="4114800" cy="365125"/>
          </a:xfrm>
        </p:spPr>
        <p:txBody>
          <a:bodyPr/>
          <a:lstStyle/>
          <a:p>
            <a:r>
              <a:rPr lang="en-US"/>
              <a:t>What is GAMIT/GLOBK?</a:t>
            </a:r>
          </a:p>
        </p:txBody>
      </p:sp>
      <p:sp>
        <p:nvSpPr>
          <p:cNvPr id="6" name="Slide Number Placeholder 5">
            <a:extLst>
              <a:ext uri="{FF2B5EF4-FFF2-40B4-BE49-F238E27FC236}">
                <a16:creationId xmlns:a16="http://schemas.microsoft.com/office/drawing/2014/main" id="{D3D2F44D-A6F0-FB46-868A-FF47412627B8}"/>
              </a:ext>
            </a:extLst>
          </p:cNvPr>
          <p:cNvSpPr>
            <a:spLocks noGrp="1"/>
          </p:cNvSpPr>
          <p:nvPr>
            <p:ph type="sldNum" sz="quarter" idx="12"/>
          </p:nvPr>
        </p:nvSpPr>
        <p:spPr>
          <a:xfrm>
            <a:off x="8610600" y="6356351"/>
            <a:ext cx="2743200" cy="365125"/>
          </a:xfrm>
        </p:spPr>
        <p:txBody>
          <a:bodyPr/>
          <a:lstStyle/>
          <a:p>
            <a:fld id="{C50F8D96-3760-E141-A29D-2E89CC7D2D65}" type="slidenum">
              <a:rPr lang="en-US" smtClean="0"/>
              <a:pPr/>
              <a:t>5</a:t>
            </a:fld>
            <a:endParaRPr lang="en-US"/>
          </a:p>
        </p:txBody>
      </p:sp>
    </p:spTree>
    <p:extLst>
      <p:ext uri="{BB962C8B-B14F-4D97-AF65-F5344CB8AC3E}">
        <p14:creationId xmlns:p14="http://schemas.microsoft.com/office/powerpoint/2010/main" val="235633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195" name="Object 3"/>
          <p:cNvGraphicFramePr>
            <a:graphicFrameLocks noChangeAspect="1"/>
          </p:cNvGraphicFramePr>
          <p:nvPr/>
        </p:nvGraphicFramePr>
        <p:xfrm>
          <a:off x="1524000" y="4716907"/>
          <a:ext cx="9144000" cy="1598612"/>
        </p:xfrm>
        <a:graphic>
          <a:graphicData uri="http://schemas.openxmlformats.org/presentationml/2006/ole">
            <mc:AlternateContent xmlns:mc="http://schemas.openxmlformats.org/markup-compatibility/2006">
              <mc:Choice xmlns:v="urn:schemas-microsoft-com:vml" Requires="v">
                <p:oleObj spid="_x0000_s1025" name="Photo Editor Photo" r:id="rId4" imgW="2553056" imgH="2038095" progId="MSPhotoEd.3">
                  <p:embed/>
                </p:oleObj>
              </mc:Choice>
              <mc:Fallback>
                <p:oleObj name="Photo Editor Photo" r:id="rId4" imgW="2553056" imgH="2038095" progId="MSPhotoEd.3">
                  <p:embed/>
                  <p:pic>
                    <p:nvPicPr>
                      <p:cNvPr id="13619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716907"/>
                        <a:ext cx="9144000" cy="1598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6202" name="Rectangle 10"/>
          <p:cNvSpPr>
            <a:spLocks noGrp="1" noChangeArrowheads="1"/>
          </p:cNvSpPr>
          <p:nvPr>
            <p:ph type="title"/>
          </p:nvPr>
        </p:nvSpPr>
        <p:spPr/>
        <p:txBody>
          <a:bodyPr/>
          <a:lstStyle/>
          <a:p>
            <a:r>
              <a:rPr lang="en-US" dirty="0"/>
              <a:t>How does GAMIT work?</a:t>
            </a:r>
            <a:endParaRPr lang="en-GB" dirty="0"/>
          </a:p>
        </p:txBody>
      </p:sp>
      <p:sp>
        <p:nvSpPr>
          <p:cNvPr id="2" name="Date Placeholder 1"/>
          <p:cNvSpPr>
            <a:spLocks noGrp="1"/>
          </p:cNvSpPr>
          <p:nvPr>
            <p:ph type="dt" sz="half" idx="10"/>
          </p:nvPr>
        </p:nvSpPr>
        <p:spPr/>
        <p:txBody>
          <a:bodyPr/>
          <a:lstStyle/>
          <a:p>
            <a:r>
              <a:rPr lang="en-US"/>
              <a:t>2021/08/09</a:t>
            </a:r>
            <a:endParaRPr lang="en-US" dirty="0"/>
          </a:p>
        </p:txBody>
      </p:sp>
      <p:sp>
        <p:nvSpPr>
          <p:cNvPr id="3" name="Footer Placeholder 2"/>
          <p:cNvSpPr>
            <a:spLocks noGrp="1"/>
          </p:cNvSpPr>
          <p:nvPr>
            <p:ph type="ftr" sz="quarter" idx="11"/>
          </p:nvPr>
        </p:nvSpPr>
        <p:spPr/>
        <p:txBody>
          <a:bodyPr/>
          <a:lstStyle/>
          <a:p>
            <a:r>
              <a:rPr lang="en-US" dirty="0"/>
              <a:t>What is GAMIT/GLOBK?</a:t>
            </a:r>
          </a:p>
        </p:txBody>
      </p:sp>
      <p:sp>
        <p:nvSpPr>
          <p:cNvPr id="4" name="Slide Number Placeholder 3"/>
          <p:cNvSpPr>
            <a:spLocks noGrp="1"/>
          </p:cNvSpPr>
          <p:nvPr>
            <p:ph type="sldNum" sz="quarter" idx="12"/>
          </p:nvPr>
        </p:nvSpPr>
        <p:spPr/>
        <p:txBody>
          <a:bodyPr/>
          <a:lstStyle/>
          <a:p>
            <a:fld id="{B5AA1FA8-B090-4D48-B0EE-5DA1BF2BA795}" type="slidenum">
              <a:rPr lang="en-US" smtClean="0"/>
              <a:pPr/>
              <a:t>6</a:t>
            </a:fld>
            <a:endParaRPr lang="en-US"/>
          </a:p>
        </p:txBody>
      </p:sp>
      <p:pic>
        <p:nvPicPr>
          <p:cNvPr id="136194" name="Picture 2" descr="gps_sat_transp"/>
          <p:cNvPicPr>
            <a:picLocks noGrp="1" noChangeAspect="1" noChangeArrowheads="1"/>
          </p:cNvPicPr>
          <p:nvPr>
            <p:ph sz="quarter" idx="4294967295"/>
          </p:nvPr>
        </p:nvPicPr>
        <p:blipFill>
          <a:blip r:embed="rId6">
            <a:extLst>
              <a:ext uri="{28A0092B-C50C-407E-A947-70E740481C1C}">
                <a14:useLocalDpi xmlns:a14="http://schemas.microsoft.com/office/drawing/2010/main" val="0"/>
              </a:ext>
            </a:extLst>
          </a:blip>
          <a:srcRect/>
          <a:stretch>
            <a:fillRect/>
          </a:stretch>
        </p:blipFill>
        <p:spPr>
          <a:xfrm>
            <a:off x="1192695" y="1368978"/>
            <a:ext cx="1733550" cy="18097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136196" name="Line 4"/>
          <p:cNvSpPr>
            <a:spLocks noChangeShapeType="1"/>
          </p:cNvSpPr>
          <p:nvPr/>
        </p:nvSpPr>
        <p:spPr bwMode="auto">
          <a:xfrm>
            <a:off x="2010914" y="2986804"/>
            <a:ext cx="351771" cy="212543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36197" name="Text Box 5"/>
          <p:cNvSpPr txBox="1">
            <a:spLocks noChangeArrowheads="1"/>
          </p:cNvSpPr>
          <p:nvPr/>
        </p:nvSpPr>
        <p:spPr bwMode="auto">
          <a:xfrm>
            <a:off x="2100867" y="4037055"/>
            <a:ext cx="13684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a:t>~ </a:t>
            </a:r>
            <a:r>
              <a:rPr lang="en-GB" sz="1600"/>
              <a:t>20,200 km</a:t>
            </a:r>
          </a:p>
        </p:txBody>
      </p:sp>
      <p:sp>
        <p:nvSpPr>
          <p:cNvPr id="136198" name="Line 6"/>
          <p:cNvSpPr>
            <a:spLocks noChangeShapeType="1"/>
          </p:cNvSpPr>
          <p:nvPr/>
        </p:nvSpPr>
        <p:spPr bwMode="auto">
          <a:xfrm flipH="1">
            <a:off x="5303838" y="4821540"/>
            <a:ext cx="49212" cy="16827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36199" name="Line 7"/>
          <p:cNvSpPr>
            <a:spLocks noChangeShapeType="1"/>
          </p:cNvSpPr>
          <p:nvPr/>
        </p:nvSpPr>
        <p:spPr bwMode="auto">
          <a:xfrm flipH="1">
            <a:off x="5357814" y="4837415"/>
            <a:ext cx="3175" cy="1492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36200" name="Line 8"/>
          <p:cNvSpPr>
            <a:spLocks noChangeShapeType="1"/>
          </p:cNvSpPr>
          <p:nvPr/>
        </p:nvSpPr>
        <p:spPr bwMode="auto">
          <a:xfrm>
            <a:off x="5353051" y="4829477"/>
            <a:ext cx="74613" cy="1571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36201" name="Oval 9"/>
          <p:cNvSpPr>
            <a:spLocks noChangeArrowheads="1"/>
          </p:cNvSpPr>
          <p:nvPr/>
        </p:nvSpPr>
        <p:spPr bwMode="auto">
          <a:xfrm rot="5400000">
            <a:off x="5336382" y="4756012"/>
            <a:ext cx="42862" cy="1651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6203" name="Text Box 11"/>
          <p:cNvSpPr txBox="1">
            <a:spLocks noChangeArrowheads="1"/>
          </p:cNvSpPr>
          <p:nvPr/>
        </p:nvSpPr>
        <p:spPr bwMode="auto">
          <a:xfrm>
            <a:off x="1834908" y="2466103"/>
            <a:ext cx="7905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i="1"/>
              <a:t>T</a:t>
            </a:r>
          </a:p>
        </p:txBody>
      </p:sp>
      <p:sp>
        <p:nvSpPr>
          <p:cNvPr id="136204" name="Text Box 12"/>
          <p:cNvSpPr txBox="1">
            <a:spLocks noChangeArrowheads="1"/>
          </p:cNvSpPr>
          <p:nvPr/>
        </p:nvSpPr>
        <p:spPr bwMode="auto">
          <a:xfrm>
            <a:off x="5147574" y="4373605"/>
            <a:ext cx="7207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i="1" err="1"/>
              <a:t>T</a:t>
            </a:r>
            <a:r>
              <a:rPr lang="en-GB" sz="1600" err="1"/>
              <a:t>+</a:t>
            </a:r>
            <a:r>
              <a:rPr lang="en-GB" sz="1600" i="1" err="1"/>
              <a:t>t</a:t>
            </a:r>
            <a:endParaRPr lang="en-GB" sz="1600" i="1"/>
          </a:p>
        </p:txBody>
      </p:sp>
      <p:sp>
        <p:nvSpPr>
          <p:cNvPr id="136206" name="Freeform 14"/>
          <p:cNvSpPr>
            <a:spLocks/>
          </p:cNvSpPr>
          <p:nvPr/>
        </p:nvSpPr>
        <p:spPr bwMode="auto">
          <a:xfrm>
            <a:off x="6113463" y="2986803"/>
            <a:ext cx="4464050" cy="369332"/>
          </a:xfrm>
          <a:custGeom>
            <a:avLst/>
            <a:gdLst>
              <a:gd name="T0" fmla="*/ 0 w 2812"/>
              <a:gd name="T1" fmla="*/ 136 h 136"/>
              <a:gd name="T2" fmla="*/ 91 w 2812"/>
              <a:gd name="T3" fmla="*/ 136 h 136"/>
              <a:gd name="T4" fmla="*/ 91 w 2812"/>
              <a:gd name="T5" fmla="*/ 0 h 136"/>
              <a:gd name="T6" fmla="*/ 227 w 2812"/>
              <a:gd name="T7" fmla="*/ 0 h 136"/>
              <a:gd name="T8" fmla="*/ 227 w 2812"/>
              <a:gd name="T9" fmla="*/ 136 h 136"/>
              <a:gd name="T10" fmla="*/ 272 w 2812"/>
              <a:gd name="T11" fmla="*/ 136 h 136"/>
              <a:gd name="T12" fmla="*/ 272 w 2812"/>
              <a:gd name="T13" fmla="*/ 0 h 136"/>
              <a:gd name="T14" fmla="*/ 318 w 2812"/>
              <a:gd name="T15" fmla="*/ 0 h 136"/>
              <a:gd name="T16" fmla="*/ 318 w 2812"/>
              <a:gd name="T17" fmla="*/ 136 h 136"/>
              <a:gd name="T18" fmla="*/ 408 w 2812"/>
              <a:gd name="T19" fmla="*/ 136 h 136"/>
              <a:gd name="T20" fmla="*/ 408 w 2812"/>
              <a:gd name="T21" fmla="*/ 0 h 136"/>
              <a:gd name="T22" fmla="*/ 544 w 2812"/>
              <a:gd name="T23" fmla="*/ 0 h 136"/>
              <a:gd name="T24" fmla="*/ 544 w 2812"/>
              <a:gd name="T25" fmla="*/ 136 h 136"/>
              <a:gd name="T26" fmla="*/ 635 w 2812"/>
              <a:gd name="T27" fmla="*/ 136 h 136"/>
              <a:gd name="T28" fmla="*/ 635 w 2812"/>
              <a:gd name="T29" fmla="*/ 0 h 136"/>
              <a:gd name="T30" fmla="*/ 726 w 2812"/>
              <a:gd name="T31" fmla="*/ 0 h 136"/>
              <a:gd name="T32" fmla="*/ 726 w 2812"/>
              <a:gd name="T33" fmla="*/ 136 h 136"/>
              <a:gd name="T34" fmla="*/ 771 w 2812"/>
              <a:gd name="T35" fmla="*/ 136 h 136"/>
              <a:gd name="T36" fmla="*/ 771 w 2812"/>
              <a:gd name="T37" fmla="*/ 0 h 136"/>
              <a:gd name="T38" fmla="*/ 816 w 2812"/>
              <a:gd name="T39" fmla="*/ 0 h 136"/>
              <a:gd name="T40" fmla="*/ 816 w 2812"/>
              <a:gd name="T41" fmla="*/ 136 h 136"/>
              <a:gd name="T42" fmla="*/ 862 w 2812"/>
              <a:gd name="T43" fmla="*/ 136 h 136"/>
              <a:gd name="T44" fmla="*/ 862 w 2812"/>
              <a:gd name="T45" fmla="*/ 0 h 136"/>
              <a:gd name="T46" fmla="*/ 998 w 2812"/>
              <a:gd name="T47" fmla="*/ 0 h 136"/>
              <a:gd name="T48" fmla="*/ 998 w 2812"/>
              <a:gd name="T49" fmla="*/ 136 h 136"/>
              <a:gd name="T50" fmla="*/ 1089 w 2812"/>
              <a:gd name="T51" fmla="*/ 136 h 136"/>
              <a:gd name="T52" fmla="*/ 1089 w 2812"/>
              <a:gd name="T53" fmla="*/ 0 h 136"/>
              <a:gd name="T54" fmla="*/ 1179 w 2812"/>
              <a:gd name="T55" fmla="*/ 0 h 136"/>
              <a:gd name="T56" fmla="*/ 1179 w 2812"/>
              <a:gd name="T57" fmla="*/ 136 h 136"/>
              <a:gd name="T58" fmla="*/ 1315 w 2812"/>
              <a:gd name="T59" fmla="*/ 136 h 136"/>
              <a:gd name="T60" fmla="*/ 1315 w 2812"/>
              <a:gd name="T61" fmla="*/ 0 h 136"/>
              <a:gd name="T62" fmla="*/ 1452 w 2812"/>
              <a:gd name="T63" fmla="*/ 0 h 136"/>
              <a:gd name="T64" fmla="*/ 1452 w 2812"/>
              <a:gd name="T65" fmla="*/ 136 h 136"/>
              <a:gd name="T66" fmla="*/ 1542 w 2812"/>
              <a:gd name="T67" fmla="*/ 136 h 136"/>
              <a:gd name="T68" fmla="*/ 1542 w 2812"/>
              <a:gd name="T69" fmla="*/ 0 h 136"/>
              <a:gd name="T70" fmla="*/ 1588 w 2812"/>
              <a:gd name="T71" fmla="*/ 0 h 136"/>
              <a:gd name="T72" fmla="*/ 1588 w 2812"/>
              <a:gd name="T73" fmla="*/ 136 h 136"/>
              <a:gd name="T74" fmla="*/ 1724 w 2812"/>
              <a:gd name="T75" fmla="*/ 136 h 136"/>
              <a:gd name="T76" fmla="*/ 1724 w 2812"/>
              <a:gd name="T77" fmla="*/ 0 h 136"/>
              <a:gd name="T78" fmla="*/ 1860 w 2812"/>
              <a:gd name="T79" fmla="*/ 0 h 136"/>
              <a:gd name="T80" fmla="*/ 1860 w 2812"/>
              <a:gd name="T81" fmla="*/ 136 h 136"/>
              <a:gd name="T82" fmla="*/ 1950 w 2812"/>
              <a:gd name="T83" fmla="*/ 136 h 136"/>
              <a:gd name="T84" fmla="*/ 1950 w 2812"/>
              <a:gd name="T85" fmla="*/ 0 h 136"/>
              <a:gd name="T86" fmla="*/ 2041 w 2812"/>
              <a:gd name="T87" fmla="*/ 0 h 136"/>
              <a:gd name="T88" fmla="*/ 2041 w 2812"/>
              <a:gd name="T89" fmla="*/ 136 h 136"/>
              <a:gd name="T90" fmla="*/ 2177 w 2812"/>
              <a:gd name="T91" fmla="*/ 136 h 136"/>
              <a:gd name="T92" fmla="*/ 2177 w 2812"/>
              <a:gd name="T93" fmla="*/ 0 h 136"/>
              <a:gd name="T94" fmla="*/ 2313 w 2812"/>
              <a:gd name="T95" fmla="*/ 0 h 136"/>
              <a:gd name="T96" fmla="*/ 2313 w 2812"/>
              <a:gd name="T97" fmla="*/ 136 h 136"/>
              <a:gd name="T98" fmla="*/ 2449 w 2812"/>
              <a:gd name="T99" fmla="*/ 136 h 136"/>
              <a:gd name="T100" fmla="*/ 2449 w 2812"/>
              <a:gd name="T101" fmla="*/ 0 h 136"/>
              <a:gd name="T102" fmla="*/ 2585 w 2812"/>
              <a:gd name="T103" fmla="*/ 0 h 136"/>
              <a:gd name="T104" fmla="*/ 2585 w 2812"/>
              <a:gd name="T105" fmla="*/ 136 h 136"/>
              <a:gd name="T106" fmla="*/ 2631 w 2812"/>
              <a:gd name="T107" fmla="*/ 136 h 136"/>
              <a:gd name="T108" fmla="*/ 2631 w 2812"/>
              <a:gd name="T109" fmla="*/ 0 h 136"/>
              <a:gd name="T110" fmla="*/ 2676 w 2812"/>
              <a:gd name="T111" fmla="*/ 0 h 136"/>
              <a:gd name="T112" fmla="*/ 2676 w 2812"/>
              <a:gd name="T113" fmla="*/ 136 h 136"/>
              <a:gd name="T114" fmla="*/ 2812 w 2812"/>
              <a:gd name="T11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2" h="136">
                <a:moveTo>
                  <a:pt x="0" y="136"/>
                </a:moveTo>
                <a:lnTo>
                  <a:pt x="91" y="136"/>
                </a:lnTo>
                <a:lnTo>
                  <a:pt x="91" y="0"/>
                </a:lnTo>
                <a:lnTo>
                  <a:pt x="227" y="0"/>
                </a:lnTo>
                <a:lnTo>
                  <a:pt x="227" y="136"/>
                </a:lnTo>
                <a:lnTo>
                  <a:pt x="272" y="136"/>
                </a:lnTo>
                <a:lnTo>
                  <a:pt x="272" y="0"/>
                </a:lnTo>
                <a:lnTo>
                  <a:pt x="318" y="0"/>
                </a:lnTo>
                <a:lnTo>
                  <a:pt x="318" y="136"/>
                </a:lnTo>
                <a:lnTo>
                  <a:pt x="408" y="136"/>
                </a:lnTo>
                <a:lnTo>
                  <a:pt x="408" y="0"/>
                </a:lnTo>
                <a:lnTo>
                  <a:pt x="544" y="0"/>
                </a:lnTo>
                <a:lnTo>
                  <a:pt x="544" y="136"/>
                </a:lnTo>
                <a:lnTo>
                  <a:pt x="635" y="136"/>
                </a:lnTo>
                <a:lnTo>
                  <a:pt x="635" y="0"/>
                </a:lnTo>
                <a:lnTo>
                  <a:pt x="726" y="0"/>
                </a:lnTo>
                <a:lnTo>
                  <a:pt x="726" y="136"/>
                </a:lnTo>
                <a:lnTo>
                  <a:pt x="771" y="136"/>
                </a:lnTo>
                <a:lnTo>
                  <a:pt x="771" y="0"/>
                </a:lnTo>
                <a:lnTo>
                  <a:pt x="816" y="0"/>
                </a:lnTo>
                <a:lnTo>
                  <a:pt x="816" y="136"/>
                </a:lnTo>
                <a:lnTo>
                  <a:pt x="862" y="136"/>
                </a:lnTo>
                <a:lnTo>
                  <a:pt x="862" y="0"/>
                </a:lnTo>
                <a:lnTo>
                  <a:pt x="998" y="0"/>
                </a:lnTo>
                <a:lnTo>
                  <a:pt x="998" y="136"/>
                </a:lnTo>
                <a:lnTo>
                  <a:pt x="1089" y="136"/>
                </a:lnTo>
                <a:lnTo>
                  <a:pt x="1089" y="0"/>
                </a:lnTo>
                <a:lnTo>
                  <a:pt x="1179" y="0"/>
                </a:lnTo>
                <a:lnTo>
                  <a:pt x="1179" y="136"/>
                </a:lnTo>
                <a:lnTo>
                  <a:pt x="1315" y="136"/>
                </a:lnTo>
                <a:lnTo>
                  <a:pt x="1315" y="0"/>
                </a:lnTo>
                <a:lnTo>
                  <a:pt x="1452" y="0"/>
                </a:lnTo>
                <a:lnTo>
                  <a:pt x="1452" y="136"/>
                </a:lnTo>
                <a:lnTo>
                  <a:pt x="1542" y="136"/>
                </a:lnTo>
                <a:lnTo>
                  <a:pt x="1542" y="0"/>
                </a:lnTo>
                <a:lnTo>
                  <a:pt x="1588" y="0"/>
                </a:lnTo>
                <a:lnTo>
                  <a:pt x="1588" y="136"/>
                </a:lnTo>
                <a:lnTo>
                  <a:pt x="1724" y="136"/>
                </a:lnTo>
                <a:lnTo>
                  <a:pt x="1724" y="0"/>
                </a:lnTo>
                <a:lnTo>
                  <a:pt x="1860" y="0"/>
                </a:lnTo>
                <a:lnTo>
                  <a:pt x="1860" y="136"/>
                </a:lnTo>
                <a:lnTo>
                  <a:pt x="1950" y="136"/>
                </a:lnTo>
                <a:lnTo>
                  <a:pt x="1950" y="0"/>
                </a:lnTo>
                <a:lnTo>
                  <a:pt x="2041" y="0"/>
                </a:lnTo>
                <a:lnTo>
                  <a:pt x="2041" y="136"/>
                </a:lnTo>
                <a:lnTo>
                  <a:pt x="2177" y="136"/>
                </a:lnTo>
                <a:lnTo>
                  <a:pt x="2177" y="0"/>
                </a:lnTo>
                <a:lnTo>
                  <a:pt x="2313" y="0"/>
                </a:lnTo>
                <a:lnTo>
                  <a:pt x="2313" y="136"/>
                </a:lnTo>
                <a:lnTo>
                  <a:pt x="2449" y="136"/>
                </a:lnTo>
                <a:lnTo>
                  <a:pt x="2449" y="0"/>
                </a:lnTo>
                <a:lnTo>
                  <a:pt x="2585" y="0"/>
                </a:lnTo>
                <a:lnTo>
                  <a:pt x="2585" y="136"/>
                </a:lnTo>
                <a:lnTo>
                  <a:pt x="2631" y="136"/>
                </a:lnTo>
                <a:lnTo>
                  <a:pt x="2631" y="0"/>
                </a:lnTo>
                <a:lnTo>
                  <a:pt x="2676" y="0"/>
                </a:lnTo>
                <a:lnTo>
                  <a:pt x="2676" y="136"/>
                </a:lnTo>
                <a:lnTo>
                  <a:pt x="2812" y="136"/>
                </a:lnTo>
              </a:path>
            </a:pathLst>
          </a:custGeom>
          <a:noFill/>
          <a:ln w="19050" cap="flat" cmpd="sng">
            <a:solidFill>
              <a:schemeClr val="hlink"/>
            </a:solidFill>
            <a:prstDash val="solid"/>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endParaRPr lang="en-US"/>
          </a:p>
        </p:txBody>
      </p:sp>
      <p:sp>
        <p:nvSpPr>
          <p:cNvPr id="136207" name="Freeform 15"/>
          <p:cNvSpPr>
            <a:spLocks/>
          </p:cNvSpPr>
          <p:nvPr/>
        </p:nvSpPr>
        <p:spPr bwMode="auto">
          <a:xfrm>
            <a:off x="5176838" y="2270840"/>
            <a:ext cx="4464050" cy="369332"/>
          </a:xfrm>
          <a:custGeom>
            <a:avLst/>
            <a:gdLst>
              <a:gd name="T0" fmla="*/ 0 w 2812"/>
              <a:gd name="T1" fmla="*/ 136 h 136"/>
              <a:gd name="T2" fmla="*/ 91 w 2812"/>
              <a:gd name="T3" fmla="*/ 136 h 136"/>
              <a:gd name="T4" fmla="*/ 91 w 2812"/>
              <a:gd name="T5" fmla="*/ 0 h 136"/>
              <a:gd name="T6" fmla="*/ 227 w 2812"/>
              <a:gd name="T7" fmla="*/ 0 h 136"/>
              <a:gd name="T8" fmla="*/ 227 w 2812"/>
              <a:gd name="T9" fmla="*/ 136 h 136"/>
              <a:gd name="T10" fmla="*/ 272 w 2812"/>
              <a:gd name="T11" fmla="*/ 136 h 136"/>
              <a:gd name="T12" fmla="*/ 272 w 2812"/>
              <a:gd name="T13" fmla="*/ 0 h 136"/>
              <a:gd name="T14" fmla="*/ 318 w 2812"/>
              <a:gd name="T15" fmla="*/ 0 h 136"/>
              <a:gd name="T16" fmla="*/ 318 w 2812"/>
              <a:gd name="T17" fmla="*/ 136 h 136"/>
              <a:gd name="T18" fmla="*/ 408 w 2812"/>
              <a:gd name="T19" fmla="*/ 136 h 136"/>
              <a:gd name="T20" fmla="*/ 408 w 2812"/>
              <a:gd name="T21" fmla="*/ 0 h 136"/>
              <a:gd name="T22" fmla="*/ 544 w 2812"/>
              <a:gd name="T23" fmla="*/ 0 h 136"/>
              <a:gd name="T24" fmla="*/ 544 w 2812"/>
              <a:gd name="T25" fmla="*/ 136 h 136"/>
              <a:gd name="T26" fmla="*/ 635 w 2812"/>
              <a:gd name="T27" fmla="*/ 136 h 136"/>
              <a:gd name="T28" fmla="*/ 635 w 2812"/>
              <a:gd name="T29" fmla="*/ 0 h 136"/>
              <a:gd name="T30" fmla="*/ 726 w 2812"/>
              <a:gd name="T31" fmla="*/ 0 h 136"/>
              <a:gd name="T32" fmla="*/ 726 w 2812"/>
              <a:gd name="T33" fmla="*/ 136 h 136"/>
              <a:gd name="T34" fmla="*/ 771 w 2812"/>
              <a:gd name="T35" fmla="*/ 136 h 136"/>
              <a:gd name="T36" fmla="*/ 771 w 2812"/>
              <a:gd name="T37" fmla="*/ 0 h 136"/>
              <a:gd name="T38" fmla="*/ 816 w 2812"/>
              <a:gd name="T39" fmla="*/ 0 h 136"/>
              <a:gd name="T40" fmla="*/ 816 w 2812"/>
              <a:gd name="T41" fmla="*/ 136 h 136"/>
              <a:gd name="T42" fmla="*/ 862 w 2812"/>
              <a:gd name="T43" fmla="*/ 136 h 136"/>
              <a:gd name="T44" fmla="*/ 862 w 2812"/>
              <a:gd name="T45" fmla="*/ 0 h 136"/>
              <a:gd name="T46" fmla="*/ 998 w 2812"/>
              <a:gd name="T47" fmla="*/ 0 h 136"/>
              <a:gd name="T48" fmla="*/ 998 w 2812"/>
              <a:gd name="T49" fmla="*/ 136 h 136"/>
              <a:gd name="T50" fmla="*/ 1089 w 2812"/>
              <a:gd name="T51" fmla="*/ 136 h 136"/>
              <a:gd name="T52" fmla="*/ 1089 w 2812"/>
              <a:gd name="T53" fmla="*/ 0 h 136"/>
              <a:gd name="T54" fmla="*/ 1179 w 2812"/>
              <a:gd name="T55" fmla="*/ 0 h 136"/>
              <a:gd name="T56" fmla="*/ 1179 w 2812"/>
              <a:gd name="T57" fmla="*/ 136 h 136"/>
              <a:gd name="T58" fmla="*/ 1315 w 2812"/>
              <a:gd name="T59" fmla="*/ 136 h 136"/>
              <a:gd name="T60" fmla="*/ 1315 w 2812"/>
              <a:gd name="T61" fmla="*/ 0 h 136"/>
              <a:gd name="T62" fmla="*/ 1452 w 2812"/>
              <a:gd name="T63" fmla="*/ 0 h 136"/>
              <a:gd name="T64" fmla="*/ 1452 w 2812"/>
              <a:gd name="T65" fmla="*/ 136 h 136"/>
              <a:gd name="T66" fmla="*/ 1542 w 2812"/>
              <a:gd name="T67" fmla="*/ 136 h 136"/>
              <a:gd name="T68" fmla="*/ 1542 w 2812"/>
              <a:gd name="T69" fmla="*/ 0 h 136"/>
              <a:gd name="T70" fmla="*/ 1588 w 2812"/>
              <a:gd name="T71" fmla="*/ 0 h 136"/>
              <a:gd name="T72" fmla="*/ 1588 w 2812"/>
              <a:gd name="T73" fmla="*/ 136 h 136"/>
              <a:gd name="T74" fmla="*/ 1724 w 2812"/>
              <a:gd name="T75" fmla="*/ 136 h 136"/>
              <a:gd name="T76" fmla="*/ 1724 w 2812"/>
              <a:gd name="T77" fmla="*/ 0 h 136"/>
              <a:gd name="T78" fmla="*/ 1860 w 2812"/>
              <a:gd name="T79" fmla="*/ 0 h 136"/>
              <a:gd name="T80" fmla="*/ 1860 w 2812"/>
              <a:gd name="T81" fmla="*/ 136 h 136"/>
              <a:gd name="T82" fmla="*/ 1950 w 2812"/>
              <a:gd name="T83" fmla="*/ 136 h 136"/>
              <a:gd name="T84" fmla="*/ 1950 w 2812"/>
              <a:gd name="T85" fmla="*/ 0 h 136"/>
              <a:gd name="T86" fmla="*/ 2041 w 2812"/>
              <a:gd name="T87" fmla="*/ 0 h 136"/>
              <a:gd name="T88" fmla="*/ 2041 w 2812"/>
              <a:gd name="T89" fmla="*/ 136 h 136"/>
              <a:gd name="T90" fmla="*/ 2177 w 2812"/>
              <a:gd name="T91" fmla="*/ 136 h 136"/>
              <a:gd name="T92" fmla="*/ 2177 w 2812"/>
              <a:gd name="T93" fmla="*/ 0 h 136"/>
              <a:gd name="T94" fmla="*/ 2313 w 2812"/>
              <a:gd name="T95" fmla="*/ 0 h 136"/>
              <a:gd name="T96" fmla="*/ 2313 w 2812"/>
              <a:gd name="T97" fmla="*/ 136 h 136"/>
              <a:gd name="T98" fmla="*/ 2449 w 2812"/>
              <a:gd name="T99" fmla="*/ 136 h 136"/>
              <a:gd name="T100" fmla="*/ 2449 w 2812"/>
              <a:gd name="T101" fmla="*/ 0 h 136"/>
              <a:gd name="T102" fmla="*/ 2585 w 2812"/>
              <a:gd name="T103" fmla="*/ 0 h 136"/>
              <a:gd name="T104" fmla="*/ 2585 w 2812"/>
              <a:gd name="T105" fmla="*/ 136 h 136"/>
              <a:gd name="T106" fmla="*/ 2631 w 2812"/>
              <a:gd name="T107" fmla="*/ 136 h 136"/>
              <a:gd name="T108" fmla="*/ 2631 w 2812"/>
              <a:gd name="T109" fmla="*/ 0 h 136"/>
              <a:gd name="T110" fmla="*/ 2676 w 2812"/>
              <a:gd name="T111" fmla="*/ 0 h 136"/>
              <a:gd name="T112" fmla="*/ 2676 w 2812"/>
              <a:gd name="T113" fmla="*/ 136 h 136"/>
              <a:gd name="T114" fmla="*/ 2812 w 2812"/>
              <a:gd name="T11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2" h="136">
                <a:moveTo>
                  <a:pt x="0" y="136"/>
                </a:moveTo>
                <a:lnTo>
                  <a:pt x="91" y="136"/>
                </a:lnTo>
                <a:lnTo>
                  <a:pt x="91" y="0"/>
                </a:lnTo>
                <a:lnTo>
                  <a:pt x="227" y="0"/>
                </a:lnTo>
                <a:lnTo>
                  <a:pt x="227" y="136"/>
                </a:lnTo>
                <a:lnTo>
                  <a:pt x="272" y="136"/>
                </a:lnTo>
                <a:lnTo>
                  <a:pt x="272" y="0"/>
                </a:lnTo>
                <a:lnTo>
                  <a:pt x="318" y="0"/>
                </a:lnTo>
                <a:lnTo>
                  <a:pt x="318" y="136"/>
                </a:lnTo>
                <a:lnTo>
                  <a:pt x="408" y="136"/>
                </a:lnTo>
                <a:lnTo>
                  <a:pt x="408" y="0"/>
                </a:lnTo>
                <a:lnTo>
                  <a:pt x="544" y="0"/>
                </a:lnTo>
                <a:lnTo>
                  <a:pt x="544" y="136"/>
                </a:lnTo>
                <a:lnTo>
                  <a:pt x="635" y="136"/>
                </a:lnTo>
                <a:lnTo>
                  <a:pt x="635" y="0"/>
                </a:lnTo>
                <a:lnTo>
                  <a:pt x="726" y="0"/>
                </a:lnTo>
                <a:lnTo>
                  <a:pt x="726" y="136"/>
                </a:lnTo>
                <a:lnTo>
                  <a:pt x="771" y="136"/>
                </a:lnTo>
                <a:lnTo>
                  <a:pt x="771" y="0"/>
                </a:lnTo>
                <a:lnTo>
                  <a:pt x="816" y="0"/>
                </a:lnTo>
                <a:lnTo>
                  <a:pt x="816" y="136"/>
                </a:lnTo>
                <a:lnTo>
                  <a:pt x="862" y="136"/>
                </a:lnTo>
                <a:lnTo>
                  <a:pt x="862" y="0"/>
                </a:lnTo>
                <a:lnTo>
                  <a:pt x="998" y="0"/>
                </a:lnTo>
                <a:lnTo>
                  <a:pt x="998" y="136"/>
                </a:lnTo>
                <a:lnTo>
                  <a:pt x="1089" y="136"/>
                </a:lnTo>
                <a:lnTo>
                  <a:pt x="1089" y="0"/>
                </a:lnTo>
                <a:lnTo>
                  <a:pt x="1179" y="0"/>
                </a:lnTo>
                <a:lnTo>
                  <a:pt x="1179" y="136"/>
                </a:lnTo>
                <a:lnTo>
                  <a:pt x="1315" y="136"/>
                </a:lnTo>
                <a:lnTo>
                  <a:pt x="1315" y="0"/>
                </a:lnTo>
                <a:lnTo>
                  <a:pt x="1452" y="0"/>
                </a:lnTo>
                <a:lnTo>
                  <a:pt x="1452" y="136"/>
                </a:lnTo>
                <a:lnTo>
                  <a:pt x="1542" y="136"/>
                </a:lnTo>
                <a:lnTo>
                  <a:pt x="1542" y="0"/>
                </a:lnTo>
                <a:lnTo>
                  <a:pt x="1588" y="0"/>
                </a:lnTo>
                <a:lnTo>
                  <a:pt x="1588" y="136"/>
                </a:lnTo>
                <a:lnTo>
                  <a:pt x="1724" y="136"/>
                </a:lnTo>
                <a:lnTo>
                  <a:pt x="1724" y="0"/>
                </a:lnTo>
                <a:lnTo>
                  <a:pt x="1860" y="0"/>
                </a:lnTo>
                <a:lnTo>
                  <a:pt x="1860" y="136"/>
                </a:lnTo>
                <a:lnTo>
                  <a:pt x="1950" y="136"/>
                </a:lnTo>
                <a:lnTo>
                  <a:pt x="1950" y="0"/>
                </a:lnTo>
                <a:lnTo>
                  <a:pt x="2041" y="0"/>
                </a:lnTo>
                <a:lnTo>
                  <a:pt x="2041" y="136"/>
                </a:lnTo>
                <a:lnTo>
                  <a:pt x="2177" y="136"/>
                </a:lnTo>
                <a:lnTo>
                  <a:pt x="2177" y="0"/>
                </a:lnTo>
                <a:lnTo>
                  <a:pt x="2313" y="0"/>
                </a:lnTo>
                <a:lnTo>
                  <a:pt x="2313" y="136"/>
                </a:lnTo>
                <a:lnTo>
                  <a:pt x="2449" y="136"/>
                </a:lnTo>
                <a:lnTo>
                  <a:pt x="2449" y="0"/>
                </a:lnTo>
                <a:lnTo>
                  <a:pt x="2585" y="0"/>
                </a:lnTo>
                <a:lnTo>
                  <a:pt x="2585" y="136"/>
                </a:lnTo>
                <a:lnTo>
                  <a:pt x="2631" y="136"/>
                </a:lnTo>
                <a:lnTo>
                  <a:pt x="2631" y="0"/>
                </a:lnTo>
                <a:lnTo>
                  <a:pt x="2676" y="0"/>
                </a:lnTo>
                <a:lnTo>
                  <a:pt x="2676" y="136"/>
                </a:lnTo>
                <a:lnTo>
                  <a:pt x="2812" y="136"/>
                </a:lnTo>
              </a:path>
            </a:pathLst>
          </a:custGeom>
          <a:noFill/>
          <a:ln w="19050" cap="flat" cmpd="sng">
            <a:solidFill>
              <a:schemeClr val="hlink"/>
            </a:solidFill>
            <a:prstDash val="solid"/>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endParaRPr lang="en-US"/>
          </a:p>
        </p:txBody>
      </p:sp>
      <p:sp>
        <p:nvSpPr>
          <p:cNvPr id="136208" name="Line 16"/>
          <p:cNvSpPr>
            <a:spLocks noChangeShapeType="1"/>
          </p:cNvSpPr>
          <p:nvPr/>
        </p:nvSpPr>
        <p:spPr bwMode="auto">
          <a:xfrm>
            <a:off x="5176838" y="2124791"/>
            <a:ext cx="0" cy="1223963"/>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36209" name="Line 17"/>
          <p:cNvSpPr>
            <a:spLocks noChangeShapeType="1"/>
          </p:cNvSpPr>
          <p:nvPr/>
        </p:nvSpPr>
        <p:spPr bwMode="auto">
          <a:xfrm>
            <a:off x="6113463" y="2124791"/>
            <a:ext cx="0" cy="1223963"/>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36210" name="Freeform 18"/>
          <p:cNvSpPr>
            <a:spLocks noChangeAspect="1"/>
          </p:cNvSpPr>
          <p:nvPr/>
        </p:nvSpPr>
        <p:spPr bwMode="auto">
          <a:xfrm rot="20403355">
            <a:off x="2427659" y="2337943"/>
            <a:ext cx="2484000" cy="3009284"/>
          </a:xfrm>
          <a:custGeom>
            <a:avLst/>
            <a:gdLst>
              <a:gd name="T0" fmla="*/ 0 w 1797"/>
              <a:gd name="T1" fmla="*/ 16 h 2194"/>
              <a:gd name="T2" fmla="*/ 57 w 1797"/>
              <a:gd name="T3" fmla="*/ 86 h 2194"/>
              <a:gd name="T4" fmla="*/ 163 w 1797"/>
              <a:gd name="T5" fmla="*/ 0 h 2194"/>
              <a:gd name="T6" fmla="*/ 249 w 1797"/>
              <a:gd name="T7" fmla="*/ 105 h 2194"/>
              <a:gd name="T8" fmla="*/ 143 w 1797"/>
              <a:gd name="T9" fmla="*/ 191 h 2194"/>
              <a:gd name="T10" fmla="*/ 172 w 1797"/>
              <a:gd name="T11" fmla="*/ 226 h 2194"/>
              <a:gd name="T12" fmla="*/ 277 w 1797"/>
              <a:gd name="T13" fmla="*/ 140 h 2194"/>
              <a:gd name="T14" fmla="*/ 306 w 1797"/>
              <a:gd name="T15" fmla="*/ 176 h 2194"/>
              <a:gd name="T16" fmla="*/ 201 w 1797"/>
              <a:gd name="T17" fmla="*/ 262 h 2194"/>
              <a:gd name="T18" fmla="*/ 258 w 1797"/>
              <a:gd name="T19" fmla="*/ 332 h 2194"/>
              <a:gd name="T20" fmla="*/ 363 w 1797"/>
              <a:gd name="T21" fmla="*/ 246 h 2194"/>
              <a:gd name="T22" fmla="*/ 449 w 1797"/>
              <a:gd name="T23" fmla="*/ 351 h 2194"/>
              <a:gd name="T24" fmla="*/ 344 w 1797"/>
              <a:gd name="T25" fmla="*/ 437 h 2194"/>
              <a:gd name="T26" fmla="*/ 401 w 1797"/>
              <a:gd name="T27" fmla="*/ 508 h 2194"/>
              <a:gd name="T28" fmla="*/ 507 w 1797"/>
              <a:gd name="T29" fmla="*/ 422 h 2194"/>
              <a:gd name="T30" fmla="*/ 564 w 1797"/>
              <a:gd name="T31" fmla="*/ 492 h 2194"/>
              <a:gd name="T32" fmla="*/ 459 w 1797"/>
              <a:gd name="T33" fmla="*/ 578 h 2194"/>
              <a:gd name="T34" fmla="*/ 487 w 1797"/>
              <a:gd name="T35" fmla="*/ 613 h 2194"/>
              <a:gd name="T36" fmla="*/ 593 w 1797"/>
              <a:gd name="T37" fmla="*/ 527 h 2194"/>
              <a:gd name="T38" fmla="*/ 621 w 1797"/>
              <a:gd name="T39" fmla="*/ 562 h 2194"/>
              <a:gd name="T40" fmla="*/ 516 w 1797"/>
              <a:gd name="T41" fmla="*/ 648 h 2194"/>
              <a:gd name="T42" fmla="*/ 545 w 1797"/>
              <a:gd name="T43" fmla="*/ 683 h 2194"/>
              <a:gd name="T44" fmla="*/ 650 w 1797"/>
              <a:gd name="T45" fmla="*/ 597 h 2194"/>
              <a:gd name="T46" fmla="*/ 736 w 1797"/>
              <a:gd name="T47" fmla="*/ 703 h 2194"/>
              <a:gd name="T48" fmla="*/ 631 w 1797"/>
              <a:gd name="T49" fmla="*/ 789 h 2194"/>
              <a:gd name="T50" fmla="*/ 688 w 1797"/>
              <a:gd name="T51" fmla="*/ 859 h 2194"/>
              <a:gd name="T52" fmla="*/ 794 w 1797"/>
              <a:gd name="T53" fmla="*/ 773 h 2194"/>
              <a:gd name="T54" fmla="*/ 851 w 1797"/>
              <a:gd name="T55" fmla="*/ 843 h 2194"/>
              <a:gd name="T56" fmla="*/ 745 w 1797"/>
              <a:gd name="T57" fmla="*/ 929 h 2194"/>
              <a:gd name="T58" fmla="*/ 831 w 1797"/>
              <a:gd name="T59" fmla="*/ 1034 h 2194"/>
              <a:gd name="T60" fmla="*/ 937 w 1797"/>
              <a:gd name="T61" fmla="*/ 948 h 2194"/>
              <a:gd name="T62" fmla="*/ 1023 w 1797"/>
              <a:gd name="T63" fmla="*/ 1055 h 2194"/>
              <a:gd name="T64" fmla="*/ 918 w 1797"/>
              <a:gd name="T65" fmla="*/ 1140 h 2194"/>
              <a:gd name="T66" fmla="*/ 975 w 1797"/>
              <a:gd name="T67" fmla="*/ 1210 h 2194"/>
              <a:gd name="T68" fmla="*/ 1080 w 1797"/>
              <a:gd name="T69" fmla="*/ 1124 h 2194"/>
              <a:gd name="T70" fmla="*/ 1109 w 1797"/>
              <a:gd name="T71" fmla="*/ 1160 h 2194"/>
              <a:gd name="T72" fmla="*/ 1004 w 1797"/>
              <a:gd name="T73" fmla="*/ 1246 h 2194"/>
              <a:gd name="T74" fmla="*/ 1090 w 1797"/>
              <a:gd name="T75" fmla="*/ 1351 h 2194"/>
              <a:gd name="T76" fmla="*/ 1195 w 1797"/>
              <a:gd name="T77" fmla="*/ 1265 h 2194"/>
              <a:gd name="T78" fmla="*/ 1281 w 1797"/>
              <a:gd name="T79" fmla="*/ 1371 h 2194"/>
              <a:gd name="T80" fmla="*/ 1176 w 1797"/>
              <a:gd name="T81" fmla="*/ 1457 h 2194"/>
              <a:gd name="T82" fmla="*/ 1233 w 1797"/>
              <a:gd name="T83" fmla="*/ 1526 h 2194"/>
              <a:gd name="T84" fmla="*/ 1338 w 1797"/>
              <a:gd name="T85" fmla="*/ 1440 h 2194"/>
              <a:gd name="T86" fmla="*/ 1396 w 1797"/>
              <a:gd name="T87" fmla="*/ 1511 h 2194"/>
              <a:gd name="T88" fmla="*/ 1290 w 1797"/>
              <a:gd name="T89" fmla="*/ 1597 h 2194"/>
              <a:gd name="T90" fmla="*/ 1376 w 1797"/>
              <a:gd name="T91" fmla="*/ 1702 h 2194"/>
              <a:gd name="T92" fmla="*/ 1482 w 1797"/>
              <a:gd name="T93" fmla="*/ 1616 h 2194"/>
              <a:gd name="T94" fmla="*/ 1568 w 1797"/>
              <a:gd name="T95" fmla="*/ 1722 h 2194"/>
              <a:gd name="T96" fmla="*/ 1462 w 1797"/>
              <a:gd name="T97" fmla="*/ 1808 h 2194"/>
              <a:gd name="T98" fmla="*/ 1548 w 1797"/>
              <a:gd name="T99" fmla="*/ 1913 h 2194"/>
              <a:gd name="T100" fmla="*/ 1654 w 1797"/>
              <a:gd name="T101" fmla="*/ 1827 h 2194"/>
              <a:gd name="T102" fmla="*/ 1740 w 1797"/>
              <a:gd name="T103" fmla="*/ 1932 h 2194"/>
              <a:gd name="T104" fmla="*/ 1634 w 1797"/>
              <a:gd name="T105" fmla="*/ 2018 h 2194"/>
              <a:gd name="T106" fmla="*/ 1663 w 1797"/>
              <a:gd name="T107" fmla="*/ 2054 h 2194"/>
              <a:gd name="T108" fmla="*/ 1769 w 1797"/>
              <a:gd name="T109" fmla="*/ 1968 h 2194"/>
              <a:gd name="T110" fmla="*/ 1797 w 1797"/>
              <a:gd name="T111" fmla="*/ 2003 h 2194"/>
              <a:gd name="T112" fmla="*/ 1692 w 1797"/>
              <a:gd name="T113" fmla="*/ 2089 h 2194"/>
              <a:gd name="T114" fmla="*/ 1778 w 1797"/>
              <a:gd name="T115" fmla="*/ 2194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97" h="2194">
                <a:moveTo>
                  <a:pt x="0" y="16"/>
                </a:moveTo>
                <a:lnTo>
                  <a:pt x="57" y="86"/>
                </a:lnTo>
                <a:lnTo>
                  <a:pt x="163" y="0"/>
                </a:lnTo>
                <a:lnTo>
                  <a:pt x="249" y="105"/>
                </a:lnTo>
                <a:lnTo>
                  <a:pt x="143" y="191"/>
                </a:lnTo>
                <a:lnTo>
                  <a:pt x="172" y="226"/>
                </a:lnTo>
                <a:lnTo>
                  <a:pt x="277" y="140"/>
                </a:lnTo>
                <a:lnTo>
                  <a:pt x="306" y="176"/>
                </a:lnTo>
                <a:lnTo>
                  <a:pt x="201" y="262"/>
                </a:lnTo>
                <a:lnTo>
                  <a:pt x="258" y="332"/>
                </a:lnTo>
                <a:lnTo>
                  <a:pt x="363" y="246"/>
                </a:lnTo>
                <a:lnTo>
                  <a:pt x="449" y="351"/>
                </a:lnTo>
                <a:lnTo>
                  <a:pt x="344" y="437"/>
                </a:lnTo>
                <a:lnTo>
                  <a:pt x="401" y="508"/>
                </a:lnTo>
                <a:lnTo>
                  <a:pt x="507" y="422"/>
                </a:lnTo>
                <a:lnTo>
                  <a:pt x="564" y="492"/>
                </a:lnTo>
                <a:lnTo>
                  <a:pt x="459" y="578"/>
                </a:lnTo>
                <a:lnTo>
                  <a:pt x="487" y="613"/>
                </a:lnTo>
                <a:lnTo>
                  <a:pt x="593" y="527"/>
                </a:lnTo>
                <a:lnTo>
                  <a:pt x="621" y="562"/>
                </a:lnTo>
                <a:lnTo>
                  <a:pt x="516" y="648"/>
                </a:lnTo>
                <a:lnTo>
                  <a:pt x="545" y="683"/>
                </a:lnTo>
                <a:lnTo>
                  <a:pt x="650" y="597"/>
                </a:lnTo>
                <a:lnTo>
                  <a:pt x="736" y="703"/>
                </a:lnTo>
                <a:lnTo>
                  <a:pt x="631" y="789"/>
                </a:lnTo>
                <a:lnTo>
                  <a:pt x="688" y="859"/>
                </a:lnTo>
                <a:lnTo>
                  <a:pt x="794" y="773"/>
                </a:lnTo>
                <a:lnTo>
                  <a:pt x="851" y="843"/>
                </a:lnTo>
                <a:lnTo>
                  <a:pt x="745" y="929"/>
                </a:lnTo>
                <a:lnTo>
                  <a:pt x="831" y="1034"/>
                </a:lnTo>
                <a:lnTo>
                  <a:pt x="937" y="948"/>
                </a:lnTo>
                <a:lnTo>
                  <a:pt x="1023" y="1055"/>
                </a:lnTo>
                <a:lnTo>
                  <a:pt x="918" y="1140"/>
                </a:lnTo>
                <a:lnTo>
                  <a:pt x="975" y="1210"/>
                </a:lnTo>
                <a:lnTo>
                  <a:pt x="1080" y="1124"/>
                </a:lnTo>
                <a:lnTo>
                  <a:pt x="1109" y="1160"/>
                </a:lnTo>
                <a:lnTo>
                  <a:pt x="1004" y="1246"/>
                </a:lnTo>
                <a:lnTo>
                  <a:pt x="1090" y="1351"/>
                </a:lnTo>
                <a:lnTo>
                  <a:pt x="1195" y="1265"/>
                </a:lnTo>
                <a:lnTo>
                  <a:pt x="1281" y="1371"/>
                </a:lnTo>
                <a:lnTo>
                  <a:pt x="1176" y="1457"/>
                </a:lnTo>
                <a:lnTo>
                  <a:pt x="1233" y="1526"/>
                </a:lnTo>
                <a:lnTo>
                  <a:pt x="1338" y="1440"/>
                </a:lnTo>
                <a:lnTo>
                  <a:pt x="1396" y="1511"/>
                </a:lnTo>
                <a:lnTo>
                  <a:pt x="1290" y="1597"/>
                </a:lnTo>
                <a:lnTo>
                  <a:pt x="1376" y="1702"/>
                </a:lnTo>
                <a:lnTo>
                  <a:pt x="1482" y="1616"/>
                </a:lnTo>
                <a:lnTo>
                  <a:pt x="1568" y="1722"/>
                </a:lnTo>
                <a:lnTo>
                  <a:pt x="1462" y="1808"/>
                </a:lnTo>
                <a:lnTo>
                  <a:pt x="1548" y="1913"/>
                </a:lnTo>
                <a:lnTo>
                  <a:pt x="1654" y="1827"/>
                </a:lnTo>
                <a:lnTo>
                  <a:pt x="1740" y="1932"/>
                </a:lnTo>
                <a:lnTo>
                  <a:pt x="1634" y="2018"/>
                </a:lnTo>
                <a:lnTo>
                  <a:pt x="1663" y="2054"/>
                </a:lnTo>
                <a:lnTo>
                  <a:pt x="1769" y="1968"/>
                </a:lnTo>
                <a:lnTo>
                  <a:pt x="1797" y="2003"/>
                </a:lnTo>
                <a:lnTo>
                  <a:pt x="1692" y="2089"/>
                </a:lnTo>
                <a:lnTo>
                  <a:pt x="1778" y="2194"/>
                </a:lnTo>
              </a:path>
            </a:pathLst>
          </a:custGeom>
          <a:noFill/>
          <a:ln w="19050" cap="flat" cmpd="sng">
            <a:solidFill>
              <a:schemeClr val="hlink"/>
            </a:solidFill>
            <a:prstDash val="solid"/>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endParaRPr lang="en-US"/>
          </a:p>
        </p:txBody>
      </p:sp>
      <p:sp>
        <p:nvSpPr>
          <p:cNvPr id="136211" name="Text Box 19"/>
          <p:cNvSpPr txBox="1">
            <a:spLocks noChangeArrowheads="1"/>
          </p:cNvSpPr>
          <p:nvPr/>
        </p:nvSpPr>
        <p:spPr bwMode="auto">
          <a:xfrm>
            <a:off x="3869742" y="2928066"/>
            <a:ext cx="126323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200"/>
              <a:t>Satellite-received</a:t>
            </a:r>
          </a:p>
        </p:txBody>
      </p:sp>
      <p:sp>
        <p:nvSpPr>
          <p:cNvPr id="136212" name="Text Box 20"/>
          <p:cNvSpPr txBox="1">
            <a:spLocks noChangeArrowheads="1"/>
          </p:cNvSpPr>
          <p:nvPr/>
        </p:nvSpPr>
        <p:spPr bwMode="auto">
          <a:xfrm>
            <a:off x="3750780" y="2245441"/>
            <a:ext cx="1393202"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200"/>
              <a:t>Receiver-generated</a:t>
            </a:r>
          </a:p>
        </p:txBody>
      </p:sp>
      <p:sp>
        <p:nvSpPr>
          <p:cNvPr id="136213" name="Text Box 21"/>
          <p:cNvSpPr txBox="1">
            <a:spLocks noChangeArrowheads="1"/>
          </p:cNvSpPr>
          <p:nvPr/>
        </p:nvSpPr>
        <p:spPr bwMode="auto">
          <a:xfrm>
            <a:off x="5030843" y="3329703"/>
            <a:ext cx="284052"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600" i="1"/>
              <a:t>T</a:t>
            </a:r>
          </a:p>
        </p:txBody>
      </p:sp>
      <p:sp>
        <p:nvSpPr>
          <p:cNvPr id="136214" name="Text Box 22"/>
          <p:cNvSpPr txBox="1">
            <a:spLocks noChangeArrowheads="1"/>
          </p:cNvSpPr>
          <p:nvPr/>
        </p:nvSpPr>
        <p:spPr bwMode="auto">
          <a:xfrm>
            <a:off x="5715001" y="3342403"/>
            <a:ext cx="7207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i="1"/>
              <a:t>T</a:t>
            </a:r>
            <a:r>
              <a:rPr lang="en-GB" sz="1600"/>
              <a:t>+</a:t>
            </a:r>
            <a:r>
              <a:rPr lang="en-GB" sz="1600" i="1"/>
              <a:t>t</a:t>
            </a:r>
          </a:p>
        </p:txBody>
      </p:sp>
      <p:sp>
        <p:nvSpPr>
          <p:cNvPr id="136215" name="Line 23"/>
          <p:cNvSpPr>
            <a:spLocks noChangeShapeType="1"/>
          </p:cNvSpPr>
          <p:nvPr/>
        </p:nvSpPr>
        <p:spPr bwMode="auto">
          <a:xfrm flipV="1">
            <a:off x="5181601" y="2888717"/>
            <a:ext cx="93821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36216" name="Text Box 24"/>
          <p:cNvSpPr txBox="1">
            <a:spLocks noChangeArrowheads="1"/>
          </p:cNvSpPr>
          <p:nvPr/>
        </p:nvSpPr>
        <p:spPr bwMode="auto">
          <a:xfrm>
            <a:off x="5545138" y="2591854"/>
            <a:ext cx="25241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600" i="1"/>
              <a:t>t</a:t>
            </a:r>
          </a:p>
        </p:txBody>
      </p:sp>
      <p:sp>
        <p:nvSpPr>
          <p:cNvPr id="136217" name="Freeform 25"/>
          <p:cNvSpPr>
            <a:spLocks/>
          </p:cNvSpPr>
          <p:nvPr/>
        </p:nvSpPr>
        <p:spPr bwMode="auto">
          <a:xfrm>
            <a:off x="5159376" y="2988390"/>
            <a:ext cx="936625" cy="369332"/>
          </a:xfrm>
          <a:custGeom>
            <a:avLst/>
            <a:gdLst>
              <a:gd name="T0" fmla="*/ 590 w 590"/>
              <a:gd name="T1" fmla="*/ 136 h 136"/>
              <a:gd name="T2" fmla="*/ 545 w 590"/>
              <a:gd name="T3" fmla="*/ 136 h 136"/>
              <a:gd name="T4" fmla="*/ 545 w 590"/>
              <a:gd name="T5" fmla="*/ 0 h 136"/>
              <a:gd name="T6" fmla="*/ 409 w 590"/>
              <a:gd name="T7" fmla="*/ 0 h 136"/>
              <a:gd name="T8" fmla="*/ 409 w 590"/>
              <a:gd name="T9" fmla="*/ 136 h 136"/>
              <a:gd name="T10" fmla="*/ 318 w 590"/>
              <a:gd name="T11" fmla="*/ 136 h 136"/>
              <a:gd name="T12" fmla="*/ 318 w 590"/>
              <a:gd name="T13" fmla="*/ 0 h 136"/>
              <a:gd name="T14" fmla="*/ 272 w 590"/>
              <a:gd name="T15" fmla="*/ 0 h 136"/>
              <a:gd name="T16" fmla="*/ 272 w 590"/>
              <a:gd name="T17" fmla="*/ 136 h 136"/>
              <a:gd name="T18" fmla="*/ 182 w 590"/>
              <a:gd name="T19" fmla="*/ 136 h 136"/>
              <a:gd name="T20" fmla="*/ 182 w 590"/>
              <a:gd name="T21" fmla="*/ 0 h 136"/>
              <a:gd name="T22" fmla="*/ 46 w 590"/>
              <a:gd name="T23" fmla="*/ 0 h 136"/>
              <a:gd name="T24" fmla="*/ 46 w 590"/>
              <a:gd name="T25" fmla="*/ 136 h 136"/>
              <a:gd name="T26" fmla="*/ 0 w 590"/>
              <a:gd name="T2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0" h="136">
                <a:moveTo>
                  <a:pt x="590" y="136"/>
                </a:moveTo>
                <a:lnTo>
                  <a:pt x="545" y="136"/>
                </a:lnTo>
                <a:lnTo>
                  <a:pt x="545" y="0"/>
                </a:lnTo>
                <a:lnTo>
                  <a:pt x="409" y="0"/>
                </a:lnTo>
                <a:lnTo>
                  <a:pt x="409" y="136"/>
                </a:lnTo>
                <a:lnTo>
                  <a:pt x="318" y="136"/>
                </a:lnTo>
                <a:lnTo>
                  <a:pt x="318" y="0"/>
                </a:lnTo>
                <a:lnTo>
                  <a:pt x="272" y="0"/>
                </a:lnTo>
                <a:lnTo>
                  <a:pt x="272" y="136"/>
                </a:lnTo>
                <a:lnTo>
                  <a:pt x="182" y="136"/>
                </a:lnTo>
                <a:lnTo>
                  <a:pt x="182" y="0"/>
                </a:lnTo>
                <a:lnTo>
                  <a:pt x="46" y="0"/>
                </a:lnTo>
                <a:lnTo>
                  <a:pt x="46" y="136"/>
                </a:lnTo>
                <a:lnTo>
                  <a:pt x="0" y="136"/>
                </a:lnTo>
              </a:path>
            </a:pathLst>
          </a:custGeom>
          <a:noFill/>
          <a:ln w="19050" cap="flat" cmpd="sng">
            <a:solidFill>
              <a:schemeClr val="hlink"/>
            </a:solidFill>
            <a:prstDash val="sysDot"/>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endParaRPr lang="en-US"/>
          </a:p>
        </p:txBody>
      </p:sp>
      <p:sp>
        <p:nvSpPr>
          <p:cNvPr id="5" name="TextBox 4">
            <a:extLst>
              <a:ext uri="{FF2B5EF4-FFF2-40B4-BE49-F238E27FC236}">
                <a16:creationId xmlns:a16="http://schemas.microsoft.com/office/drawing/2014/main" id="{359B7ECA-A9B9-1A48-9A51-9D8EFD086A95}"/>
              </a:ext>
            </a:extLst>
          </p:cNvPr>
          <p:cNvSpPr txBox="1"/>
          <p:nvPr/>
        </p:nvSpPr>
        <p:spPr>
          <a:xfrm>
            <a:off x="5566435" y="1477506"/>
            <a:ext cx="3684855" cy="646331"/>
          </a:xfrm>
          <a:prstGeom prst="rect">
            <a:avLst/>
          </a:prstGeom>
          <a:noFill/>
        </p:spPr>
        <p:txBody>
          <a:bodyPr wrap="none" rtlCol="0">
            <a:spAutoFit/>
          </a:bodyPr>
          <a:lstStyle/>
          <a:p>
            <a:pPr algn="ctr"/>
            <a:r>
              <a:rPr lang="en-US" dirty="0" err="1"/>
              <a:t>Pseudorange</a:t>
            </a:r>
            <a:r>
              <a:rPr lang="en-US" dirty="0"/>
              <a:t> (“code”) measurements</a:t>
            </a:r>
            <a:br>
              <a:rPr lang="en-US" dirty="0"/>
            </a:br>
            <a:r>
              <a:rPr lang="en-US" dirty="0"/>
              <a:t>for instantaneous positioning</a:t>
            </a:r>
          </a:p>
        </p:txBody>
      </p:sp>
      <p:grpSp>
        <p:nvGrpSpPr>
          <p:cNvPr id="14" name="Group 13">
            <a:extLst>
              <a:ext uri="{FF2B5EF4-FFF2-40B4-BE49-F238E27FC236}">
                <a16:creationId xmlns:a16="http://schemas.microsoft.com/office/drawing/2014/main" id="{66C9C4FE-2472-F04F-B248-993BC82C69D1}"/>
              </a:ext>
            </a:extLst>
          </p:cNvPr>
          <p:cNvGrpSpPr/>
          <p:nvPr/>
        </p:nvGrpSpPr>
        <p:grpSpPr>
          <a:xfrm>
            <a:off x="4282495" y="-19597"/>
            <a:ext cx="1277914" cy="1388575"/>
            <a:chOff x="4282495" y="-19597"/>
            <a:chExt cx="1277914" cy="1388575"/>
          </a:xfrm>
        </p:grpSpPr>
        <p:sp>
          <p:nvSpPr>
            <p:cNvPr id="29" name="TextBox 28">
              <a:extLst>
                <a:ext uri="{FF2B5EF4-FFF2-40B4-BE49-F238E27FC236}">
                  <a16:creationId xmlns:a16="http://schemas.microsoft.com/office/drawing/2014/main" id="{FC0A36D8-E563-1743-8C44-329F75651D75}"/>
                </a:ext>
              </a:extLst>
            </p:cNvPr>
            <p:cNvSpPr txBox="1"/>
            <p:nvPr/>
          </p:nvSpPr>
          <p:spPr>
            <a:xfrm rot="20733559">
              <a:off x="4282495" y="-19597"/>
              <a:ext cx="1277914" cy="769441"/>
            </a:xfrm>
            <a:prstGeom prst="rect">
              <a:avLst/>
            </a:prstGeom>
            <a:noFill/>
          </p:spPr>
          <p:txBody>
            <a:bodyPr wrap="none" rtlCol="0">
              <a:spAutoFit/>
            </a:bodyPr>
            <a:lstStyle/>
            <a:p>
              <a:r>
                <a:rPr lang="en-US" sz="4400" i="1" dirty="0">
                  <a:latin typeface="+mj-lt"/>
                </a:rPr>
                <a:t>(not)</a:t>
              </a:r>
            </a:p>
          </p:txBody>
        </p:sp>
        <p:cxnSp>
          <p:nvCxnSpPr>
            <p:cNvPr id="7" name="Straight Connector 6">
              <a:extLst>
                <a:ext uri="{FF2B5EF4-FFF2-40B4-BE49-F238E27FC236}">
                  <a16:creationId xmlns:a16="http://schemas.microsoft.com/office/drawing/2014/main" id="{7B9330B5-72DF-1540-A861-F86225399A98}"/>
                </a:ext>
              </a:extLst>
            </p:cNvPr>
            <p:cNvCxnSpPr>
              <a:cxnSpLocks/>
            </p:cNvCxnSpPr>
            <p:nvPr/>
          </p:nvCxnSpPr>
          <p:spPr>
            <a:xfrm flipV="1">
              <a:off x="4776395" y="645460"/>
              <a:ext cx="150607" cy="723518"/>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a:extLst>
                <a:ext uri="{FF2B5EF4-FFF2-40B4-BE49-F238E27FC236}">
                  <a16:creationId xmlns:a16="http://schemas.microsoft.com/office/drawing/2014/main" id="{A9001FF4-9A01-AF4C-9877-5744380E0302}"/>
                </a:ext>
              </a:extLst>
            </p:cNvPr>
            <p:cNvCxnSpPr>
              <a:cxnSpLocks/>
            </p:cNvCxnSpPr>
            <p:nvPr/>
          </p:nvCxnSpPr>
          <p:spPr>
            <a:xfrm flipH="1" flipV="1">
              <a:off x="4873214" y="907790"/>
              <a:ext cx="53788" cy="461188"/>
            </a:xfrm>
            <a:prstGeom prst="line">
              <a:avLst/>
            </a:prstGeom>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117029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19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61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61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61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61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619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620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62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repeatCount="3000" fill="hold" grpId="0" nodeType="clickEffect">
                                  <p:stCondLst>
                                    <p:cond delay="0"/>
                                  </p:stCondLst>
                                  <p:childTnLst>
                                    <p:set>
                                      <p:cBhvr>
                                        <p:cTn id="28" dur="1" fill="hold">
                                          <p:stCondLst>
                                            <p:cond delay="0"/>
                                          </p:stCondLst>
                                        </p:cTn>
                                        <p:tgtEl>
                                          <p:spTgt spid="136210"/>
                                        </p:tgtEl>
                                        <p:attrNameLst>
                                          <p:attrName>style.visibility</p:attrName>
                                        </p:attrNameLst>
                                      </p:cBhvr>
                                      <p:to>
                                        <p:strVal val="visible"/>
                                      </p:to>
                                    </p:set>
                                    <p:animEffect transition="in" filter="wipe(up)">
                                      <p:cBhvr>
                                        <p:cTn id="29" dur="1000"/>
                                        <p:tgtEl>
                                          <p:spTgt spid="136210"/>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136203"/>
                                        </p:tgtEl>
                                        <p:attrNameLst>
                                          <p:attrName>style.visibility</p:attrName>
                                        </p:attrNameLst>
                                      </p:cBhvr>
                                      <p:to>
                                        <p:strVal val="visible"/>
                                      </p:to>
                                    </p:set>
                                  </p:childTnLst>
                                </p:cTn>
                              </p:par>
                              <p:par>
                                <p:cTn id="32" presetID="1" presetClass="entr" presetSubtype="0" fill="hold" grpId="0" nodeType="withEffect">
                                  <p:stCondLst>
                                    <p:cond delay="1000"/>
                                  </p:stCondLst>
                                  <p:childTnLst>
                                    <p:set>
                                      <p:cBhvr>
                                        <p:cTn id="33" dur="1" fill="hold">
                                          <p:stCondLst>
                                            <p:cond delay="0"/>
                                          </p:stCondLst>
                                        </p:cTn>
                                        <p:tgtEl>
                                          <p:spTgt spid="136204"/>
                                        </p:tgtEl>
                                        <p:attrNameLst>
                                          <p:attrName>style.visibility</p:attrName>
                                        </p:attrNameLst>
                                      </p:cBhvr>
                                      <p:to>
                                        <p:strVal val="visible"/>
                                      </p:to>
                                    </p:set>
                                  </p:childTnLst>
                                </p:cTn>
                              </p:par>
                              <p:par>
                                <p:cTn id="34" presetID="22" presetClass="entr" presetSubtype="8" fill="hold" grpId="0" nodeType="withEffect">
                                  <p:stCondLst>
                                    <p:cond delay="2000"/>
                                  </p:stCondLst>
                                  <p:childTnLst>
                                    <p:set>
                                      <p:cBhvr>
                                        <p:cTn id="35" dur="1" fill="hold">
                                          <p:stCondLst>
                                            <p:cond delay="0"/>
                                          </p:stCondLst>
                                        </p:cTn>
                                        <p:tgtEl>
                                          <p:spTgt spid="136207"/>
                                        </p:tgtEl>
                                        <p:attrNameLst>
                                          <p:attrName>style.visibility</p:attrName>
                                        </p:attrNameLst>
                                      </p:cBhvr>
                                      <p:to>
                                        <p:strVal val="visible"/>
                                      </p:to>
                                    </p:set>
                                    <p:animEffect transition="in" filter="wipe(left)">
                                      <p:cBhvr>
                                        <p:cTn id="36" dur="1000"/>
                                        <p:tgtEl>
                                          <p:spTgt spid="136207"/>
                                        </p:tgtEl>
                                      </p:cBhvr>
                                    </p:animEffect>
                                  </p:childTnLst>
                                </p:cTn>
                              </p:par>
                              <p:par>
                                <p:cTn id="37" presetID="22" presetClass="entr" presetSubtype="8" fill="hold" grpId="0" nodeType="withEffect">
                                  <p:stCondLst>
                                    <p:cond delay="2000"/>
                                  </p:stCondLst>
                                  <p:childTnLst>
                                    <p:set>
                                      <p:cBhvr>
                                        <p:cTn id="38" dur="1" fill="hold">
                                          <p:stCondLst>
                                            <p:cond delay="0"/>
                                          </p:stCondLst>
                                        </p:cTn>
                                        <p:tgtEl>
                                          <p:spTgt spid="136217"/>
                                        </p:tgtEl>
                                        <p:attrNameLst>
                                          <p:attrName>style.visibility</p:attrName>
                                        </p:attrNameLst>
                                      </p:cBhvr>
                                      <p:to>
                                        <p:strVal val="visible"/>
                                      </p:to>
                                    </p:set>
                                    <p:animEffect transition="in" filter="wipe(left)">
                                      <p:cBhvr>
                                        <p:cTn id="39" dur="200"/>
                                        <p:tgtEl>
                                          <p:spTgt spid="136217"/>
                                        </p:tgtEl>
                                      </p:cBhvr>
                                    </p:animEffect>
                                  </p:childTnLst>
                                </p:cTn>
                              </p:par>
                              <p:par>
                                <p:cTn id="40" presetID="1" presetClass="entr" presetSubtype="0" fill="hold" grpId="0" nodeType="withEffect">
                                  <p:stCondLst>
                                    <p:cond delay="2000"/>
                                  </p:stCondLst>
                                  <p:childTnLst>
                                    <p:set>
                                      <p:cBhvr>
                                        <p:cTn id="41" dur="1" fill="hold">
                                          <p:stCondLst>
                                            <p:cond delay="0"/>
                                          </p:stCondLst>
                                        </p:cTn>
                                        <p:tgtEl>
                                          <p:spTgt spid="136212"/>
                                        </p:tgtEl>
                                        <p:attrNameLst>
                                          <p:attrName>style.visibility</p:attrName>
                                        </p:attrNameLst>
                                      </p:cBhvr>
                                      <p:to>
                                        <p:strVal val="visible"/>
                                      </p:to>
                                    </p:set>
                                  </p:childTnLst>
                                </p:cTn>
                              </p:par>
                              <p:par>
                                <p:cTn id="42" presetID="1" presetClass="entr" presetSubtype="0" fill="hold" grpId="0" nodeType="withEffect">
                                  <p:stCondLst>
                                    <p:cond delay="2000"/>
                                  </p:stCondLst>
                                  <p:childTnLst>
                                    <p:set>
                                      <p:cBhvr>
                                        <p:cTn id="43" dur="1" fill="hold">
                                          <p:stCondLst>
                                            <p:cond delay="0"/>
                                          </p:stCondLst>
                                        </p:cTn>
                                        <p:tgtEl>
                                          <p:spTgt spid="136211"/>
                                        </p:tgtEl>
                                        <p:attrNameLst>
                                          <p:attrName>style.visibility</p:attrName>
                                        </p:attrNameLst>
                                      </p:cBhvr>
                                      <p:to>
                                        <p:strVal val="visible"/>
                                      </p:to>
                                    </p:set>
                                  </p:childTnLst>
                                </p:cTn>
                              </p:par>
                              <p:par>
                                <p:cTn id="44" presetID="1" presetClass="entr" presetSubtype="0" fill="hold" grpId="0" nodeType="withEffect">
                                  <p:stCondLst>
                                    <p:cond delay="2000"/>
                                  </p:stCondLst>
                                  <p:childTnLst>
                                    <p:set>
                                      <p:cBhvr>
                                        <p:cTn id="45" dur="1" fill="hold">
                                          <p:stCondLst>
                                            <p:cond delay="0"/>
                                          </p:stCondLst>
                                        </p:cTn>
                                        <p:tgtEl>
                                          <p:spTgt spid="136208"/>
                                        </p:tgtEl>
                                        <p:attrNameLst>
                                          <p:attrName>style.visibility</p:attrName>
                                        </p:attrNameLst>
                                      </p:cBhvr>
                                      <p:to>
                                        <p:strVal val="visible"/>
                                      </p:to>
                                    </p:set>
                                  </p:childTnLst>
                                </p:cTn>
                              </p:par>
                              <p:par>
                                <p:cTn id="46" presetID="1" presetClass="entr" presetSubtype="0" fill="hold" grpId="0" nodeType="withEffect">
                                  <p:stCondLst>
                                    <p:cond delay="2000"/>
                                  </p:stCondLst>
                                  <p:childTnLst>
                                    <p:set>
                                      <p:cBhvr>
                                        <p:cTn id="47" dur="1" fill="hold">
                                          <p:stCondLst>
                                            <p:cond delay="0"/>
                                          </p:stCondLst>
                                        </p:cTn>
                                        <p:tgtEl>
                                          <p:spTgt spid="136209"/>
                                        </p:tgtEl>
                                        <p:attrNameLst>
                                          <p:attrName>style.visibility</p:attrName>
                                        </p:attrNameLst>
                                      </p:cBhvr>
                                      <p:to>
                                        <p:strVal val="visible"/>
                                      </p:to>
                                    </p:set>
                                  </p:childTnLst>
                                </p:cTn>
                              </p:par>
                              <p:par>
                                <p:cTn id="48" presetID="1" presetClass="entr" presetSubtype="0" fill="hold" grpId="0" nodeType="withEffect">
                                  <p:stCondLst>
                                    <p:cond delay="2000"/>
                                  </p:stCondLst>
                                  <p:childTnLst>
                                    <p:set>
                                      <p:cBhvr>
                                        <p:cTn id="49" dur="1" fill="hold">
                                          <p:stCondLst>
                                            <p:cond delay="0"/>
                                          </p:stCondLst>
                                        </p:cTn>
                                        <p:tgtEl>
                                          <p:spTgt spid="136213"/>
                                        </p:tgtEl>
                                        <p:attrNameLst>
                                          <p:attrName>style.visibility</p:attrName>
                                        </p:attrNameLst>
                                      </p:cBhvr>
                                      <p:to>
                                        <p:strVal val="visible"/>
                                      </p:to>
                                    </p:set>
                                  </p:childTnLst>
                                </p:cTn>
                              </p:par>
                              <p:par>
                                <p:cTn id="50" presetID="22" presetClass="entr" presetSubtype="8" fill="hold" grpId="0" nodeType="withEffect">
                                  <p:stCondLst>
                                    <p:cond delay="2200"/>
                                  </p:stCondLst>
                                  <p:childTnLst>
                                    <p:set>
                                      <p:cBhvr>
                                        <p:cTn id="51" dur="1" fill="hold">
                                          <p:stCondLst>
                                            <p:cond delay="0"/>
                                          </p:stCondLst>
                                        </p:cTn>
                                        <p:tgtEl>
                                          <p:spTgt spid="136206"/>
                                        </p:tgtEl>
                                        <p:attrNameLst>
                                          <p:attrName>style.visibility</p:attrName>
                                        </p:attrNameLst>
                                      </p:cBhvr>
                                      <p:to>
                                        <p:strVal val="visible"/>
                                      </p:to>
                                    </p:set>
                                    <p:animEffect transition="in" filter="wipe(left)">
                                      <p:cBhvr>
                                        <p:cTn id="52" dur="1000"/>
                                        <p:tgtEl>
                                          <p:spTgt spid="136206"/>
                                        </p:tgtEl>
                                      </p:cBhvr>
                                    </p:animEffect>
                                  </p:childTnLst>
                                </p:cTn>
                              </p:par>
                              <p:par>
                                <p:cTn id="53" presetID="1" presetClass="entr" presetSubtype="0" fill="hold" grpId="0" nodeType="withEffect">
                                  <p:stCondLst>
                                    <p:cond delay="2200"/>
                                  </p:stCondLst>
                                  <p:childTnLst>
                                    <p:set>
                                      <p:cBhvr>
                                        <p:cTn id="54" dur="1" fill="hold">
                                          <p:stCondLst>
                                            <p:cond delay="0"/>
                                          </p:stCondLst>
                                        </p:cTn>
                                        <p:tgtEl>
                                          <p:spTgt spid="1362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35" presetClass="path" presetSubtype="0" fill="hold" grpId="1" nodeType="clickEffect">
                                  <p:stCondLst>
                                    <p:cond delay="0"/>
                                  </p:stCondLst>
                                  <p:childTnLst>
                                    <p:animMotion origin="layout" path="M 0.02552 1.48148E-6 L -0.07644 1.48148E-6 " pathEditMode="fixed" rAng="0" ptsTypes="AA">
                                      <p:cBhvr>
                                        <p:cTn id="58" dur="1000" fill="hold"/>
                                        <p:tgtEl>
                                          <p:spTgt spid="136206"/>
                                        </p:tgtEl>
                                        <p:attrNameLst>
                                          <p:attrName>ppt_x</p:attrName>
                                          <p:attrName>ppt_y</p:attrName>
                                        </p:attrNameLst>
                                      </p:cBhvr>
                                      <p:rCtr x="-5104" y="0"/>
                                    </p:animMotion>
                                  </p:childTnLst>
                                </p:cTn>
                              </p:par>
                              <p:par>
                                <p:cTn id="59" presetID="22" presetClass="exit" presetSubtype="2" fill="hold" grpId="1" nodeType="withEffect">
                                  <p:stCondLst>
                                    <p:cond delay="0"/>
                                  </p:stCondLst>
                                  <p:childTnLst>
                                    <p:animEffect transition="out" filter="wipe(right)">
                                      <p:cBhvr>
                                        <p:cTn id="60" dur="1000"/>
                                        <p:tgtEl>
                                          <p:spTgt spid="136217"/>
                                        </p:tgtEl>
                                      </p:cBhvr>
                                    </p:animEffect>
                                    <p:set>
                                      <p:cBhvr>
                                        <p:cTn id="61" dur="1" fill="hold">
                                          <p:stCondLst>
                                            <p:cond delay="999"/>
                                          </p:stCondLst>
                                        </p:cTn>
                                        <p:tgtEl>
                                          <p:spTgt spid="136217"/>
                                        </p:tgtEl>
                                        <p:attrNameLst>
                                          <p:attrName>style.visibility</p:attrName>
                                        </p:attrNameLst>
                                      </p:cBhvr>
                                      <p:to>
                                        <p:strVal val="hidden"/>
                                      </p:to>
                                    </p:set>
                                  </p:childTnLst>
                                </p:cTn>
                              </p:par>
                            </p:childTnLst>
                          </p:cTn>
                        </p:par>
                        <p:par>
                          <p:cTn id="62" fill="hold">
                            <p:stCondLst>
                              <p:cond delay="1000"/>
                            </p:stCondLst>
                            <p:childTnLst>
                              <p:par>
                                <p:cTn id="63" presetID="35" presetClass="emph" presetSubtype="0" repeatCount="3000" fill="hold" grpId="2" nodeType="afterEffect">
                                  <p:stCondLst>
                                    <p:cond delay="0"/>
                                  </p:stCondLst>
                                  <p:childTnLst>
                                    <p:anim calcmode="discrete" valueType="str">
                                      <p:cBhvr>
                                        <p:cTn id="64" dur="500" fill="hold"/>
                                        <p:tgtEl>
                                          <p:spTgt spid="136206"/>
                                        </p:tgtEl>
                                        <p:attrNameLst>
                                          <p:attrName>style.visibility</p:attrName>
                                        </p:attrNameLst>
                                      </p:cBhvr>
                                      <p:tavLst>
                                        <p:tav tm="0">
                                          <p:val>
                                            <p:strVal val="hidden"/>
                                          </p:val>
                                        </p:tav>
                                        <p:tav tm="50000">
                                          <p:val>
                                            <p:strVal val="visible"/>
                                          </p:val>
                                        </p:tav>
                                      </p:tavLst>
                                    </p:anim>
                                  </p:childTnLst>
                                </p:cTn>
                              </p:par>
                              <p:par>
                                <p:cTn id="65" presetID="35" presetClass="emph" presetSubtype="0" repeatCount="3000" fill="hold" grpId="1" nodeType="withEffect">
                                  <p:stCondLst>
                                    <p:cond delay="0"/>
                                  </p:stCondLst>
                                  <p:childTnLst>
                                    <p:anim calcmode="discrete" valueType="str">
                                      <p:cBhvr>
                                        <p:cTn id="66" dur="500" fill="hold"/>
                                        <p:tgtEl>
                                          <p:spTgt spid="136207"/>
                                        </p:tgtEl>
                                        <p:attrNameLst>
                                          <p:attrName>style.visibility</p:attrName>
                                        </p:attrNameLst>
                                      </p:cBhvr>
                                      <p:tavLst>
                                        <p:tav tm="0">
                                          <p:val>
                                            <p:strVal val="hidden"/>
                                          </p:val>
                                        </p:tav>
                                        <p:tav tm="50000">
                                          <p:val>
                                            <p:strVal val="visible"/>
                                          </p:val>
                                        </p:tav>
                                      </p:tavLst>
                                    </p:anim>
                                  </p:childTnLst>
                                </p:cTn>
                              </p:par>
                            </p:childTnLst>
                          </p:cTn>
                        </p:par>
                        <p:par>
                          <p:cTn id="67" fill="hold">
                            <p:stCondLst>
                              <p:cond delay="2500"/>
                            </p:stCondLst>
                            <p:childTnLst>
                              <p:par>
                                <p:cTn id="68" presetID="1" presetClass="entr" presetSubtype="0" fill="hold" grpId="0" nodeType="afterEffect">
                                  <p:stCondLst>
                                    <p:cond delay="0"/>
                                  </p:stCondLst>
                                  <p:childTnLst>
                                    <p:set>
                                      <p:cBhvr>
                                        <p:cTn id="69" dur="1" fill="hold">
                                          <p:stCondLst>
                                            <p:cond delay="0"/>
                                          </p:stCondLst>
                                        </p:cTn>
                                        <p:tgtEl>
                                          <p:spTgt spid="136216"/>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3621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animBg="1"/>
      <p:bldP spid="136197" grpId="0"/>
      <p:bldP spid="136198" grpId="0" animBg="1"/>
      <p:bldP spid="136199" grpId="0" animBg="1"/>
      <p:bldP spid="136200" grpId="0" animBg="1"/>
      <p:bldP spid="136201" grpId="0" animBg="1"/>
      <p:bldP spid="136203" grpId="0"/>
      <p:bldP spid="136204" grpId="0"/>
      <p:bldP spid="136206" grpId="0" animBg="1"/>
      <p:bldP spid="136206" grpId="1" animBg="1"/>
      <p:bldP spid="136206" grpId="2" animBg="1"/>
      <p:bldP spid="136207" grpId="0" animBg="1"/>
      <p:bldP spid="136207" grpId="1" animBg="1"/>
      <p:bldP spid="136208" grpId="0" animBg="1"/>
      <p:bldP spid="136209" grpId="0" animBg="1"/>
      <p:bldP spid="136210" grpId="0" animBg="1"/>
      <p:bldP spid="136211" grpId="0"/>
      <p:bldP spid="136212" grpId="0"/>
      <p:bldP spid="136213" grpId="0"/>
      <p:bldP spid="136214" grpId="0"/>
      <p:bldP spid="136215" grpId="0" animBg="1"/>
      <p:bldP spid="136216" grpId="0"/>
      <p:bldP spid="136217" grpId="0" animBg="1"/>
      <p:bldP spid="136217" grpId="1"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18" name="Rectangle 14"/>
          <p:cNvSpPr>
            <a:spLocks noGrp="1" noChangeArrowheads="1"/>
          </p:cNvSpPr>
          <p:nvPr>
            <p:ph type="title"/>
          </p:nvPr>
        </p:nvSpPr>
        <p:spPr/>
        <p:txBody>
          <a:bodyPr/>
          <a:lstStyle/>
          <a:p>
            <a:r>
              <a:rPr lang="en-US" dirty="0"/>
              <a:t>How does GAMIT work?</a:t>
            </a:r>
            <a:endParaRPr lang="en-GB" dirty="0"/>
          </a:p>
        </p:txBody>
      </p:sp>
      <p:sp>
        <p:nvSpPr>
          <p:cNvPr id="2" name="Date Placeholder 1"/>
          <p:cNvSpPr>
            <a:spLocks noGrp="1"/>
          </p:cNvSpPr>
          <p:nvPr>
            <p:ph type="dt" sz="half" idx="10"/>
          </p:nvPr>
        </p:nvSpPr>
        <p:spPr/>
        <p:txBody>
          <a:bodyPr/>
          <a:lstStyle/>
          <a:p>
            <a:r>
              <a:rPr lang="en-US"/>
              <a:t>2021/08/09</a:t>
            </a:r>
          </a:p>
        </p:txBody>
      </p:sp>
      <p:sp>
        <p:nvSpPr>
          <p:cNvPr id="3" name="Footer Placeholder 2"/>
          <p:cNvSpPr>
            <a:spLocks noGrp="1"/>
          </p:cNvSpPr>
          <p:nvPr>
            <p:ph type="ftr" sz="quarter" idx="11"/>
          </p:nvPr>
        </p:nvSpPr>
        <p:spPr/>
        <p:txBody>
          <a:bodyPr/>
          <a:lstStyle/>
          <a:p>
            <a:r>
              <a:rPr lang="en-US"/>
              <a:t>What is GAMIT/GLOBK?</a:t>
            </a:r>
          </a:p>
        </p:txBody>
      </p:sp>
      <p:sp>
        <p:nvSpPr>
          <p:cNvPr id="4" name="Slide Number Placeholder 3"/>
          <p:cNvSpPr>
            <a:spLocks noGrp="1"/>
          </p:cNvSpPr>
          <p:nvPr>
            <p:ph type="sldNum" sz="quarter" idx="12"/>
          </p:nvPr>
        </p:nvSpPr>
        <p:spPr/>
        <p:txBody>
          <a:bodyPr/>
          <a:lstStyle/>
          <a:p>
            <a:fld id="{B5AA1FA8-B090-4D48-B0EE-5DA1BF2BA795}" type="slidenum">
              <a:rPr lang="en-US" smtClean="0"/>
              <a:pPr/>
              <a:t>7</a:t>
            </a:fld>
            <a:endParaRPr lang="en-US"/>
          </a:p>
        </p:txBody>
      </p:sp>
      <p:sp>
        <p:nvSpPr>
          <p:cNvPr id="149522" name="Text Box 18"/>
          <p:cNvSpPr txBox="1">
            <a:spLocks noChangeArrowheads="1"/>
          </p:cNvSpPr>
          <p:nvPr/>
        </p:nvSpPr>
        <p:spPr bwMode="auto">
          <a:xfrm>
            <a:off x="915443" y="5945112"/>
            <a:ext cx="564356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a:t>(</a:t>
            </a:r>
            <a:r>
              <a:rPr lang="en-GB" sz="1600" i="1" err="1"/>
              <a:t>ct</a:t>
            </a:r>
            <a:r>
              <a:rPr lang="en-GB" sz="1600" baseline="-25000" err="1"/>
              <a:t>sat</a:t>
            </a:r>
            <a:r>
              <a:rPr lang="en-GB" sz="1600" i="1" baseline="-50000" err="1"/>
              <a:t>i</a:t>
            </a:r>
            <a:r>
              <a:rPr lang="en-GB" sz="1600" baseline="-25000"/>
              <a:t>–rec</a:t>
            </a:r>
            <a:r>
              <a:rPr lang="en-GB" sz="1600"/>
              <a:t>)</a:t>
            </a:r>
            <a:r>
              <a:rPr lang="en-GB" sz="1600" baseline="30000"/>
              <a:t>2</a:t>
            </a:r>
            <a:r>
              <a:rPr lang="en-GB" sz="1600"/>
              <a:t> = (</a:t>
            </a:r>
            <a:r>
              <a:rPr lang="en-GB" sz="1600" i="1" err="1"/>
              <a:t>x</a:t>
            </a:r>
            <a:r>
              <a:rPr lang="en-GB" sz="1600" baseline="-25000" err="1"/>
              <a:t>sat</a:t>
            </a:r>
            <a:r>
              <a:rPr lang="en-GB" sz="1600" i="1" baseline="-50000" err="1"/>
              <a:t>i</a:t>
            </a:r>
            <a:r>
              <a:rPr lang="en-GB" sz="1600"/>
              <a:t> – </a:t>
            </a:r>
            <a:r>
              <a:rPr lang="en-GB" sz="1600" i="1" err="1"/>
              <a:t>x</a:t>
            </a:r>
            <a:r>
              <a:rPr lang="en-GB" sz="1600" baseline="-25000" err="1"/>
              <a:t>rec</a:t>
            </a:r>
            <a:r>
              <a:rPr lang="en-GB" sz="1600"/>
              <a:t>)</a:t>
            </a:r>
            <a:r>
              <a:rPr lang="en-GB" sz="1600" baseline="30000"/>
              <a:t>2</a:t>
            </a:r>
            <a:r>
              <a:rPr lang="en-GB" sz="1600"/>
              <a:t> + (</a:t>
            </a:r>
            <a:r>
              <a:rPr lang="en-GB" sz="1600" i="1" err="1"/>
              <a:t>y</a:t>
            </a:r>
            <a:r>
              <a:rPr lang="en-GB" sz="1600" baseline="-25000" err="1"/>
              <a:t>sat</a:t>
            </a:r>
            <a:r>
              <a:rPr lang="en-GB" sz="1600" i="1" baseline="-50000" err="1"/>
              <a:t>i</a:t>
            </a:r>
            <a:r>
              <a:rPr lang="en-GB" sz="1600"/>
              <a:t> – </a:t>
            </a:r>
            <a:r>
              <a:rPr lang="en-GB" sz="1600" i="1" err="1"/>
              <a:t>y</a:t>
            </a:r>
            <a:r>
              <a:rPr lang="en-GB" sz="1600" baseline="-25000" err="1"/>
              <a:t>rec</a:t>
            </a:r>
            <a:r>
              <a:rPr lang="en-GB" sz="1600"/>
              <a:t>)</a:t>
            </a:r>
            <a:r>
              <a:rPr lang="en-GB" sz="1600" baseline="30000"/>
              <a:t>2</a:t>
            </a:r>
            <a:r>
              <a:rPr lang="en-GB" sz="1600"/>
              <a:t> + (</a:t>
            </a:r>
            <a:r>
              <a:rPr lang="en-GB" sz="1600" i="1" err="1"/>
              <a:t>z</a:t>
            </a:r>
            <a:r>
              <a:rPr lang="en-GB" sz="1600" baseline="-25000" err="1"/>
              <a:t>sat</a:t>
            </a:r>
            <a:r>
              <a:rPr lang="en-GB" sz="1600" i="1" baseline="-50000" err="1"/>
              <a:t>i</a:t>
            </a:r>
            <a:r>
              <a:rPr lang="en-GB" sz="1600"/>
              <a:t> – </a:t>
            </a:r>
            <a:r>
              <a:rPr lang="en-GB" sz="1600" i="1" err="1"/>
              <a:t>z</a:t>
            </a:r>
            <a:r>
              <a:rPr lang="en-GB" sz="1600" baseline="-25000" err="1"/>
              <a:t>rec</a:t>
            </a:r>
            <a:r>
              <a:rPr lang="en-GB" sz="1600"/>
              <a:t>)</a:t>
            </a:r>
            <a:r>
              <a:rPr lang="en-GB" sz="1600" baseline="30000"/>
              <a:t>2</a:t>
            </a:r>
            <a:endParaRPr lang="en-GB" sz="1600"/>
          </a:p>
        </p:txBody>
      </p:sp>
      <p:sp>
        <p:nvSpPr>
          <p:cNvPr id="149524" name="Text Box 20"/>
          <p:cNvSpPr txBox="1">
            <a:spLocks noChangeArrowheads="1"/>
          </p:cNvSpPr>
          <p:nvPr/>
        </p:nvSpPr>
        <p:spPr bwMode="auto">
          <a:xfrm>
            <a:off x="8111497" y="1126353"/>
            <a:ext cx="2697163" cy="29238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dirty="0"/>
              <a:t>But…</a:t>
            </a:r>
          </a:p>
          <a:p>
            <a:pPr>
              <a:spcBef>
                <a:spcPct val="50000"/>
              </a:spcBef>
            </a:pPr>
            <a:r>
              <a:rPr lang="en-GB" sz="1600" i="1" dirty="0"/>
              <a:t>t</a:t>
            </a:r>
            <a:r>
              <a:rPr lang="en-GB" sz="1600" dirty="0"/>
              <a:t> is travel time (as measured by clocks in the satellite and receiver), which is subject to error between these clocks.</a:t>
            </a:r>
          </a:p>
          <a:p>
            <a:pPr>
              <a:spcBef>
                <a:spcPct val="50000"/>
              </a:spcBef>
            </a:pPr>
            <a:r>
              <a:rPr lang="en-GB" sz="1600" dirty="0"/>
              <a:t>So…</a:t>
            </a:r>
          </a:p>
          <a:p>
            <a:pPr>
              <a:spcBef>
                <a:spcPct val="50000"/>
              </a:spcBef>
            </a:pPr>
            <a:r>
              <a:rPr lang="en-GB" sz="1600" dirty="0"/>
              <a:t>We need a minimum of </a:t>
            </a:r>
            <a:r>
              <a:rPr lang="en-GB" sz="1600" i="1" dirty="0"/>
              <a:t>four</a:t>
            </a:r>
            <a:r>
              <a:rPr lang="en-GB" sz="1600" dirty="0"/>
              <a:t> satellites in order to solve for an additional unknown, the clock bias.</a:t>
            </a:r>
          </a:p>
        </p:txBody>
      </p:sp>
      <p:sp>
        <p:nvSpPr>
          <p:cNvPr id="149536" name="Text Box 32"/>
          <p:cNvSpPr txBox="1">
            <a:spLocks noChangeArrowheads="1"/>
          </p:cNvSpPr>
          <p:nvPr/>
        </p:nvSpPr>
        <p:spPr bwMode="auto">
          <a:xfrm>
            <a:off x="915442" y="5062462"/>
            <a:ext cx="226218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i="1"/>
              <a:t>R</a:t>
            </a:r>
            <a:r>
              <a:rPr lang="en-GB" sz="1600"/>
              <a:t> = </a:t>
            </a:r>
            <a:r>
              <a:rPr lang="en-US" sz="1600" b="1"/>
              <a:t>│</a:t>
            </a:r>
            <a:r>
              <a:rPr lang="en-GB" sz="1600"/>
              <a:t> </a:t>
            </a:r>
            <a:r>
              <a:rPr lang="en-GB" sz="1600" b="1" err="1"/>
              <a:t>R</a:t>
            </a:r>
            <a:r>
              <a:rPr lang="en-GB" sz="1600" b="1" baseline="-25000" err="1"/>
              <a:t>sat</a:t>
            </a:r>
            <a:r>
              <a:rPr lang="en-GB" sz="1600"/>
              <a:t> </a:t>
            </a:r>
            <a:r>
              <a:rPr lang="ru-RU" sz="1600"/>
              <a:t>–</a:t>
            </a:r>
            <a:r>
              <a:rPr lang="en-GB" sz="1600"/>
              <a:t> </a:t>
            </a:r>
            <a:r>
              <a:rPr lang="en-GB" sz="1600" b="1" err="1"/>
              <a:t>R</a:t>
            </a:r>
            <a:r>
              <a:rPr lang="en-GB" sz="1600" b="1" baseline="-25000" err="1"/>
              <a:t>rec</a:t>
            </a:r>
            <a:r>
              <a:rPr lang="en-GB" sz="1600" b="1" baseline="-25000"/>
              <a:t> </a:t>
            </a:r>
            <a:r>
              <a:rPr lang="en-US" sz="1600" b="1"/>
              <a:t>│</a:t>
            </a:r>
            <a:endParaRPr lang="en-GB" sz="1600" b="1"/>
          </a:p>
        </p:txBody>
      </p:sp>
      <p:sp>
        <p:nvSpPr>
          <p:cNvPr id="149540" name="Rectangle 36"/>
          <p:cNvSpPr>
            <a:spLocks noChangeArrowheads="1"/>
          </p:cNvSpPr>
          <p:nvPr/>
        </p:nvSpPr>
        <p:spPr bwMode="auto">
          <a:xfrm>
            <a:off x="915443" y="5547520"/>
            <a:ext cx="1790361"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600" i="1"/>
              <a:t>R</a:t>
            </a:r>
            <a:r>
              <a:rPr lang="en-GB" sz="1600"/>
              <a:t> = </a:t>
            </a:r>
            <a:r>
              <a:rPr lang="en-GB" sz="1600" i="1"/>
              <a:t>c</a:t>
            </a:r>
            <a:r>
              <a:rPr lang="en-GB" sz="1600"/>
              <a:t>[(</a:t>
            </a:r>
            <a:r>
              <a:rPr lang="en-GB" sz="1600" i="1" err="1"/>
              <a:t>T</a:t>
            </a:r>
            <a:r>
              <a:rPr lang="en-GB" sz="1600" err="1"/>
              <a:t>+</a:t>
            </a:r>
            <a:r>
              <a:rPr lang="en-GB" sz="1600" i="1" err="1"/>
              <a:t>t</a:t>
            </a:r>
            <a:r>
              <a:rPr lang="en-GB" sz="1600"/>
              <a:t>) – </a:t>
            </a:r>
            <a:r>
              <a:rPr lang="en-GB" sz="1600" i="1"/>
              <a:t>T</a:t>
            </a:r>
            <a:r>
              <a:rPr lang="en-GB" sz="1600"/>
              <a:t>] = </a:t>
            </a:r>
            <a:r>
              <a:rPr lang="en-GB" sz="1600" i="1" err="1"/>
              <a:t>ct</a:t>
            </a:r>
            <a:endParaRPr lang="en-GB" sz="1600" i="1"/>
          </a:p>
        </p:txBody>
      </p:sp>
      <p:pic>
        <p:nvPicPr>
          <p:cNvPr id="149574" name="Picture 70" descr="satellitetes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414" y="1639317"/>
            <a:ext cx="4402137" cy="385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9575" name="Picture 71" descr="satellitetes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625" y="1625028"/>
            <a:ext cx="3354388" cy="390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9576" name="Picture 72" descr="satellitete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8626" y="2920429"/>
            <a:ext cx="2562225" cy="256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49583" name="Object 79"/>
          <p:cNvGraphicFramePr>
            <a:graphicFrameLocks noChangeAspect="1"/>
          </p:cNvGraphicFramePr>
          <p:nvPr>
            <p:extLst>
              <p:ext uri="{D42A27DB-BD31-4B8C-83A1-F6EECF244321}">
                <p14:modId xmlns:p14="http://schemas.microsoft.com/office/powerpoint/2010/main" val="2961070466"/>
              </p:ext>
            </p:extLst>
          </p:nvPr>
        </p:nvGraphicFramePr>
        <p:xfrm>
          <a:off x="3776664" y="3593528"/>
          <a:ext cx="2395537" cy="2395538"/>
        </p:xfrm>
        <a:graphic>
          <a:graphicData uri="http://schemas.openxmlformats.org/presentationml/2006/ole">
            <mc:AlternateContent xmlns:mc="http://schemas.openxmlformats.org/markup-compatibility/2006">
              <mc:Choice xmlns:v="urn:schemas-microsoft-com:vml" Requires="v">
                <p:oleObj spid="_x0000_s2049" name="Photo Editor Photo" r:id="rId7" imgW="3333333" imgH="3333333" progId="MSPhotoEd.3">
                  <p:embed/>
                </p:oleObj>
              </mc:Choice>
              <mc:Fallback>
                <p:oleObj name="Photo Editor Photo" r:id="rId7" imgW="3333333" imgH="3333333" progId="MSPhotoEd.3">
                  <p:embed/>
                  <p:pic>
                    <p:nvPicPr>
                      <p:cNvPr id="149583" name="Object 7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6664" y="3593528"/>
                        <a:ext cx="2395537" cy="2395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9585" name="Oval 81"/>
          <p:cNvSpPr>
            <a:spLocks noChangeArrowheads="1"/>
          </p:cNvSpPr>
          <p:nvPr/>
        </p:nvSpPr>
        <p:spPr bwMode="auto">
          <a:xfrm>
            <a:off x="4263127" y="2950499"/>
            <a:ext cx="2520000" cy="2520000"/>
          </a:xfrm>
          <a:prstGeom prst="ellipse">
            <a:avLst/>
          </a:prstGeom>
          <a:noFill/>
          <a:ln w="19050">
            <a:solidFill>
              <a:schemeClr val="folHlink"/>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pic>
        <p:nvPicPr>
          <p:cNvPr id="149586" name="Picture 82" descr="gps_sat_trans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7339" y="3882454"/>
            <a:ext cx="528637" cy="55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587" name="Line 83"/>
          <p:cNvSpPr>
            <a:spLocks noChangeShapeType="1"/>
          </p:cNvSpPr>
          <p:nvPr/>
        </p:nvSpPr>
        <p:spPr bwMode="auto">
          <a:xfrm flipH="1" flipV="1">
            <a:off x="5605463" y="4360292"/>
            <a:ext cx="576262" cy="936625"/>
          </a:xfrm>
          <a:prstGeom prst="line">
            <a:avLst/>
          </a:prstGeom>
          <a:noFill/>
          <a:ln w="38100" cmpd="sng">
            <a:solidFill>
              <a:schemeClr val="bg1"/>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solidFill>
                <a:schemeClr val="bg1"/>
              </a:solidFill>
            </a:endParaRPr>
          </a:p>
        </p:txBody>
      </p:sp>
      <p:sp>
        <p:nvSpPr>
          <p:cNvPr id="149588" name="Text Box 84"/>
          <p:cNvSpPr txBox="1">
            <a:spLocks noChangeArrowheads="1"/>
          </p:cNvSpPr>
          <p:nvPr/>
        </p:nvSpPr>
        <p:spPr bwMode="auto">
          <a:xfrm>
            <a:off x="5867400" y="4582541"/>
            <a:ext cx="342900" cy="3365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i="1">
                <a:solidFill>
                  <a:schemeClr val="bg1"/>
                </a:solidFill>
              </a:rPr>
              <a:t>R</a:t>
            </a:r>
          </a:p>
        </p:txBody>
      </p:sp>
      <p:graphicFrame>
        <p:nvGraphicFramePr>
          <p:cNvPr id="149589" name="Object 85"/>
          <p:cNvGraphicFramePr>
            <a:graphicFrameLocks noChangeAspect="1"/>
          </p:cNvGraphicFramePr>
          <p:nvPr/>
        </p:nvGraphicFramePr>
        <p:xfrm>
          <a:off x="7531100" y="4700016"/>
          <a:ext cx="1130300" cy="1130300"/>
        </p:xfrm>
        <a:graphic>
          <a:graphicData uri="http://schemas.openxmlformats.org/presentationml/2006/ole">
            <mc:AlternateContent xmlns:mc="http://schemas.openxmlformats.org/markup-compatibility/2006">
              <mc:Choice xmlns:v="urn:schemas-microsoft-com:vml" Requires="v">
                <p:oleObj spid="_x0000_s2050" name="Photo Editor Photo" r:id="rId10" imgW="3333333" imgH="3333333" progId="MSPhotoEd.3">
                  <p:embed/>
                </p:oleObj>
              </mc:Choice>
              <mc:Fallback>
                <p:oleObj name="Photo Editor Photo" r:id="rId10" imgW="3333333" imgH="3333333" progId="MSPhotoEd.3">
                  <p:embed/>
                  <p:pic>
                    <p:nvPicPr>
                      <p:cNvPr id="149589" name="Object 8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31100" y="4700016"/>
                        <a:ext cx="1130300" cy="1130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9590" name="Line 86"/>
          <p:cNvSpPr>
            <a:spLocks noChangeShapeType="1"/>
          </p:cNvSpPr>
          <p:nvPr/>
        </p:nvSpPr>
        <p:spPr bwMode="auto">
          <a:xfrm>
            <a:off x="5637213" y="4352353"/>
            <a:ext cx="2463800" cy="908050"/>
          </a:xfrm>
          <a:prstGeom prst="line">
            <a:avLst/>
          </a:prstGeom>
          <a:noFill/>
          <a:ln w="38100" cmpd="sng">
            <a:solidFill>
              <a:srgbClr val="FF0000"/>
            </a:solidFill>
            <a:round/>
            <a:headEnd type="stealth"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solidFill>
                <a:srgbClr val="FF0000"/>
              </a:solidFill>
            </a:endParaRPr>
          </a:p>
        </p:txBody>
      </p:sp>
      <p:sp>
        <p:nvSpPr>
          <p:cNvPr id="149591" name="Line 87"/>
          <p:cNvSpPr>
            <a:spLocks noChangeShapeType="1"/>
          </p:cNvSpPr>
          <p:nvPr/>
        </p:nvSpPr>
        <p:spPr bwMode="auto">
          <a:xfrm>
            <a:off x="8080375" y="4576192"/>
            <a:ext cx="14288" cy="676275"/>
          </a:xfrm>
          <a:prstGeom prst="line">
            <a:avLst/>
          </a:prstGeom>
          <a:noFill/>
          <a:ln w="38100" cmpd="sng">
            <a:solidFill>
              <a:schemeClr val="tx1"/>
            </a:solidFill>
            <a:round/>
            <a:headEnd type="arrow"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592" name="Line 88"/>
          <p:cNvSpPr>
            <a:spLocks noChangeShapeType="1"/>
          </p:cNvSpPr>
          <p:nvPr/>
        </p:nvSpPr>
        <p:spPr bwMode="auto">
          <a:xfrm flipH="1">
            <a:off x="8099425" y="4969892"/>
            <a:ext cx="736600" cy="276225"/>
          </a:xfrm>
          <a:prstGeom prst="line">
            <a:avLst/>
          </a:prstGeom>
          <a:noFill/>
          <a:ln w="38100" cmpd="sng">
            <a:solidFill>
              <a:schemeClr val="tx1"/>
            </a:solidFill>
            <a:round/>
            <a:headEnd type="arrow"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593" name="Line 89"/>
          <p:cNvSpPr>
            <a:spLocks noChangeShapeType="1"/>
          </p:cNvSpPr>
          <p:nvPr/>
        </p:nvSpPr>
        <p:spPr bwMode="auto">
          <a:xfrm flipH="1" flipV="1">
            <a:off x="8097838" y="5252467"/>
            <a:ext cx="608012" cy="403225"/>
          </a:xfrm>
          <a:prstGeom prst="line">
            <a:avLst/>
          </a:prstGeom>
          <a:noFill/>
          <a:ln w="38100" cmpd="sng">
            <a:solidFill>
              <a:schemeClr val="tx1"/>
            </a:solidFill>
            <a:round/>
            <a:headEnd type="arrow"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594" name="Text Box 90"/>
          <p:cNvSpPr txBox="1">
            <a:spLocks noChangeArrowheads="1"/>
          </p:cNvSpPr>
          <p:nvPr/>
        </p:nvSpPr>
        <p:spPr bwMode="auto">
          <a:xfrm>
            <a:off x="8621714" y="5535042"/>
            <a:ext cx="947737" cy="27699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i="1"/>
              <a:t>x </a:t>
            </a:r>
            <a:r>
              <a:rPr lang="en-GB" sz="1200"/>
              <a:t>(0</a:t>
            </a:r>
            <a:r>
              <a:rPr lang="en-US" sz="1200"/>
              <a:t>°E, </a:t>
            </a:r>
            <a:r>
              <a:rPr lang="en-GB" sz="1200"/>
              <a:t>0</a:t>
            </a:r>
            <a:r>
              <a:rPr lang="en-US" sz="1200"/>
              <a:t>°N)</a:t>
            </a:r>
          </a:p>
        </p:txBody>
      </p:sp>
      <p:sp>
        <p:nvSpPr>
          <p:cNvPr id="149595" name="Text Box 91"/>
          <p:cNvSpPr txBox="1">
            <a:spLocks noChangeArrowheads="1"/>
          </p:cNvSpPr>
          <p:nvPr/>
        </p:nvSpPr>
        <p:spPr bwMode="auto">
          <a:xfrm>
            <a:off x="8788401" y="4822254"/>
            <a:ext cx="989013" cy="27699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i="1"/>
              <a:t>y </a:t>
            </a:r>
            <a:r>
              <a:rPr lang="en-GB" sz="1200"/>
              <a:t>(90</a:t>
            </a:r>
            <a:r>
              <a:rPr lang="en-US" sz="1200"/>
              <a:t>°E, </a:t>
            </a:r>
            <a:r>
              <a:rPr lang="en-GB" sz="1200"/>
              <a:t>0</a:t>
            </a:r>
            <a:r>
              <a:rPr lang="en-US" sz="1200"/>
              <a:t>°N)</a:t>
            </a:r>
          </a:p>
        </p:txBody>
      </p:sp>
      <p:sp>
        <p:nvSpPr>
          <p:cNvPr id="149596" name="Text Box 92"/>
          <p:cNvSpPr txBox="1">
            <a:spLocks noChangeArrowheads="1"/>
          </p:cNvSpPr>
          <p:nvPr/>
        </p:nvSpPr>
        <p:spPr bwMode="auto">
          <a:xfrm>
            <a:off x="7945438" y="4323779"/>
            <a:ext cx="1003300" cy="27699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i="1"/>
              <a:t>z </a:t>
            </a:r>
            <a:r>
              <a:rPr lang="en-GB" sz="1200"/>
              <a:t>(0</a:t>
            </a:r>
            <a:r>
              <a:rPr lang="en-US" sz="1200"/>
              <a:t>°E, 9</a:t>
            </a:r>
            <a:r>
              <a:rPr lang="en-GB" sz="1200"/>
              <a:t>0</a:t>
            </a:r>
            <a:r>
              <a:rPr lang="en-US" sz="1200"/>
              <a:t>°N)</a:t>
            </a:r>
          </a:p>
        </p:txBody>
      </p:sp>
      <p:sp>
        <p:nvSpPr>
          <p:cNvPr id="149597" name="Line 93"/>
          <p:cNvSpPr>
            <a:spLocks noChangeShapeType="1"/>
          </p:cNvSpPr>
          <p:nvPr/>
        </p:nvSpPr>
        <p:spPr bwMode="auto">
          <a:xfrm>
            <a:off x="7815264" y="4793678"/>
            <a:ext cx="280987" cy="458788"/>
          </a:xfrm>
          <a:prstGeom prst="line">
            <a:avLst/>
          </a:prstGeom>
          <a:noFill/>
          <a:ln w="38100" cmpd="sng">
            <a:solidFill>
              <a:srgbClr val="FF0000"/>
            </a:solidFill>
            <a:round/>
            <a:headEnd type="stealth"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solidFill>
                <a:srgbClr val="FF0000"/>
              </a:solidFill>
            </a:endParaRPr>
          </a:p>
        </p:txBody>
      </p:sp>
      <p:sp>
        <p:nvSpPr>
          <p:cNvPr id="149598" name="Text Box 94"/>
          <p:cNvSpPr txBox="1">
            <a:spLocks noChangeArrowheads="1"/>
          </p:cNvSpPr>
          <p:nvPr/>
        </p:nvSpPr>
        <p:spPr bwMode="auto">
          <a:xfrm>
            <a:off x="6461125" y="4739703"/>
            <a:ext cx="604838" cy="27463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b="1">
                <a:solidFill>
                  <a:srgbClr val="FF0000"/>
                </a:solidFill>
              </a:rPr>
              <a:t>R</a:t>
            </a:r>
            <a:r>
              <a:rPr lang="en-GB" sz="1200" b="1" baseline="-25000">
                <a:solidFill>
                  <a:srgbClr val="FF0000"/>
                </a:solidFill>
              </a:rPr>
              <a:t>SAT</a:t>
            </a:r>
          </a:p>
        </p:txBody>
      </p:sp>
      <p:sp>
        <p:nvSpPr>
          <p:cNvPr id="149599" name="Text Box 95"/>
          <p:cNvSpPr txBox="1">
            <a:spLocks noChangeArrowheads="1"/>
          </p:cNvSpPr>
          <p:nvPr/>
        </p:nvSpPr>
        <p:spPr bwMode="auto">
          <a:xfrm>
            <a:off x="7361239" y="4482528"/>
            <a:ext cx="625475"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b="1"/>
              <a:t>R</a:t>
            </a:r>
            <a:r>
              <a:rPr lang="en-GB" sz="1200" b="1" baseline="-25000"/>
              <a:t>REC</a:t>
            </a:r>
          </a:p>
        </p:txBody>
      </p:sp>
      <p:sp>
        <p:nvSpPr>
          <p:cNvPr id="149600" name="Line 96"/>
          <p:cNvSpPr>
            <a:spLocks noChangeShapeType="1"/>
          </p:cNvSpPr>
          <p:nvPr/>
        </p:nvSpPr>
        <p:spPr bwMode="auto">
          <a:xfrm>
            <a:off x="5638801" y="4347591"/>
            <a:ext cx="2181225" cy="450850"/>
          </a:xfrm>
          <a:prstGeom prst="line">
            <a:avLst/>
          </a:prstGeom>
          <a:noFill/>
          <a:ln w="38100" cmpd="sng">
            <a:solidFill>
              <a:srgbClr val="FF0000"/>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solidFill>
                <a:srgbClr val="FF0000"/>
              </a:solidFill>
            </a:endParaRPr>
          </a:p>
        </p:txBody>
      </p:sp>
      <p:sp>
        <p:nvSpPr>
          <p:cNvPr id="149601" name="Text Box 97"/>
          <p:cNvSpPr txBox="1">
            <a:spLocks noChangeArrowheads="1"/>
          </p:cNvSpPr>
          <p:nvPr/>
        </p:nvSpPr>
        <p:spPr bwMode="auto">
          <a:xfrm>
            <a:off x="6707189" y="4333303"/>
            <a:ext cx="407987" cy="27463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b="1">
                <a:solidFill>
                  <a:srgbClr val="FF0000"/>
                </a:solidFill>
              </a:rPr>
              <a:t>R</a:t>
            </a:r>
          </a:p>
        </p:txBody>
      </p:sp>
      <p:sp>
        <p:nvSpPr>
          <p:cNvPr id="149602" name="Text Box 98"/>
          <p:cNvSpPr txBox="1">
            <a:spLocks noChangeArrowheads="1"/>
          </p:cNvSpPr>
          <p:nvPr/>
        </p:nvSpPr>
        <p:spPr bwMode="auto">
          <a:xfrm>
            <a:off x="7880351" y="4836542"/>
            <a:ext cx="625475" cy="27463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b="1">
                <a:solidFill>
                  <a:srgbClr val="FF0000"/>
                </a:solidFill>
              </a:rPr>
              <a:t>R</a:t>
            </a:r>
            <a:r>
              <a:rPr lang="en-GB" sz="1200" b="1" baseline="-25000">
                <a:solidFill>
                  <a:srgbClr val="FF0000"/>
                </a:solidFill>
              </a:rPr>
              <a:t>REC</a:t>
            </a:r>
          </a:p>
        </p:txBody>
      </p:sp>
      <p:sp>
        <p:nvSpPr>
          <p:cNvPr id="39" name="TextBox 38">
            <a:extLst>
              <a:ext uri="{FF2B5EF4-FFF2-40B4-BE49-F238E27FC236}">
                <a16:creationId xmlns:a16="http://schemas.microsoft.com/office/drawing/2014/main" id="{0D1883C0-DEDA-FF41-AF9F-A8BCE87BF789}"/>
              </a:ext>
            </a:extLst>
          </p:cNvPr>
          <p:cNvSpPr txBox="1"/>
          <p:nvPr/>
        </p:nvSpPr>
        <p:spPr>
          <a:xfrm>
            <a:off x="294528" y="1625028"/>
            <a:ext cx="3684855" cy="646331"/>
          </a:xfrm>
          <a:prstGeom prst="rect">
            <a:avLst/>
          </a:prstGeom>
          <a:noFill/>
        </p:spPr>
        <p:txBody>
          <a:bodyPr wrap="none" rtlCol="0">
            <a:spAutoFit/>
          </a:bodyPr>
          <a:lstStyle/>
          <a:p>
            <a:pPr algn="ctr"/>
            <a:r>
              <a:rPr lang="en-US" dirty="0" err="1"/>
              <a:t>Pseudorange</a:t>
            </a:r>
            <a:r>
              <a:rPr lang="en-US" dirty="0"/>
              <a:t> (“code”) measurements</a:t>
            </a:r>
            <a:br>
              <a:rPr lang="en-US" dirty="0"/>
            </a:br>
            <a:r>
              <a:rPr lang="en-US" dirty="0"/>
              <a:t>for instantaneous positioning</a:t>
            </a:r>
          </a:p>
        </p:txBody>
      </p:sp>
      <p:grpSp>
        <p:nvGrpSpPr>
          <p:cNvPr id="41" name="Group 40">
            <a:extLst>
              <a:ext uri="{FF2B5EF4-FFF2-40B4-BE49-F238E27FC236}">
                <a16:creationId xmlns:a16="http://schemas.microsoft.com/office/drawing/2014/main" id="{39FB38EE-4EAB-EC49-AB92-D92DD4E54D49}"/>
              </a:ext>
            </a:extLst>
          </p:cNvPr>
          <p:cNvGrpSpPr/>
          <p:nvPr/>
        </p:nvGrpSpPr>
        <p:grpSpPr>
          <a:xfrm>
            <a:off x="4282495" y="-19597"/>
            <a:ext cx="1277914" cy="1388575"/>
            <a:chOff x="4282495" y="-19597"/>
            <a:chExt cx="1277914" cy="1388575"/>
          </a:xfrm>
        </p:grpSpPr>
        <p:sp>
          <p:nvSpPr>
            <p:cNvPr id="42" name="TextBox 41">
              <a:extLst>
                <a:ext uri="{FF2B5EF4-FFF2-40B4-BE49-F238E27FC236}">
                  <a16:creationId xmlns:a16="http://schemas.microsoft.com/office/drawing/2014/main" id="{1517E00C-105C-474F-A1CE-8FC602EA6768}"/>
                </a:ext>
              </a:extLst>
            </p:cNvPr>
            <p:cNvSpPr txBox="1"/>
            <p:nvPr/>
          </p:nvSpPr>
          <p:spPr>
            <a:xfrm rot="20733559">
              <a:off x="4282495" y="-19597"/>
              <a:ext cx="1277914" cy="769441"/>
            </a:xfrm>
            <a:prstGeom prst="rect">
              <a:avLst/>
            </a:prstGeom>
            <a:noFill/>
          </p:spPr>
          <p:txBody>
            <a:bodyPr wrap="none" rtlCol="0">
              <a:spAutoFit/>
            </a:bodyPr>
            <a:lstStyle/>
            <a:p>
              <a:r>
                <a:rPr lang="en-US" sz="4400" i="1" dirty="0">
                  <a:latin typeface="+mj-lt"/>
                </a:rPr>
                <a:t>(not)</a:t>
              </a:r>
            </a:p>
          </p:txBody>
        </p:sp>
        <p:cxnSp>
          <p:nvCxnSpPr>
            <p:cNvPr id="43" name="Straight Connector 42">
              <a:extLst>
                <a:ext uri="{FF2B5EF4-FFF2-40B4-BE49-F238E27FC236}">
                  <a16:creationId xmlns:a16="http://schemas.microsoft.com/office/drawing/2014/main" id="{184C7D82-47B2-034F-B226-E905C6E0432F}"/>
                </a:ext>
              </a:extLst>
            </p:cNvPr>
            <p:cNvCxnSpPr>
              <a:cxnSpLocks/>
            </p:cNvCxnSpPr>
            <p:nvPr/>
          </p:nvCxnSpPr>
          <p:spPr>
            <a:xfrm flipV="1">
              <a:off x="4776395" y="645460"/>
              <a:ext cx="150607" cy="723518"/>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55CA8606-EBF8-A048-9E1F-478FA13F5BB0}"/>
                </a:ext>
              </a:extLst>
            </p:cNvPr>
            <p:cNvCxnSpPr>
              <a:cxnSpLocks/>
            </p:cNvCxnSpPr>
            <p:nvPr/>
          </p:nvCxnSpPr>
          <p:spPr>
            <a:xfrm flipH="1" flipV="1">
              <a:off x="4873214" y="907790"/>
              <a:ext cx="53788" cy="461188"/>
            </a:xfrm>
            <a:prstGeom prst="line">
              <a:avLst/>
            </a:prstGeom>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456644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95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95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95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95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95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95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9596"/>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2000"/>
                                  </p:stCondLst>
                                  <p:childTnLst>
                                    <p:set>
                                      <p:cBhvr>
                                        <p:cTn id="21" dur="1" fill="hold">
                                          <p:stCondLst>
                                            <p:cond delay="0"/>
                                          </p:stCondLst>
                                        </p:cTn>
                                        <p:tgtEl>
                                          <p:spTgt spid="149586"/>
                                        </p:tgtEl>
                                        <p:attrNameLst>
                                          <p:attrName>style.visibility</p:attrName>
                                        </p:attrNameLst>
                                      </p:cBhvr>
                                      <p:to>
                                        <p:strVal val="visible"/>
                                      </p:to>
                                    </p:set>
                                  </p:childTnLst>
                                </p:cTn>
                              </p:par>
                              <p:par>
                                <p:cTn id="22" presetID="1" presetClass="entr" presetSubtype="0" fill="hold" grpId="0" nodeType="withEffect">
                                  <p:stCondLst>
                                    <p:cond delay="2000"/>
                                  </p:stCondLst>
                                  <p:childTnLst>
                                    <p:set>
                                      <p:cBhvr>
                                        <p:cTn id="23" dur="1" fill="hold">
                                          <p:stCondLst>
                                            <p:cond delay="0"/>
                                          </p:stCondLst>
                                        </p:cTn>
                                        <p:tgtEl>
                                          <p:spTgt spid="149590"/>
                                        </p:tgtEl>
                                        <p:attrNameLst>
                                          <p:attrName>style.visibility</p:attrName>
                                        </p:attrNameLst>
                                      </p:cBhvr>
                                      <p:to>
                                        <p:strVal val="visible"/>
                                      </p:to>
                                    </p:set>
                                  </p:childTnLst>
                                </p:cTn>
                              </p:par>
                              <p:par>
                                <p:cTn id="24" presetID="1" presetClass="entr" presetSubtype="0" fill="hold" grpId="0" nodeType="withEffect">
                                  <p:stCondLst>
                                    <p:cond delay="2000"/>
                                  </p:stCondLst>
                                  <p:childTnLst>
                                    <p:set>
                                      <p:cBhvr>
                                        <p:cTn id="25" dur="1" fill="hold">
                                          <p:stCondLst>
                                            <p:cond delay="0"/>
                                          </p:stCondLst>
                                        </p:cTn>
                                        <p:tgtEl>
                                          <p:spTgt spid="149598"/>
                                        </p:tgtEl>
                                        <p:attrNameLst>
                                          <p:attrName>style.visibility</p:attrName>
                                        </p:attrNameLst>
                                      </p:cBhvr>
                                      <p:to>
                                        <p:strVal val="visible"/>
                                      </p:to>
                                    </p:set>
                                  </p:childTnLst>
                                </p:cTn>
                              </p:par>
                            </p:childTnLst>
                          </p:cTn>
                        </p:par>
                        <p:par>
                          <p:cTn id="26" fill="hold" nodeType="afterGroup">
                            <p:stCondLst>
                              <p:cond delay="2000"/>
                            </p:stCondLst>
                            <p:childTnLst>
                              <p:par>
                                <p:cTn id="27" presetID="1" presetClass="entr" presetSubtype="0" fill="hold" grpId="0" nodeType="afterEffect">
                                  <p:stCondLst>
                                    <p:cond delay="2000"/>
                                  </p:stCondLst>
                                  <p:childTnLst>
                                    <p:set>
                                      <p:cBhvr>
                                        <p:cTn id="28" dur="1" fill="hold">
                                          <p:stCondLst>
                                            <p:cond delay="0"/>
                                          </p:stCondLst>
                                        </p:cTn>
                                        <p:tgtEl>
                                          <p:spTgt spid="149597"/>
                                        </p:tgtEl>
                                        <p:attrNameLst>
                                          <p:attrName>style.visibility</p:attrName>
                                        </p:attrNameLst>
                                      </p:cBhvr>
                                      <p:to>
                                        <p:strVal val="visible"/>
                                      </p:to>
                                    </p:set>
                                  </p:childTnLst>
                                </p:cTn>
                              </p:par>
                              <p:par>
                                <p:cTn id="29" presetID="1" presetClass="entr" presetSubtype="0" fill="hold" grpId="1" nodeType="withEffect">
                                  <p:stCondLst>
                                    <p:cond delay="2000"/>
                                  </p:stCondLst>
                                  <p:childTnLst>
                                    <p:set>
                                      <p:cBhvr>
                                        <p:cTn id="30" dur="1" fill="hold">
                                          <p:stCondLst>
                                            <p:cond delay="0"/>
                                          </p:stCondLst>
                                        </p:cTn>
                                        <p:tgtEl>
                                          <p:spTgt spid="149599"/>
                                        </p:tgtEl>
                                        <p:attrNameLst>
                                          <p:attrName>style.visibility</p:attrName>
                                        </p:attrNameLst>
                                      </p:cBhvr>
                                      <p:to>
                                        <p:strVal val="visible"/>
                                      </p:to>
                                    </p:set>
                                  </p:childTnLst>
                                </p:cTn>
                              </p:par>
                            </p:childTnLst>
                          </p:cTn>
                        </p:par>
                        <p:par>
                          <p:cTn id="31" fill="hold" nodeType="afterGroup">
                            <p:stCondLst>
                              <p:cond delay="4000"/>
                            </p:stCondLst>
                            <p:childTnLst>
                              <p:par>
                                <p:cTn id="32" presetID="1" presetClass="entr" presetSubtype="0" fill="hold" grpId="0" nodeType="afterEffect">
                                  <p:stCondLst>
                                    <p:cond delay="2000"/>
                                  </p:stCondLst>
                                  <p:childTnLst>
                                    <p:set>
                                      <p:cBhvr>
                                        <p:cTn id="33" dur="1" fill="hold">
                                          <p:stCondLst>
                                            <p:cond delay="0"/>
                                          </p:stCondLst>
                                        </p:cTn>
                                        <p:tgtEl>
                                          <p:spTgt spid="149600"/>
                                        </p:tgtEl>
                                        <p:attrNameLst>
                                          <p:attrName>style.visibility</p:attrName>
                                        </p:attrNameLst>
                                      </p:cBhvr>
                                      <p:to>
                                        <p:strVal val="visible"/>
                                      </p:to>
                                    </p:set>
                                  </p:childTnLst>
                                </p:cTn>
                              </p:par>
                              <p:par>
                                <p:cTn id="34" presetID="1" presetClass="entr" presetSubtype="0" fill="hold" grpId="0" nodeType="withEffect">
                                  <p:stCondLst>
                                    <p:cond delay="2000"/>
                                  </p:stCondLst>
                                  <p:childTnLst>
                                    <p:set>
                                      <p:cBhvr>
                                        <p:cTn id="35" dur="1" fill="hold">
                                          <p:stCondLst>
                                            <p:cond delay="0"/>
                                          </p:stCondLst>
                                        </p:cTn>
                                        <p:tgtEl>
                                          <p:spTgt spid="149601"/>
                                        </p:tgtEl>
                                        <p:attrNameLst>
                                          <p:attrName>style.visibility</p:attrName>
                                        </p:attrNameLst>
                                      </p:cBhvr>
                                      <p:to>
                                        <p:strVal val="visible"/>
                                      </p:to>
                                    </p:set>
                                  </p:childTnLst>
                                </p:cTn>
                              </p:par>
                              <p:par>
                                <p:cTn id="36" presetID="1" presetClass="exit" presetSubtype="0" fill="hold" nodeType="withEffect">
                                  <p:stCondLst>
                                    <p:cond delay="2000"/>
                                  </p:stCondLst>
                                  <p:childTnLst>
                                    <p:set>
                                      <p:cBhvr>
                                        <p:cTn id="37" dur="1" fill="hold">
                                          <p:stCondLst>
                                            <p:cond delay="0"/>
                                          </p:stCondLst>
                                        </p:cTn>
                                        <p:tgtEl>
                                          <p:spTgt spid="149586"/>
                                        </p:tgtEl>
                                        <p:attrNameLst>
                                          <p:attrName>style.visibility</p:attrName>
                                        </p:attrNameLst>
                                      </p:cBhvr>
                                      <p:to>
                                        <p:strVal val="hidden"/>
                                      </p:to>
                                    </p:set>
                                  </p:childTnLst>
                                </p:cTn>
                              </p:par>
                              <p:par>
                                <p:cTn id="38" presetID="1" presetClass="exit" presetSubtype="0" fill="hold" nodeType="withEffect">
                                  <p:stCondLst>
                                    <p:cond delay="2000"/>
                                  </p:stCondLst>
                                  <p:childTnLst>
                                    <p:set>
                                      <p:cBhvr>
                                        <p:cTn id="39" dur="1" fill="hold">
                                          <p:stCondLst>
                                            <p:cond delay="0"/>
                                          </p:stCondLst>
                                        </p:cTn>
                                        <p:tgtEl>
                                          <p:spTgt spid="149589"/>
                                        </p:tgtEl>
                                        <p:attrNameLst>
                                          <p:attrName>style.visibility</p:attrName>
                                        </p:attrNameLst>
                                      </p:cBhvr>
                                      <p:to>
                                        <p:strVal val="hidden"/>
                                      </p:to>
                                    </p:set>
                                  </p:childTnLst>
                                </p:cTn>
                              </p:par>
                              <p:par>
                                <p:cTn id="40" presetID="1" presetClass="exit" presetSubtype="0" fill="hold" grpId="1" nodeType="withEffect">
                                  <p:stCondLst>
                                    <p:cond delay="2000"/>
                                  </p:stCondLst>
                                  <p:childTnLst>
                                    <p:set>
                                      <p:cBhvr>
                                        <p:cTn id="41" dur="1" fill="hold">
                                          <p:stCondLst>
                                            <p:cond delay="0"/>
                                          </p:stCondLst>
                                        </p:cTn>
                                        <p:tgtEl>
                                          <p:spTgt spid="149591"/>
                                        </p:tgtEl>
                                        <p:attrNameLst>
                                          <p:attrName>style.visibility</p:attrName>
                                        </p:attrNameLst>
                                      </p:cBhvr>
                                      <p:to>
                                        <p:strVal val="hidden"/>
                                      </p:to>
                                    </p:set>
                                  </p:childTnLst>
                                </p:cTn>
                              </p:par>
                              <p:par>
                                <p:cTn id="42" presetID="1" presetClass="exit" presetSubtype="0" fill="hold" grpId="1" nodeType="withEffect">
                                  <p:stCondLst>
                                    <p:cond delay="2000"/>
                                  </p:stCondLst>
                                  <p:childTnLst>
                                    <p:set>
                                      <p:cBhvr>
                                        <p:cTn id="43" dur="1" fill="hold">
                                          <p:stCondLst>
                                            <p:cond delay="0"/>
                                          </p:stCondLst>
                                        </p:cTn>
                                        <p:tgtEl>
                                          <p:spTgt spid="149592"/>
                                        </p:tgtEl>
                                        <p:attrNameLst>
                                          <p:attrName>style.visibility</p:attrName>
                                        </p:attrNameLst>
                                      </p:cBhvr>
                                      <p:to>
                                        <p:strVal val="hidden"/>
                                      </p:to>
                                    </p:set>
                                  </p:childTnLst>
                                </p:cTn>
                              </p:par>
                              <p:par>
                                <p:cTn id="44" presetID="1" presetClass="exit" presetSubtype="0" fill="hold" grpId="1" nodeType="withEffect">
                                  <p:stCondLst>
                                    <p:cond delay="2000"/>
                                  </p:stCondLst>
                                  <p:childTnLst>
                                    <p:set>
                                      <p:cBhvr>
                                        <p:cTn id="45" dur="1" fill="hold">
                                          <p:stCondLst>
                                            <p:cond delay="0"/>
                                          </p:stCondLst>
                                        </p:cTn>
                                        <p:tgtEl>
                                          <p:spTgt spid="149593"/>
                                        </p:tgtEl>
                                        <p:attrNameLst>
                                          <p:attrName>style.visibility</p:attrName>
                                        </p:attrNameLst>
                                      </p:cBhvr>
                                      <p:to>
                                        <p:strVal val="hidden"/>
                                      </p:to>
                                    </p:set>
                                  </p:childTnLst>
                                </p:cTn>
                              </p:par>
                              <p:par>
                                <p:cTn id="46" presetID="1" presetClass="exit" presetSubtype="0" fill="hold" grpId="1" nodeType="withEffect">
                                  <p:stCondLst>
                                    <p:cond delay="2000"/>
                                  </p:stCondLst>
                                  <p:childTnLst>
                                    <p:set>
                                      <p:cBhvr>
                                        <p:cTn id="47" dur="1" fill="hold">
                                          <p:stCondLst>
                                            <p:cond delay="0"/>
                                          </p:stCondLst>
                                        </p:cTn>
                                        <p:tgtEl>
                                          <p:spTgt spid="149594"/>
                                        </p:tgtEl>
                                        <p:attrNameLst>
                                          <p:attrName>style.visibility</p:attrName>
                                        </p:attrNameLst>
                                      </p:cBhvr>
                                      <p:to>
                                        <p:strVal val="hidden"/>
                                      </p:to>
                                    </p:set>
                                  </p:childTnLst>
                                </p:cTn>
                              </p:par>
                              <p:par>
                                <p:cTn id="48" presetID="1" presetClass="exit" presetSubtype="0" fill="hold" grpId="1" nodeType="withEffect">
                                  <p:stCondLst>
                                    <p:cond delay="2000"/>
                                  </p:stCondLst>
                                  <p:childTnLst>
                                    <p:set>
                                      <p:cBhvr>
                                        <p:cTn id="49" dur="1" fill="hold">
                                          <p:stCondLst>
                                            <p:cond delay="0"/>
                                          </p:stCondLst>
                                        </p:cTn>
                                        <p:tgtEl>
                                          <p:spTgt spid="149595"/>
                                        </p:tgtEl>
                                        <p:attrNameLst>
                                          <p:attrName>style.visibility</p:attrName>
                                        </p:attrNameLst>
                                      </p:cBhvr>
                                      <p:to>
                                        <p:strVal val="hidden"/>
                                      </p:to>
                                    </p:set>
                                  </p:childTnLst>
                                </p:cTn>
                              </p:par>
                              <p:par>
                                <p:cTn id="50" presetID="1" presetClass="exit" presetSubtype="0" fill="hold" grpId="1" nodeType="withEffect">
                                  <p:stCondLst>
                                    <p:cond delay="2000"/>
                                  </p:stCondLst>
                                  <p:childTnLst>
                                    <p:set>
                                      <p:cBhvr>
                                        <p:cTn id="51" dur="1" fill="hold">
                                          <p:stCondLst>
                                            <p:cond delay="0"/>
                                          </p:stCondLst>
                                        </p:cTn>
                                        <p:tgtEl>
                                          <p:spTgt spid="149596"/>
                                        </p:tgtEl>
                                        <p:attrNameLst>
                                          <p:attrName>style.visibility</p:attrName>
                                        </p:attrNameLst>
                                      </p:cBhvr>
                                      <p:to>
                                        <p:strVal val="hidden"/>
                                      </p:to>
                                    </p:set>
                                  </p:childTnLst>
                                </p:cTn>
                              </p:par>
                              <p:par>
                                <p:cTn id="52" presetID="1" presetClass="exit" presetSubtype="0" fill="hold" grpId="0" nodeType="withEffect">
                                  <p:stCondLst>
                                    <p:cond delay="2000"/>
                                  </p:stCondLst>
                                  <p:childTnLst>
                                    <p:set>
                                      <p:cBhvr>
                                        <p:cTn id="53" dur="1" fill="hold">
                                          <p:stCondLst>
                                            <p:cond delay="0"/>
                                          </p:stCondLst>
                                        </p:cTn>
                                        <p:tgtEl>
                                          <p:spTgt spid="149599"/>
                                        </p:tgtEl>
                                        <p:attrNameLst>
                                          <p:attrName>style.visibility</p:attrName>
                                        </p:attrNameLst>
                                      </p:cBhvr>
                                      <p:to>
                                        <p:strVal val="hidden"/>
                                      </p:to>
                                    </p:set>
                                  </p:childTnLst>
                                </p:cTn>
                              </p:par>
                              <p:par>
                                <p:cTn id="54" presetID="1" presetClass="entr" presetSubtype="0" fill="hold" grpId="0" nodeType="withEffect">
                                  <p:stCondLst>
                                    <p:cond delay="2000"/>
                                  </p:stCondLst>
                                  <p:childTnLst>
                                    <p:set>
                                      <p:cBhvr>
                                        <p:cTn id="55" dur="1" fill="hold">
                                          <p:stCondLst>
                                            <p:cond delay="0"/>
                                          </p:stCondLst>
                                        </p:cTn>
                                        <p:tgtEl>
                                          <p:spTgt spid="149602"/>
                                        </p:tgtEl>
                                        <p:attrNameLst>
                                          <p:attrName>style.visibility</p:attrName>
                                        </p:attrNameLst>
                                      </p:cBhvr>
                                      <p:to>
                                        <p:strVal val="visible"/>
                                      </p:to>
                                    </p:set>
                                  </p:childTnLst>
                                </p:cTn>
                              </p:par>
                            </p:childTnLst>
                          </p:cTn>
                        </p:par>
                        <p:par>
                          <p:cTn id="56" fill="hold" nodeType="afterGroup">
                            <p:stCondLst>
                              <p:cond delay="6000"/>
                            </p:stCondLst>
                            <p:childTnLst>
                              <p:par>
                                <p:cTn id="57" presetID="1" presetClass="entr" presetSubtype="0" fill="hold" nodeType="afterEffect">
                                  <p:stCondLst>
                                    <p:cond delay="0"/>
                                  </p:stCondLst>
                                  <p:childTnLst>
                                    <p:set>
                                      <p:cBhvr>
                                        <p:cTn id="58" dur="1" fill="hold">
                                          <p:stCondLst>
                                            <p:cond delay="0"/>
                                          </p:stCondLst>
                                        </p:cTn>
                                        <p:tgtEl>
                                          <p:spTgt spid="1495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9540"/>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49522"/>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149598"/>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49601"/>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49602"/>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49597"/>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149590"/>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149600"/>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149586"/>
                                        </p:tgtEl>
                                        <p:attrNameLst>
                                          <p:attrName>style.visibility</p:attrName>
                                        </p:attrNameLst>
                                      </p:cBhvr>
                                      <p:to>
                                        <p:strVal val="visible"/>
                                      </p:to>
                                    </p:set>
                                  </p:childTnLst>
                                </p:cTn>
                              </p:par>
                            </p:childTnLst>
                          </p:cTn>
                        </p:par>
                        <p:par>
                          <p:cTn id="81" fill="hold" nodeType="afterGroup">
                            <p:stCondLst>
                              <p:cond delay="0"/>
                            </p:stCondLst>
                            <p:childTnLst>
                              <p:par>
                                <p:cTn id="82" presetID="23" presetClass="entr" presetSubtype="16" repeatCount="3000" fill="hold" grpId="0" nodeType="afterEffect">
                                  <p:stCondLst>
                                    <p:cond delay="1000"/>
                                  </p:stCondLst>
                                  <p:childTnLst>
                                    <p:set>
                                      <p:cBhvr>
                                        <p:cTn id="83" dur="1" fill="hold">
                                          <p:stCondLst>
                                            <p:cond delay="0"/>
                                          </p:stCondLst>
                                        </p:cTn>
                                        <p:tgtEl>
                                          <p:spTgt spid="149585"/>
                                        </p:tgtEl>
                                        <p:attrNameLst>
                                          <p:attrName>style.visibility</p:attrName>
                                        </p:attrNameLst>
                                      </p:cBhvr>
                                      <p:to>
                                        <p:strVal val="visible"/>
                                      </p:to>
                                    </p:set>
                                    <p:anim calcmode="lin" valueType="num">
                                      <p:cBhvr>
                                        <p:cTn id="84" dur="1000" fill="hold"/>
                                        <p:tgtEl>
                                          <p:spTgt spid="149585"/>
                                        </p:tgtEl>
                                        <p:attrNameLst>
                                          <p:attrName>ppt_w</p:attrName>
                                        </p:attrNameLst>
                                      </p:cBhvr>
                                      <p:tavLst>
                                        <p:tav tm="0">
                                          <p:val>
                                            <p:fltVal val="0"/>
                                          </p:val>
                                        </p:tav>
                                        <p:tav tm="100000">
                                          <p:val>
                                            <p:strVal val="#ppt_w"/>
                                          </p:val>
                                        </p:tav>
                                      </p:tavLst>
                                    </p:anim>
                                    <p:anim calcmode="lin" valueType="num">
                                      <p:cBhvr>
                                        <p:cTn id="85" dur="1000" fill="hold"/>
                                        <p:tgtEl>
                                          <p:spTgt spid="14958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82"/>
                                            </p:cond>
                                          </p:stCondLst>
                                        </p:cTn>
                                        <p:tgtEl>
                                          <p:spTgt spid="149585"/>
                                        </p:tgtEl>
                                        <p:attrNameLst>
                                          <p:attrName>style.visibility</p:attrName>
                                        </p:attrNameLst>
                                      </p:cBhvr>
                                      <p:to>
                                        <p:strVal val="hidden"/>
                                      </p:to>
                                    </p:set>
                                  </p:subTnLst>
                                </p:cTn>
                              </p:par>
                            </p:childTnLst>
                          </p:cTn>
                        </p:par>
                        <p:par>
                          <p:cTn id="86" fill="hold" nodeType="afterGroup">
                            <p:stCondLst>
                              <p:cond delay="4000"/>
                            </p:stCondLst>
                            <p:childTnLst>
                              <p:par>
                                <p:cTn id="87" presetID="1" presetClass="exit" presetSubtype="0" fill="hold" nodeType="afterEffect">
                                  <p:stCondLst>
                                    <p:cond delay="0"/>
                                  </p:stCondLst>
                                  <p:childTnLst>
                                    <p:set>
                                      <p:cBhvr>
                                        <p:cTn id="88" dur="1" fill="hold">
                                          <p:stCondLst>
                                            <p:cond delay="0"/>
                                          </p:stCondLst>
                                        </p:cTn>
                                        <p:tgtEl>
                                          <p:spTgt spid="149586"/>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14957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4958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49588"/>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xit" presetSubtype="0" fill="hold" nodeType="clickEffect">
                                  <p:stCondLst>
                                    <p:cond delay="0"/>
                                  </p:stCondLst>
                                  <p:childTnLst>
                                    <p:set>
                                      <p:cBhvr>
                                        <p:cTn id="98" dur="1" fill="hold">
                                          <p:stCondLst>
                                            <p:cond delay="0"/>
                                          </p:stCondLst>
                                        </p:cTn>
                                        <p:tgtEl>
                                          <p:spTgt spid="149576"/>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49587"/>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49588"/>
                                        </p:tgtEl>
                                        <p:attrNameLst>
                                          <p:attrName>style.visibility</p:attrName>
                                        </p:attrNameLst>
                                      </p:cBhvr>
                                      <p:to>
                                        <p:strVal val="hidden"/>
                                      </p:to>
                                    </p:set>
                                  </p:childTnLst>
                                </p:cTn>
                              </p:par>
                              <p:par>
                                <p:cTn id="103" presetID="1" presetClass="entr" presetSubtype="0" fill="hold" nodeType="withEffect">
                                  <p:stCondLst>
                                    <p:cond delay="0"/>
                                  </p:stCondLst>
                                  <p:childTnLst>
                                    <p:set>
                                      <p:cBhvr>
                                        <p:cTn id="104" dur="1" fill="hold">
                                          <p:stCondLst>
                                            <p:cond delay="0"/>
                                          </p:stCondLst>
                                        </p:cTn>
                                        <p:tgtEl>
                                          <p:spTgt spid="149575"/>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xit" presetSubtype="0" fill="hold" nodeType="clickEffect">
                                  <p:stCondLst>
                                    <p:cond delay="0"/>
                                  </p:stCondLst>
                                  <p:childTnLst>
                                    <p:set>
                                      <p:cBhvr>
                                        <p:cTn id="108" dur="1" fill="hold">
                                          <p:stCondLst>
                                            <p:cond delay="0"/>
                                          </p:stCondLst>
                                        </p:cTn>
                                        <p:tgtEl>
                                          <p:spTgt spid="149575"/>
                                        </p:tgtEl>
                                        <p:attrNameLst>
                                          <p:attrName>style.visibility</p:attrName>
                                        </p:attrNameLst>
                                      </p:cBhvr>
                                      <p:to>
                                        <p:strVal val="hidden"/>
                                      </p:to>
                                    </p:set>
                                  </p:childTnLst>
                                </p:cTn>
                              </p:par>
                              <p:par>
                                <p:cTn id="109" presetID="1" presetClass="entr" presetSubtype="0" fill="hold" nodeType="withEffect">
                                  <p:stCondLst>
                                    <p:cond delay="0"/>
                                  </p:stCondLst>
                                  <p:childTnLst>
                                    <p:set>
                                      <p:cBhvr>
                                        <p:cTn id="110" dur="1" fill="hold">
                                          <p:stCondLst>
                                            <p:cond delay="0"/>
                                          </p:stCondLst>
                                        </p:cTn>
                                        <p:tgtEl>
                                          <p:spTgt spid="149574"/>
                                        </p:tgtEl>
                                        <p:attrNameLst>
                                          <p:attrName>style.visibility</p:attrName>
                                        </p:attrNameLst>
                                      </p:cBhvr>
                                      <p:to>
                                        <p:strVal val="visible"/>
                                      </p:to>
                                    </p:set>
                                  </p:childTnLst>
                                </p:cTn>
                              </p:par>
                            </p:childTnLst>
                          </p:cTn>
                        </p:par>
                        <p:par>
                          <p:cTn id="111" fill="hold" nodeType="afterGroup">
                            <p:stCondLst>
                              <p:cond delay="0"/>
                            </p:stCondLst>
                            <p:childTnLst>
                              <p:par>
                                <p:cTn id="112" presetID="1" presetClass="entr" presetSubtype="0" fill="hold" nodeType="afterEffect">
                                  <p:stCondLst>
                                    <p:cond delay="2000"/>
                                  </p:stCondLst>
                                  <p:childTnLst>
                                    <p:set>
                                      <p:cBhvr>
                                        <p:cTn id="113" dur="1" fill="hold">
                                          <p:stCondLst>
                                            <p:cond delay="0"/>
                                          </p:stCondLst>
                                        </p:cTn>
                                        <p:tgtEl>
                                          <p:spTgt spid="149583"/>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nodeType="clickEffect">
                                  <p:stCondLst>
                                    <p:cond delay="0"/>
                                  </p:stCondLst>
                                  <p:childTnLst>
                                    <p:set>
                                      <p:cBhvr>
                                        <p:cTn id="117" dur="1" fill="hold">
                                          <p:stCondLst>
                                            <p:cond delay="0"/>
                                          </p:stCondLst>
                                        </p:cTn>
                                        <p:tgtEl>
                                          <p:spTgt spid="149524">
                                            <p:txEl>
                                              <p:pRg st="0" end="0"/>
                                            </p:txEl>
                                          </p:spTgt>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149524">
                                            <p:txEl>
                                              <p:pRg st="1" end="1"/>
                                            </p:txEl>
                                          </p:spTgt>
                                        </p:tgtEl>
                                        <p:attrNameLst>
                                          <p:attrName>style.visibility</p:attrName>
                                        </p:attrNameLst>
                                      </p:cBhvr>
                                      <p:to>
                                        <p:strVal val="visible"/>
                                      </p:to>
                                    </p:set>
                                  </p:childTnLst>
                                </p:cTn>
                              </p:par>
                            </p:childTnLst>
                          </p:cTn>
                        </p:par>
                        <p:par>
                          <p:cTn id="120" fill="hold" nodeType="afterGroup">
                            <p:stCondLst>
                              <p:cond delay="0"/>
                            </p:stCondLst>
                            <p:childTnLst>
                              <p:par>
                                <p:cTn id="121" presetID="1" presetClass="entr" presetSubtype="0" fill="hold" nodeType="afterEffect">
                                  <p:stCondLst>
                                    <p:cond delay="2000"/>
                                  </p:stCondLst>
                                  <p:childTnLst>
                                    <p:set>
                                      <p:cBhvr>
                                        <p:cTn id="122" dur="1" fill="hold">
                                          <p:stCondLst>
                                            <p:cond delay="0"/>
                                          </p:stCondLst>
                                        </p:cTn>
                                        <p:tgtEl>
                                          <p:spTgt spid="149524">
                                            <p:txEl>
                                              <p:pRg st="2" end="2"/>
                                            </p:txEl>
                                          </p:spTgt>
                                        </p:tgtEl>
                                        <p:attrNameLst>
                                          <p:attrName>style.visibility</p:attrName>
                                        </p:attrNameLst>
                                      </p:cBhvr>
                                      <p:to>
                                        <p:strVal val="visible"/>
                                      </p:to>
                                    </p:set>
                                  </p:childTnLst>
                                </p:cTn>
                              </p:par>
                              <p:par>
                                <p:cTn id="123" presetID="1" presetClass="entr" presetSubtype="0" fill="hold" nodeType="withEffect">
                                  <p:stCondLst>
                                    <p:cond delay="2000"/>
                                  </p:stCondLst>
                                  <p:childTnLst>
                                    <p:set>
                                      <p:cBhvr>
                                        <p:cTn id="124" dur="1" fill="hold">
                                          <p:stCondLst>
                                            <p:cond delay="0"/>
                                          </p:stCondLst>
                                        </p:cTn>
                                        <p:tgtEl>
                                          <p:spTgt spid="1495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40" grpId="0"/>
      <p:bldP spid="149585" grpId="0" animBg="1"/>
      <p:bldP spid="149587" grpId="0" animBg="1"/>
      <p:bldP spid="149587" grpId="1" animBg="1"/>
      <p:bldP spid="149588" grpId="0"/>
      <p:bldP spid="149588" grpId="1"/>
      <p:bldP spid="149590" grpId="0" animBg="1"/>
      <p:bldP spid="149590" grpId="1" animBg="1"/>
      <p:bldP spid="149591" grpId="0" animBg="1"/>
      <p:bldP spid="149591" grpId="1" animBg="1"/>
      <p:bldP spid="149592" grpId="0" animBg="1"/>
      <p:bldP spid="149592" grpId="1" animBg="1"/>
      <p:bldP spid="149593" grpId="0" animBg="1"/>
      <p:bldP spid="149593" grpId="1" animBg="1"/>
      <p:bldP spid="149594" grpId="0"/>
      <p:bldP spid="149594" grpId="1"/>
      <p:bldP spid="149595" grpId="0"/>
      <p:bldP spid="149595" grpId="1"/>
      <p:bldP spid="149596" grpId="0"/>
      <p:bldP spid="149596" grpId="1"/>
      <p:bldP spid="149597" grpId="0" animBg="1"/>
      <p:bldP spid="149597" grpId="1" animBg="1"/>
      <p:bldP spid="149598" grpId="0"/>
      <p:bldP spid="149598" grpId="1"/>
      <p:bldP spid="149599" grpId="0"/>
      <p:bldP spid="149599" grpId="1"/>
      <p:bldP spid="149600" grpId="0" animBg="1"/>
      <p:bldP spid="149600" grpId="1" animBg="1"/>
      <p:bldP spid="149601" grpId="0"/>
      <p:bldP spid="149601" grpId="1"/>
      <p:bldP spid="149602" grpId="0"/>
      <p:bldP spid="14960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7B8912-411A-6341-A93D-CCD45C6E022E}"/>
              </a:ext>
            </a:extLst>
          </p:cNvPr>
          <p:cNvSpPr>
            <a:spLocks noGrp="1"/>
          </p:cNvSpPr>
          <p:nvPr>
            <p:ph type="title"/>
          </p:nvPr>
        </p:nvSpPr>
        <p:spPr/>
        <p:txBody>
          <a:bodyPr/>
          <a:lstStyle/>
          <a:p>
            <a:r>
              <a:rPr lang="en-US" dirty="0"/>
              <a:t>How does GAMIT (actually) work?</a:t>
            </a:r>
          </a:p>
        </p:txBody>
      </p:sp>
      <p:sp>
        <p:nvSpPr>
          <p:cNvPr id="2" name="Content Placeholder 1"/>
          <p:cNvSpPr>
            <a:spLocks noGrp="1"/>
          </p:cNvSpPr>
          <p:nvPr>
            <p:ph sz="half" idx="1"/>
          </p:nvPr>
        </p:nvSpPr>
        <p:spPr>
          <a:xfrm>
            <a:off x="838200" y="1825625"/>
            <a:ext cx="4519108" cy="4351339"/>
          </a:xfrm>
        </p:spPr>
        <p:txBody>
          <a:bodyPr>
            <a:normAutofit/>
          </a:bodyPr>
          <a:lstStyle/>
          <a:p>
            <a:pPr marL="0" indent="0">
              <a:buNone/>
            </a:pPr>
            <a:r>
              <a:rPr lang="en-GB" sz="1800" dirty="0"/>
              <a:t>Precise positioning uses tracked</a:t>
            </a:r>
            <a:r>
              <a:rPr lang="en-GB" sz="1800" i="1" dirty="0"/>
              <a:t> carrier phase</a:t>
            </a:r>
            <a:r>
              <a:rPr lang="en-GB" sz="1800" dirty="0"/>
              <a:t> measurements</a:t>
            </a:r>
          </a:p>
          <a:p>
            <a:r>
              <a:rPr lang="en-GB" sz="1800" dirty="0"/>
              <a:t>High-precision positioning uses the phase observations, not </a:t>
            </a:r>
            <a:r>
              <a:rPr lang="en-GB" sz="1800" dirty="0" err="1"/>
              <a:t>pseudorange</a:t>
            </a:r>
            <a:r>
              <a:rPr lang="en-GB" sz="1800" dirty="0"/>
              <a:t> (“code”)</a:t>
            </a:r>
          </a:p>
          <a:p>
            <a:pPr lvl="1"/>
            <a:r>
              <a:rPr lang="en-GB" sz="1400" dirty="0"/>
              <a:t>Theoretical phase is </a:t>
            </a:r>
            <a:r>
              <a:rPr lang="en-GB" sz="1400" dirty="0" err="1"/>
              <a:t>modeled</a:t>
            </a:r>
            <a:r>
              <a:rPr lang="en-GB" sz="1400" dirty="0"/>
              <a:t> to build an “observed-minus-calculated” system of equations to solve ultimately for a single position per session (normally 24-hour days)</a:t>
            </a:r>
          </a:p>
          <a:p>
            <a:r>
              <a:rPr lang="en-GB" sz="1800" dirty="0"/>
              <a:t>Long-session static tracking of change in phase over time carries most of the information</a:t>
            </a:r>
          </a:p>
          <a:p>
            <a:r>
              <a:rPr lang="en-GB" sz="1800" dirty="0"/>
              <a:t>The shorter the span the more important ambiguity resolution is</a:t>
            </a:r>
            <a:endParaRPr lang="en-US" sz="1800" dirty="0"/>
          </a:p>
        </p:txBody>
      </p:sp>
      <p:pic>
        <p:nvPicPr>
          <p:cNvPr id="15" name="Picture 4">
            <a:extLst>
              <a:ext uri="{FF2B5EF4-FFF2-40B4-BE49-F238E27FC236}">
                <a16:creationId xmlns:a16="http://schemas.microsoft.com/office/drawing/2014/main" id="{C4D05A03-F2E6-FA4C-BFAD-A27C6C9CF8B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165442" y="1627722"/>
            <a:ext cx="7026560" cy="4461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en-US"/>
              <a:t>2021/08/09</a:t>
            </a:r>
          </a:p>
        </p:txBody>
      </p:sp>
      <p:sp>
        <p:nvSpPr>
          <p:cNvPr id="4" name="Footer Placeholder 3"/>
          <p:cNvSpPr>
            <a:spLocks noGrp="1"/>
          </p:cNvSpPr>
          <p:nvPr>
            <p:ph type="ftr" sz="quarter" idx="11"/>
          </p:nvPr>
        </p:nvSpPr>
        <p:spPr/>
        <p:txBody>
          <a:bodyPr/>
          <a:lstStyle/>
          <a:p>
            <a:r>
              <a:rPr lang="en-US"/>
              <a:t>What is GAMIT/GLOBK?</a:t>
            </a:r>
          </a:p>
        </p:txBody>
      </p:sp>
      <p:sp>
        <p:nvSpPr>
          <p:cNvPr id="5" name="Slide Number Placeholder 4"/>
          <p:cNvSpPr>
            <a:spLocks noGrp="1"/>
          </p:cNvSpPr>
          <p:nvPr>
            <p:ph type="sldNum" sz="quarter" idx="12"/>
          </p:nvPr>
        </p:nvSpPr>
        <p:spPr/>
        <p:txBody>
          <a:bodyPr/>
          <a:lstStyle/>
          <a:p>
            <a:fld id="{B5AA1FA8-B090-4D48-B0EE-5DA1BF2BA795}" type="slidenum">
              <a:rPr lang="en-US" smtClean="0"/>
              <a:pPr/>
              <a:t>8</a:t>
            </a:fld>
            <a:endParaRPr lang="en-US"/>
          </a:p>
        </p:txBody>
      </p:sp>
      <p:sp>
        <p:nvSpPr>
          <p:cNvPr id="19461" name="Text Box 5"/>
          <p:cNvSpPr txBox="1">
            <a:spLocks noChangeArrowheads="1"/>
          </p:cNvSpPr>
          <p:nvPr/>
        </p:nvSpPr>
        <p:spPr bwMode="auto">
          <a:xfrm>
            <a:off x="6638357" y="4602475"/>
            <a:ext cx="17463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bg1"/>
                </a:solidFill>
                <a:latin typeface="Times New Roman" charset="0"/>
                <a:ea typeface="ＭＳ Ｐゴシック" charset="0"/>
                <a:cs typeface="DejaVu Sans" charset="0"/>
              </a:defRPr>
            </a:lvl1pPr>
            <a:lvl2pPr marL="37931725" indent="-37474525">
              <a:defRPr sz="2400">
                <a:solidFill>
                  <a:schemeClr val="bg1"/>
                </a:solidFill>
                <a:latin typeface="Times New Roman" charset="0"/>
                <a:ea typeface="DejaVu Sans" charset="0"/>
                <a:cs typeface="DejaVu Sans" charset="0"/>
              </a:defRPr>
            </a:lvl2pPr>
            <a:lvl3pPr>
              <a:defRPr sz="2400">
                <a:solidFill>
                  <a:schemeClr val="bg1"/>
                </a:solidFill>
                <a:latin typeface="Times New Roman" charset="0"/>
                <a:ea typeface="DejaVu Sans" charset="0"/>
                <a:cs typeface="DejaVu Sans" charset="0"/>
              </a:defRPr>
            </a:lvl3pPr>
            <a:lvl4pPr>
              <a:defRPr sz="2400">
                <a:solidFill>
                  <a:schemeClr val="bg1"/>
                </a:solidFill>
                <a:latin typeface="Times New Roman" charset="0"/>
                <a:ea typeface="DejaVu Sans" charset="0"/>
                <a:cs typeface="DejaVu Sans" charset="0"/>
              </a:defRPr>
            </a:lvl4pPr>
            <a:lvl5pPr>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9pPr>
          </a:lstStyle>
          <a:p>
            <a:r>
              <a:rPr lang="en-US" sz="1600" dirty="0">
                <a:solidFill>
                  <a:schemeClr val="tx1"/>
                </a:solidFill>
                <a:latin typeface="+mn-lt"/>
              </a:rPr>
              <a:t>Each satellite (and station) has a different signature</a:t>
            </a:r>
          </a:p>
        </p:txBody>
      </p:sp>
    </p:spTree>
    <p:extLst>
      <p:ext uri="{BB962C8B-B14F-4D97-AF65-F5344CB8AC3E}">
        <p14:creationId xmlns:p14="http://schemas.microsoft.com/office/powerpoint/2010/main" val="3343752403"/>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19623</TotalTime>
  <Words>1808</Words>
  <Application>Microsoft Macintosh PowerPoint</Application>
  <PresentationFormat>Widescreen</PresentationFormat>
  <Paragraphs>183</Paragraphs>
  <Slides>15</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Calibri</vt:lpstr>
      <vt:lpstr>Calibri Light</vt:lpstr>
      <vt:lpstr>Courier</vt:lpstr>
      <vt:lpstr>Tahoma</vt:lpstr>
      <vt:lpstr>Office Theme</vt:lpstr>
      <vt:lpstr>Photo Editor Photo</vt:lpstr>
      <vt:lpstr>GAMIT/GLOBK In A Day*</vt:lpstr>
      <vt:lpstr>What is GAMIT/GLOBK?</vt:lpstr>
      <vt:lpstr>What is GAMIT/GLOBK?</vt:lpstr>
      <vt:lpstr>Structure</vt:lpstr>
      <vt:lpstr>PowerPoint Presentation</vt:lpstr>
      <vt:lpstr>Basic inputs and outputs</vt:lpstr>
      <vt:lpstr>How does GAMIT work?</vt:lpstr>
      <vt:lpstr>How does GAMIT work?</vt:lpstr>
      <vt:lpstr>How does GAMIT (actually) work?</vt:lpstr>
      <vt:lpstr>What do we need to know to process data?</vt:lpstr>
      <vt:lpstr>GNSS available in GAMIT/GLOBK</vt:lpstr>
      <vt:lpstr>How does GLOBK work?</vt:lpstr>
      <vt:lpstr>What do we need to know to produce a solution?</vt:lpstr>
      <vt:lpstr>GNSS in GLOBK</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Floyd</dc:creator>
  <cp:lastModifiedBy>Mike Floyd</cp:lastModifiedBy>
  <cp:revision>27</cp:revision>
  <dcterms:created xsi:type="dcterms:W3CDTF">2018-07-05T04:16:14Z</dcterms:created>
  <dcterms:modified xsi:type="dcterms:W3CDTF">2021-08-09T14:25:43Z</dcterms:modified>
</cp:coreProperties>
</file>