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2" r:id="rId1"/>
  </p:sldMasterIdLst>
  <p:notesMasterIdLst>
    <p:notesMasterId r:id="rId34"/>
  </p:notesMasterIdLst>
  <p:handoutMasterIdLst>
    <p:handoutMasterId r:id="rId35"/>
  </p:handoutMasterIdLst>
  <p:sldIdLst>
    <p:sldId id="257" r:id="rId2"/>
    <p:sldId id="289" r:id="rId3"/>
    <p:sldId id="258" r:id="rId4"/>
    <p:sldId id="259" r:id="rId5"/>
    <p:sldId id="260" r:id="rId6"/>
    <p:sldId id="261" r:id="rId7"/>
    <p:sldId id="262" r:id="rId8"/>
    <p:sldId id="275" r:id="rId9"/>
    <p:sldId id="272" r:id="rId10"/>
    <p:sldId id="270" r:id="rId11"/>
    <p:sldId id="274" r:id="rId12"/>
    <p:sldId id="266" r:id="rId13"/>
    <p:sldId id="263" r:id="rId14"/>
    <p:sldId id="267" r:id="rId15"/>
    <p:sldId id="271" r:id="rId16"/>
    <p:sldId id="340" r:id="rId17"/>
    <p:sldId id="341" r:id="rId18"/>
    <p:sldId id="264" r:id="rId19"/>
    <p:sldId id="343" r:id="rId20"/>
    <p:sldId id="265" r:id="rId21"/>
    <p:sldId id="342" r:id="rId22"/>
    <p:sldId id="277" r:id="rId23"/>
    <p:sldId id="276" r:id="rId24"/>
    <p:sldId id="332" r:id="rId25"/>
    <p:sldId id="333" r:id="rId26"/>
    <p:sldId id="334" r:id="rId27"/>
    <p:sldId id="335" r:id="rId28"/>
    <p:sldId id="336" r:id="rId29"/>
    <p:sldId id="339" r:id="rId30"/>
    <p:sldId id="302" r:id="rId31"/>
    <p:sldId id="323" r:id="rId32"/>
    <p:sldId id="27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028"/>
  </p:normalViewPr>
  <p:slideViewPr>
    <p:cSldViewPr snapToGrid="0" snapToObjects="1">
      <p:cViewPr varScale="1">
        <p:scale>
          <a:sx n="117" d="100"/>
          <a:sy n="117" d="100"/>
        </p:scale>
        <p:origin x="904" y="184"/>
      </p:cViewPr>
      <p:guideLst>
        <p:guide orient="horz" pos="2160"/>
        <p:guide pos="384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Floyd" userId="672a31ed-b020-432c-ac3f-a859694af94b" providerId="ADAL" clId="{93F20F06-4B06-7746-8F85-897F1B185DB4}"/>
    <pc:docChg chg="custSel addSld delSld modSld sldOrd">
      <pc:chgData name="Mike Floyd" userId="672a31ed-b020-432c-ac3f-a859694af94b" providerId="ADAL" clId="{93F20F06-4B06-7746-8F85-897F1B185DB4}" dt="2021-08-10T13:54:08.266" v="217" actId="20577"/>
      <pc:docMkLst>
        <pc:docMk/>
      </pc:docMkLst>
      <pc:sldChg chg="modSp mod">
        <pc:chgData name="Mike Floyd" userId="672a31ed-b020-432c-ac3f-a859694af94b" providerId="ADAL" clId="{93F20F06-4B06-7746-8F85-897F1B185DB4}" dt="2021-08-09T01:55:40.949" v="152" actId="20577"/>
        <pc:sldMkLst>
          <pc:docMk/>
          <pc:sldMk cId="787723951" sldId="258"/>
        </pc:sldMkLst>
        <pc:spChg chg="mod">
          <ac:chgData name="Mike Floyd" userId="672a31ed-b020-432c-ac3f-a859694af94b" providerId="ADAL" clId="{93F20F06-4B06-7746-8F85-897F1B185DB4}" dt="2021-08-09T01:55:40.949" v="152" actId="20577"/>
          <ac:spMkLst>
            <pc:docMk/>
            <pc:sldMk cId="787723951" sldId="258"/>
            <ac:spMk id="3" creationId="{00000000-0000-0000-0000-000000000000}"/>
          </ac:spMkLst>
        </pc:spChg>
      </pc:sldChg>
      <pc:sldChg chg="modSp mod">
        <pc:chgData name="Mike Floyd" userId="672a31ed-b020-432c-ac3f-a859694af94b" providerId="ADAL" clId="{93F20F06-4B06-7746-8F85-897F1B185DB4}" dt="2021-08-10T13:54:08.266" v="217" actId="20577"/>
        <pc:sldMkLst>
          <pc:docMk/>
          <pc:sldMk cId="1250268172" sldId="262"/>
        </pc:sldMkLst>
        <pc:spChg chg="mod">
          <ac:chgData name="Mike Floyd" userId="672a31ed-b020-432c-ac3f-a859694af94b" providerId="ADAL" clId="{93F20F06-4B06-7746-8F85-897F1B185DB4}" dt="2021-08-10T13:54:08.266" v="217" actId="20577"/>
          <ac:spMkLst>
            <pc:docMk/>
            <pc:sldMk cId="1250268172" sldId="262"/>
            <ac:spMk id="3" creationId="{00000000-0000-0000-0000-000000000000}"/>
          </ac:spMkLst>
        </pc:spChg>
      </pc:sldChg>
      <pc:sldChg chg="add">
        <pc:chgData name="Mike Floyd" userId="672a31ed-b020-432c-ac3f-a859694af94b" providerId="ADAL" clId="{93F20F06-4B06-7746-8F85-897F1B185DB4}" dt="2021-08-08T17:54:40.421" v="7"/>
        <pc:sldMkLst>
          <pc:docMk/>
          <pc:sldMk cId="3593167453" sldId="264"/>
        </pc:sldMkLst>
      </pc:sldChg>
      <pc:sldChg chg="add">
        <pc:chgData name="Mike Floyd" userId="672a31ed-b020-432c-ac3f-a859694af94b" providerId="ADAL" clId="{93F20F06-4B06-7746-8F85-897F1B185DB4}" dt="2021-08-08T17:54:40.421" v="7"/>
        <pc:sldMkLst>
          <pc:docMk/>
          <pc:sldMk cId="2883130556" sldId="265"/>
        </pc:sldMkLst>
      </pc:sldChg>
      <pc:sldChg chg="del">
        <pc:chgData name="Mike Floyd" userId="672a31ed-b020-432c-ac3f-a859694af94b" providerId="ADAL" clId="{93F20F06-4B06-7746-8F85-897F1B185DB4}" dt="2021-08-08T17:52:13.789" v="4" actId="2696"/>
        <pc:sldMkLst>
          <pc:docMk/>
          <pc:sldMk cId="3156408360" sldId="269"/>
        </pc:sldMkLst>
      </pc:sldChg>
      <pc:sldChg chg="modSp add ord">
        <pc:chgData name="Mike Floyd" userId="672a31ed-b020-432c-ac3f-a859694af94b" providerId="ADAL" clId="{93F20F06-4B06-7746-8F85-897F1B185DB4}" dt="2021-08-10T13:09:46.692" v="175" actId="20577"/>
        <pc:sldMkLst>
          <pc:docMk/>
          <pc:sldMk cId="965995145" sldId="289"/>
        </pc:sldMkLst>
        <pc:spChg chg="mod">
          <ac:chgData name="Mike Floyd" userId="672a31ed-b020-432c-ac3f-a859694af94b" providerId="ADAL" clId="{93F20F06-4B06-7746-8F85-897F1B185DB4}" dt="2021-08-10T13:09:46.692" v="175" actId="20577"/>
          <ac:spMkLst>
            <pc:docMk/>
            <pc:sldMk cId="965995145" sldId="289"/>
            <ac:spMk id="3" creationId="{00000000-0000-0000-0000-000000000000}"/>
          </ac:spMkLst>
        </pc:spChg>
      </pc:sldChg>
      <pc:sldChg chg="add">
        <pc:chgData name="Mike Floyd" userId="672a31ed-b020-432c-ac3f-a859694af94b" providerId="ADAL" clId="{93F20F06-4B06-7746-8F85-897F1B185DB4}" dt="2021-08-08T17:51:43.993" v="3"/>
        <pc:sldMkLst>
          <pc:docMk/>
          <pc:sldMk cId="1655938879" sldId="302"/>
        </pc:sldMkLst>
      </pc:sldChg>
      <pc:sldChg chg="add del">
        <pc:chgData name="Mike Floyd" userId="672a31ed-b020-432c-ac3f-a859694af94b" providerId="ADAL" clId="{93F20F06-4B06-7746-8F85-897F1B185DB4}" dt="2021-08-08T17:49:14.653" v="1" actId="2696"/>
        <pc:sldMkLst>
          <pc:docMk/>
          <pc:sldMk cId="4025741733" sldId="319"/>
        </pc:sldMkLst>
      </pc:sldChg>
      <pc:sldChg chg="add">
        <pc:chgData name="Mike Floyd" userId="672a31ed-b020-432c-ac3f-a859694af94b" providerId="ADAL" clId="{93F20F06-4B06-7746-8F85-897F1B185DB4}" dt="2021-08-08T17:51:03.706" v="2"/>
        <pc:sldMkLst>
          <pc:docMk/>
          <pc:sldMk cId="3920704306" sldId="323"/>
        </pc:sldMkLst>
      </pc:sldChg>
      <pc:sldChg chg="add">
        <pc:chgData name="Mike Floyd" userId="672a31ed-b020-432c-ac3f-a859694af94b" providerId="ADAL" clId="{93F20F06-4B06-7746-8F85-897F1B185DB4}" dt="2021-08-08T17:48:59.298" v="0"/>
        <pc:sldMkLst>
          <pc:docMk/>
          <pc:sldMk cId="3738291898" sldId="332"/>
        </pc:sldMkLst>
      </pc:sldChg>
      <pc:sldChg chg="add">
        <pc:chgData name="Mike Floyd" userId="672a31ed-b020-432c-ac3f-a859694af94b" providerId="ADAL" clId="{93F20F06-4B06-7746-8F85-897F1B185DB4}" dt="2021-08-08T17:48:59.298" v="0"/>
        <pc:sldMkLst>
          <pc:docMk/>
          <pc:sldMk cId="604875921" sldId="333"/>
        </pc:sldMkLst>
      </pc:sldChg>
      <pc:sldChg chg="add">
        <pc:chgData name="Mike Floyd" userId="672a31ed-b020-432c-ac3f-a859694af94b" providerId="ADAL" clId="{93F20F06-4B06-7746-8F85-897F1B185DB4}" dt="2021-08-08T17:48:59.298" v="0"/>
        <pc:sldMkLst>
          <pc:docMk/>
          <pc:sldMk cId="1492217797" sldId="334"/>
        </pc:sldMkLst>
      </pc:sldChg>
      <pc:sldChg chg="add">
        <pc:chgData name="Mike Floyd" userId="672a31ed-b020-432c-ac3f-a859694af94b" providerId="ADAL" clId="{93F20F06-4B06-7746-8F85-897F1B185DB4}" dt="2021-08-08T17:48:59.298" v="0"/>
        <pc:sldMkLst>
          <pc:docMk/>
          <pc:sldMk cId="2056395105" sldId="335"/>
        </pc:sldMkLst>
      </pc:sldChg>
      <pc:sldChg chg="add">
        <pc:chgData name="Mike Floyd" userId="672a31ed-b020-432c-ac3f-a859694af94b" providerId="ADAL" clId="{93F20F06-4B06-7746-8F85-897F1B185DB4}" dt="2021-08-08T17:48:59.298" v="0"/>
        <pc:sldMkLst>
          <pc:docMk/>
          <pc:sldMk cId="3227396413" sldId="336"/>
        </pc:sldMkLst>
      </pc:sldChg>
      <pc:sldChg chg="add">
        <pc:chgData name="Mike Floyd" userId="672a31ed-b020-432c-ac3f-a859694af94b" providerId="ADAL" clId="{93F20F06-4B06-7746-8F85-897F1B185DB4}" dt="2021-08-08T17:48:59.298" v="0"/>
        <pc:sldMkLst>
          <pc:docMk/>
          <pc:sldMk cId="676050563" sldId="339"/>
        </pc:sldMkLst>
      </pc:sldChg>
      <pc:sldChg chg="add">
        <pc:chgData name="Mike Floyd" userId="672a31ed-b020-432c-ac3f-a859694af94b" providerId="ADAL" clId="{93F20F06-4B06-7746-8F85-897F1B185DB4}" dt="2021-08-08T17:53:30.653" v="5"/>
        <pc:sldMkLst>
          <pc:docMk/>
          <pc:sldMk cId="3367801847" sldId="340"/>
        </pc:sldMkLst>
      </pc:sldChg>
      <pc:sldChg chg="add">
        <pc:chgData name="Mike Floyd" userId="672a31ed-b020-432c-ac3f-a859694af94b" providerId="ADAL" clId="{93F20F06-4B06-7746-8F85-897F1B185DB4}" dt="2021-08-08T17:53:30.653" v="5"/>
        <pc:sldMkLst>
          <pc:docMk/>
          <pc:sldMk cId="3117710298" sldId="341"/>
        </pc:sldMkLst>
      </pc:sldChg>
      <pc:sldChg chg="add">
        <pc:chgData name="Mike Floyd" userId="672a31ed-b020-432c-ac3f-a859694af94b" providerId="ADAL" clId="{93F20F06-4B06-7746-8F85-897F1B185DB4}" dt="2021-08-08T17:54:16.667" v="6"/>
        <pc:sldMkLst>
          <pc:docMk/>
          <pc:sldMk cId="3162850527" sldId="342"/>
        </pc:sldMkLst>
      </pc:sldChg>
      <pc:sldChg chg="add">
        <pc:chgData name="Mike Floyd" userId="672a31ed-b020-432c-ac3f-a859694af94b" providerId="ADAL" clId="{93F20F06-4B06-7746-8F85-897F1B185DB4}" dt="2021-08-08T17:54:40.421" v="7"/>
        <pc:sldMkLst>
          <pc:docMk/>
          <pc:sldMk cId="949323924" sldId="34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2020/08/25</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Generating time series with glred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C050E8-9B5B-5C42-B0E7-A3C24CD2EFF0}" type="slidenum">
              <a:rPr lang="en-US" smtClean="0"/>
              <a:t>‹#›</a:t>
            </a:fld>
            <a:endParaRPr lang="en-US"/>
          </a:p>
        </p:txBody>
      </p:sp>
    </p:spTree>
    <p:extLst>
      <p:ext uri="{BB962C8B-B14F-4D97-AF65-F5344CB8AC3E}">
        <p14:creationId xmlns:p14="http://schemas.microsoft.com/office/powerpoint/2010/main" val="247451202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2020/08/25</a:t>
            </a:r>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Generating time series with glred</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84800-B849-154C-BAFC-520D80C1D1DB}" type="slidenum">
              <a:rPr lang="en-US" smtClean="0"/>
              <a:t>‹#›</a:t>
            </a:fld>
            <a:endParaRPr lang="en-US"/>
          </a:p>
        </p:txBody>
      </p:sp>
    </p:spTree>
    <p:extLst>
      <p:ext uri="{BB962C8B-B14F-4D97-AF65-F5344CB8AC3E}">
        <p14:creationId xmlns:p14="http://schemas.microsoft.com/office/powerpoint/2010/main" val="31779788"/>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2020/08/25</a:t>
            </a:r>
            <a:endParaRPr lang="en-US"/>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CFB84800-B849-154C-BAFC-520D80C1D1DB}" type="slidenum">
              <a:rPr lang="en-US" smtClean="0"/>
              <a:t>0</a:t>
            </a:fld>
            <a:endParaRPr lang="en-US"/>
          </a:p>
        </p:txBody>
      </p:sp>
    </p:spTree>
    <p:extLst>
      <p:ext uri="{BB962C8B-B14F-4D97-AF65-F5344CB8AC3E}">
        <p14:creationId xmlns:p14="http://schemas.microsoft.com/office/powerpoint/2010/main" val="4125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Running</a:t>
            </a:r>
            <a:r>
              <a:rPr lang="en-US" baseline="0" dirty="0"/>
              <a:t> </a:t>
            </a:r>
            <a:r>
              <a:rPr lang="en-US" baseline="0" dirty="0" err="1"/>
              <a:t>sh_glred</a:t>
            </a:r>
            <a:r>
              <a:rPr lang="en-US" baseline="0" dirty="0"/>
              <a:t> to get daily solutions is the standard approach and easy once you’ve got a </a:t>
            </a:r>
            <a:r>
              <a:rPr lang="en-US" baseline="0" dirty="0" err="1"/>
              <a:t>globk_comb.cmd</a:t>
            </a:r>
            <a:r>
              <a:rPr lang="en-US" baseline="0" dirty="0"/>
              <a:t> and </a:t>
            </a:r>
            <a:r>
              <a:rPr lang="en-US" baseline="0" dirty="0" err="1"/>
              <a:t>glorg_comb.cmd</a:t>
            </a:r>
            <a:r>
              <a:rPr lang="en-US" baseline="0" dirty="0"/>
              <a:t> file constructed.  The GLOBK lecture will introduce these files, and this lecture along with the Reference Frames and Error Analysis lectures will delve into appropriate strategies for constraining the network and weighting </a:t>
            </a:r>
            <a:r>
              <a:rPr lang="en-US" baseline="0"/>
              <a:t>the data. </a:t>
            </a:r>
            <a:endParaRPr lang="en-US" dirty="0"/>
          </a:p>
        </p:txBody>
      </p:sp>
      <p:sp>
        <p:nvSpPr>
          <p:cNvPr id="4" name="Slide Number Placeholder 3"/>
          <p:cNvSpPr>
            <a:spLocks noGrp="1"/>
          </p:cNvSpPr>
          <p:nvPr>
            <p:ph type="sldNum" sz="quarter" idx="10"/>
          </p:nvPr>
        </p:nvSpPr>
        <p:spPr/>
        <p:txBody>
          <a:bodyPr/>
          <a:lstStyle/>
          <a:p>
            <a:fld id="{7FDB6A2B-FB2F-4B47-86A1-2A666F2216E1}" type="slidenum">
              <a:rPr lang="en-US" smtClean="0"/>
              <a:t>2</a:t>
            </a:fld>
            <a:endParaRPr lang="en-US"/>
          </a:p>
        </p:txBody>
      </p:sp>
      <p:sp>
        <p:nvSpPr>
          <p:cNvPr id="5" name="Date Placeholder 4"/>
          <p:cNvSpPr>
            <a:spLocks noGrp="1"/>
          </p:cNvSpPr>
          <p:nvPr>
            <p:ph type="dt" idx="11"/>
          </p:nvPr>
        </p:nvSpPr>
        <p:spPr/>
        <p:txBody>
          <a:bodyPr/>
          <a:lstStyle/>
          <a:p>
            <a:r>
              <a:rPr lang="en-GB"/>
              <a:t>2020/08/25</a:t>
            </a:r>
            <a:endParaRPr lang="en-US"/>
          </a:p>
        </p:txBody>
      </p:sp>
      <p:sp>
        <p:nvSpPr>
          <p:cNvPr id="6" name="Footer Placeholder 5"/>
          <p:cNvSpPr>
            <a:spLocks noGrp="1"/>
          </p:cNvSpPr>
          <p:nvPr>
            <p:ph type="ftr" sz="quarter" idx="12"/>
          </p:nvPr>
        </p:nvSpPr>
        <p:spPr/>
        <p:txBody>
          <a:bodyPr/>
          <a:lstStyle/>
          <a:p>
            <a:r>
              <a:rPr lang="en-US"/>
              <a:t>Generating time series with glred</a:t>
            </a:r>
          </a:p>
        </p:txBody>
      </p:sp>
    </p:spTree>
    <p:extLst>
      <p:ext uri="{BB962C8B-B14F-4D97-AF65-F5344CB8AC3E}">
        <p14:creationId xmlns:p14="http://schemas.microsoft.com/office/powerpoint/2010/main" val="287909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Large uncertainty</a:t>
            </a:r>
            <a:r>
              <a:rPr lang="en-US" baseline="0" dirty="0"/>
              <a:t> will mean outlier will have low weight in inversion/</a:t>
            </a:r>
            <a:r>
              <a:rPr lang="en-US" baseline="0" dirty="0" err="1"/>
              <a:t>Kalman</a:t>
            </a:r>
            <a:r>
              <a:rPr lang="en-US" baseline="0" dirty="0"/>
              <a:t> filter anyway, but </a:t>
            </a:r>
            <a:endParaRPr lang="en-US" dirty="0"/>
          </a:p>
        </p:txBody>
      </p:sp>
      <p:sp>
        <p:nvSpPr>
          <p:cNvPr id="4" name="Slide Number Placeholder 3"/>
          <p:cNvSpPr>
            <a:spLocks noGrp="1"/>
          </p:cNvSpPr>
          <p:nvPr>
            <p:ph type="sldNum" sz="quarter" idx="10"/>
          </p:nvPr>
        </p:nvSpPr>
        <p:spPr/>
        <p:txBody>
          <a:bodyPr/>
          <a:lstStyle/>
          <a:p>
            <a:fld id="{CFB84800-B849-154C-BAFC-520D80C1D1DB}" type="slidenum">
              <a:rPr lang="en-US" smtClean="0"/>
              <a:t>12</a:t>
            </a:fld>
            <a:endParaRPr lang="en-US"/>
          </a:p>
        </p:txBody>
      </p:sp>
      <p:sp>
        <p:nvSpPr>
          <p:cNvPr id="5" name="Date Placeholder 4"/>
          <p:cNvSpPr>
            <a:spLocks noGrp="1"/>
          </p:cNvSpPr>
          <p:nvPr>
            <p:ph type="dt" idx="11"/>
          </p:nvPr>
        </p:nvSpPr>
        <p:spPr/>
        <p:txBody>
          <a:bodyPr/>
          <a:lstStyle/>
          <a:p>
            <a:r>
              <a:rPr lang="en-GB"/>
              <a:t>2020/08/25</a:t>
            </a:r>
            <a:endParaRPr lang="en-US"/>
          </a:p>
        </p:txBody>
      </p:sp>
      <p:sp>
        <p:nvSpPr>
          <p:cNvPr id="6" name="Footer Placeholder 5"/>
          <p:cNvSpPr>
            <a:spLocks noGrp="1"/>
          </p:cNvSpPr>
          <p:nvPr>
            <p:ph type="ftr" sz="quarter" idx="12"/>
          </p:nvPr>
        </p:nvSpPr>
        <p:spPr/>
        <p:txBody>
          <a:bodyPr/>
          <a:lstStyle/>
          <a:p>
            <a:r>
              <a:rPr lang="en-US"/>
              <a:t>Generating time series with glred</a:t>
            </a:r>
          </a:p>
        </p:txBody>
      </p:sp>
    </p:spTree>
    <p:extLst>
      <p:ext uri="{BB962C8B-B14F-4D97-AF65-F5344CB8AC3E}">
        <p14:creationId xmlns:p14="http://schemas.microsoft.com/office/powerpoint/2010/main" val="91789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shown in accompanying photograph is SNTR (Santorini) from the COMET </a:t>
            </a:r>
            <a:r>
              <a:rPr lang="en-US" dirty="0" err="1"/>
              <a:t>cGNSS</a:t>
            </a:r>
            <a:r>
              <a:rPr lang="en-US" dirty="0"/>
              <a:t> network. The antenna was replaced by an identical model on the same threaded rod drilled into the top of the lighthouse wall, as shown, and yet an observable discontinuity was still seen in the resulting time series.</a:t>
            </a:r>
          </a:p>
        </p:txBody>
      </p:sp>
      <p:sp>
        <p:nvSpPr>
          <p:cNvPr id="4" name="Date Placeholder 3"/>
          <p:cNvSpPr>
            <a:spLocks noGrp="1"/>
          </p:cNvSpPr>
          <p:nvPr>
            <p:ph type="dt" idx="1"/>
          </p:nvPr>
        </p:nvSpPr>
        <p:spPr/>
        <p:txBody>
          <a:bodyPr/>
          <a:lstStyle/>
          <a:p>
            <a:r>
              <a:rPr lang="en-GB"/>
              <a:t>2020/08/26</a:t>
            </a:r>
            <a:endParaRPr lang="en-US"/>
          </a:p>
        </p:txBody>
      </p:sp>
      <p:sp>
        <p:nvSpPr>
          <p:cNvPr id="5" name="Footer Placeholder 4"/>
          <p:cNvSpPr>
            <a:spLocks noGrp="1"/>
          </p:cNvSpPr>
          <p:nvPr>
            <p:ph type="ftr" sz="quarter" idx="4"/>
          </p:nvPr>
        </p:nvSpPr>
        <p:spPr/>
        <p:txBody>
          <a:bodyPr/>
          <a:lstStyle/>
          <a:p>
            <a:r>
              <a:rPr lang="en-US"/>
              <a:t>Earthquakes and non-linear motions</a:t>
            </a:r>
          </a:p>
        </p:txBody>
      </p:sp>
      <p:sp>
        <p:nvSpPr>
          <p:cNvPr id="6" name="Slide Number Placeholder 5"/>
          <p:cNvSpPr>
            <a:spLocks noGrp="1"/>
          </p:cNvSpPr>
          <p:nvPr>
            <p:ph type="sldNum" sz="quarter" idx="5"/>
          </p:nvPr>
        </p:nvSpPr>
        <p:spPr/>
        <p:txBody>
          <a:bodyPr/>
          <a:lstStyle/>
          <a:p>
            <a:fld id="{2A689573-82BC-7048-A401-F26007CB1FF1}" type="slidenum">
              <a:rPr lang="en-US" smtClean="0"/>
              <a:t>15</a:t>
            </a:fld>
            <a:endParaRPr lang="en-US"/>
          </a:p>
        </p:txBody>
      </p:sp>
    </p:spTree>
    <p:extLst>
      <p:ext uri="{BB962C8B-B14F-4D97-AF65-F5344CB8AC3E}">
        <p14:creationId xmlns:p14="http://schemas.microsoft.com/office/powerpoint/2010/main" val="117833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Photos: Seismometer site SB4</a:t>
            </a:r>
            <a:r>
              <a:rPr lang="en-US" baseline="0" dirty="0"/>
              <a:t> in The Geysers, California, showing effect of November 2013 fire (http://</a:t>
            </a:r>
            <a:r>
              <a:rPr lang="en-US" baseline="0" dirty="0" err="1"/>
              <a:t>cdfdata.fire.ca.gov</a:t>
            </a:r>
            <a:r>
              <a:rPr lang="en-US" baseline="0" dirty="0"/>
              <a:t>/incidents/</a:t>
            </a:r>
            <a:r>
              <a:rPr lang="en-US" baseline="0" dirty="0" err="1"/>
              <a:t>incidents_details_info?incident_id</a:t>
            </a:r>
            <a:r>
              <a:rPr lang="en-US" baseline="0" dirty="0"/>
              <a:t>=932). Site of eventual </a:t>
            </a:r>
            <a:r>
              <a:rPr lang="en-US" baseline="0" dirty="0" err="1"/>
              <a:t>colocated</a:t>
            </a:r>
            <a:r>
              <a:rPr lang="en-US" baseline="0" dirty="0"/>
              <a:t> GPS antenna (TG01) in upper left; seen after installation and November 2013 grass fire in lower left; photos on right side show broader view of site hillside. Right: Time series showing discontinuity (at least in vertical component) at time of fire (green dashed line).</a:t>
            </a:r>
            <a:endParaRPr lang="en-US" dirty="0"/>
          </a:p>
        </p:txBody>
      </p:sp>
      <p:sp>
        <p:nvSpPr>
          <p:cNvPr id="4" name="Slide Number Placeholder 3"/>
          <p:cNvSpPr>
            <a:spLocks noGrp="1"/>
          </p:cNvSpPr>
          <p:nvPr>
            <p:ph type="sldNum" sz="quarter" idx="10"/>
          </p:nvPr>
        </p:nvSpPr>
        <p:spPr/>
        <p:txBody>
          <a:bodyPr/>
          <a:lstStyle/>
          <a:p>
            <a:fld id="{C7795D7A-F93A-4E3E-90A8-914EEF8A4423}" type="slidenum">
              <a:rPr lang="en-US" smtClean="0"/>
              <a:t>16</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Earthquakes and non-linear motions</a:t>
            </a:r>
          </a:p>
        </p:txBody>
      </p:sp>
    </p:spTree>
    <p:extLst>
      <p:ext uri="{BB962C8B-B14F-4D97-AF65-F5344CB8AC3E}">
        <p14:creationId xmlns:p14="http://schemas.microsoft.com/office/powerpoint/2010/main" val="1668755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302" name="Shape 302"/>
          <p:cNvSpPr>
            <a:spLocks noGrp="1"/>
          </p:cNvSpPr>
          <p:nvPr>
            <p:ph type="body" sz="quarter" idx="1"/>
          </p:nvPr>
        </p:nvSpPr>
        <p:spPr>
          <a:prstGeom prst="rect">
            <a:avLst/>
          </a:prstGeom>
        </p:spPr>
        <p:txBody>
          <a:bodyPr/>
          <a:lstStyle>
            <a:lvl1pPr marL="57799" marR="57799" defTabSz="1295400">
              <a:spcBef>
                <a:spcPts val="500"/>
              </a:spcBef>
              <a:buClr>
                <a:srgbClr val="000000"/>
              </a:buClr>
              <a:buFont typeface="Arial"/>
              <a:defRPr sz="1600">
                <a:uFill>
                  <a:solidFill/>
                </a:uFill>
                <a:latin typeface="+mn-lt"/>
                <a:ea typeface="+mn-ea"/>
                <a:cs typeface="+mn-cs"/>
                <a:sym typeface="Arial"/>
              </a:defRPr>
            </a:lvl1pPr>
          </a:lstStyle>
          <a:p>
            <a:pPr lvl="0">
              <a:defRPr sz="1800">
                <a:uFillTx/>
              </a:defRPr>
            </a:pPr>
            <a:r>
              <a:rPr sz="1600">
                <a:uFill>
                  <a:solidFill/>
                </a:uFill>
              </a:rPr>
              <a:t>tau0 = 0.3 yr</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Seasonal,</a:t>
            </a:r>
            <a:r>
              <a:rPr lang="en-US" baseline="0" dirty="0"/>
              <a:t> primarily annual. errors due to atmospheric conditions (propagation and loading), changing ground water, and temperature effects on the monuments or antenna elements can be important in GPS measurements. Its pretty obvious that for survey-mode measurements made once a year, the best strategy is to observe at the same time each year, and if the errors are truly annual or semi-annual, they will be nullified.   For continuous measurements, however, there is the somewhat non-intuitive result that truncating the time series at an even number of years does not null the </a:t>
            </a:r>
            <a:r>
              <a:rPr lang="en-US" baseline="0" dirty="0" err="1"/>
              <a:t>veloicity</a:t>
            </a:r>
            <a:r>
              <a:rPr lang="en-US" baseline="0" dirty="0"/>
              <a:t> error (sketch a cosine on the back of an envelope to convince yourself of this).  Geoff Blewit and David </a:t>
            </a:r>
            <a:r>
              <a:rPr lang="en-US" baseline="0" dirty="0" err="1"/>
              <a:t>Lavallee</a:t>
            </a:r>
            <a:r>
              <a:rPr lang="en-US" baseline="0" dirty="0"/>
              <a:t> did a study of the effect of these errors as a function of span length, and found that the optimal truncation length is on the half-year.  Further, as for errors with other shapes, longer time spans reduce the effects.  Keep in mind that if seasonal errors are not dominant, extending a time series, e.g. to 4 years instead of truncating it at 3.5 years, would usually produce a smaller bias.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28</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Time series and error analysis</a:t>
            </a:r>
          </a:p>
        </p:txBody>
      </p:sp>
    </p:spTree>
    <p:extLst>
      <p:ext uri="{BB962C8B-B14F-4D97-AF65-F5344CB8AC3E}">
        <p14:creationId xmlns:p14="http://schemas.microsoft.com/office/powerpoint/2010/main" val="2278404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29</a:t>
            </a:fld>
            <a:endParaRPr lang="en-US"/>
          </a:p>
        </p:txBody>
      </p:sp>
      <p:sp>
        <p:nvSpPr>
          <p:cNvPr id="49155" name="Rectangle 1026"/>
          <p:cNvSpPr>
            <a:spLocks noGrp="1" noRot="1" noChangeAspect="1" noChangeArrowheads="1" noTextEdit="1"/>
          </p:cNvSpPr>
          <p:nvPr>
            <p:ph type="sldImg"/>
          </p:nvPr>
        </p:nvSpPr>
        <p:spPr>
          <a:xfrm>
            <a:off x="381000" y="685800"/>
            <a:ext cx="6096000" cy="3429000"/>
          </a:xfrm>
          <a:ln/>
        </p:spPr>
      </p:sp>
      <p:sp>
        <p:nvSpPr>
          <p:cNvPr id="49156" name="Rectangle 1027"/>
          <p:cNvSpPr>
            <a:spLocks noGrp="1" noChangeArrowheads="1"/>
          </p:cNvSpPr>
          <p:nvPr>
            <p:ph type="body" idx="1"/>
          </p:nvPr>
        </p:nvSpPr>
        <p:spPr>
          <a:noFill/>
          <a:ln/>
        </p:spPr>
        <p:txBody>
          <a:bodyPr/>
          <a:lstStyle/>
          <a:p>
            <a:pPr eaLnBrk="1" hangingPunct="1"/>
            <a:r>
              <a:rPr lang="en-US" dirty="0"/>
              <a:t>The</a:t>
            </a:r>
            <a:r>
              <a:rPr lang="en-US" baseline="0" dirty="0"/>
              <a:t> third approach is the one we’ve taken in GLOBK.  It assume that the the noise can be represented by a Gauss-Markov process. </a:t>
            </a:r>
            <a:r>
              <a:rPr lang="en-US" dirty="0"/>
              <a:t>  Loosely speaking, a Gaussian process is</a:t>
            </a:r>
            <a:r>
              <a:rPr lang="en-US" baseline="0" dirty="0"/>
              <a:t> a random process that can be described by its mean and </a:t>
            </a:r>
            <a:r>
              <a:rPr lang="en-US" baseline="0" dirty="0" err="1"/>
              <a:t>variiance</a:t>
            </a:r>
            <a:r>
              <a:rPr lang="en-US" baseline="0" dirty="0"/>
              <a:t>; both the Poisson and normal distributions are Gaussian.  A Markov process is one in which the expected value of the next random variable depends on only on its present state and not on its history.  Although no single instantaneous source of GPS error is necessarily Gaussian, the central limit theorem allows us to hypothesize, at least, that the ensemble of errors will have a </a:t>
            </a:r>
            <a:r>
              <a:rPr lang="en-US" baseline="0" dirty="0" err="1"/>
              <a:t>Guassian</a:t>
            </a:r>
            <a:r>
              <a:rPr lang="en-US" baseline="0" dirty="0"/>
              <a:t> </a:t>
            </a:r>
            <a:r>
              <a:rPr lang="en-US" baseline="0" dirty="0" err="1"/>
              <a:t>distribuiton</a:t>
            </a:r>
            <a:r>
              <a:rPr lang="en-US" baseline="0" dirty="0"/>
              <a:t>.  Viewed another way, our best hope of being to characterize </a:t>
            </a:r>
            <a:r>
              <a:rPr lang="en-US" baseline="0" dirty="0" err="1"/>
              <a:t>ithe</a:t>
            </a:r>
            <a:r>
              <a:rPr lang="en-US" baseline="0" dirty="0"/>
              <a:t> likelihood that the estimated parameter will fall within certain range, e.g. 95% of the time, is to assume that it has a Gaussian distribution, for which the probability distribution can be represented analytically by an exponential equation.   We use a first-order Markov process, specifically a random walk, in GLOBK to model stochastic variations because it can be directly implemented in a </a:t>
            </a:r>
            <a:r>
              <a:rPr lang="en-US" baseline="0" dirty="0" err="1"/>
              <a:t>Kalman</a:t>
            </a:r>
            <a:r>
              <a:rPr lang="en-US" baseline="0" dirty="0"/>
              <a:t> </a:t>
            </a:r>
            <a:r>
              <a:rPr lang="en-US" baseline="0" dirty="0" err="1"/>
              <a:t>fiilter</a:t>
            </a:r>
            <a:r>
              <a:rPr lang="en-US" baseline="0" dirty="0"/>
              <a:t>, whereas flicker noise, which is not a Markov process cannot.  As we’ll show, these assumptions can be tested by the distribution of velocity residuals from an appropriately modeled GPS solution. </a:t>
            </a:r>
            <a:endParaRPr lang="en-US" sz="1000"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13556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0903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48657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0026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48988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en-US"/>
              <a:t>2021/08/10</a:t>
            </a:r>
          </a:p>
        </p:txBody>
      </p:sp>
      <p:sp>
        <p:nvSpPr>
          <p:cNvPr id="6" name="Footer Placeholder 5"/>
          <p:cNvSpPr>
            <a:spLocks noGrp="1"/>
          </p:cNvSpPr>
          <p:nvPr>
            <p:ph type="ftr" sz="quarter" idx="11"/>
          </p:nvPr>
        </p:nvSpPr>
        <p:spPr/>
        <p:txBody>
          <a:bodyPr/>
          <a:lstStyle/>
          <a:p>
            <a:r>
              <a:rPr lang="en-US"/>
              <a:t>Generating time series with glred</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08914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en-US"/>
              <a:t>2021/08/10</a:t>
            </a:r>
          </a:p>
        </p:txBody>
      </p:sp>
      <p:sp>
        <p:nvSpPr>
          <p:cNvPr id="8" name="Footer Placeholder 7"/>
          <p:cNvSpPr>
            <a:spLocks noGrp="1"/>
          </p:cNvSpPr>
          <p:nvPr>
            <p:ph type="ftr" sz="quarter" idx="11"/>
          </p:nvPr>
        </p:nvSpPr>
        <p:spPr/>
        <p:txBody>
          <a:bodyPr/>
          <a:lstStyle/>
          <a:p>
            <a:r>
              <a:rPr lang="en-US"/>
              <a:t>Generating time series with glred</a:t>
            </a:r>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66843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r>
              <a:rPr lang="en-US"/>
              <a:t>2021/08/10</a:t>
            </a:r>
          </a:p>
        </p:txBody>
      </p:sp>
      <p:sp>
        <p:nvSpPr>
          <p:cNvPr id="4" name="Footer Placeholder 3"/>
          <p:cNvSpPr>
            <a:spLocks noGrp="1"/>
          </p:cNvSpPr>
          <p:nvPr>
            <p:ph type="ftr" sz="quarter" idx="11"/>
          </p:nvPr>
        </p:nvSpPr>
        <p:spPr/>
        <p:txBody>
          <a:bodyPr/>
          <a:lstStyle/>
          <a:p>
            <a:r>
              <a:rPr lang="en-US"/>
              <a:t>Generating time series with glred</a:t>
            </a:r>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54404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2021/08/10</a:t>
            </a:r>
          </a:p>
        </p:txBody>
      </p:sp>
      <p:sp>
        <p:nvSpPr>
          <p:cNvPr id="3" name="Footer Placeholder 2"/>
          <p:cNvSpPr>
            <a:spLocks noGrp="1"/>
          </p:cNvSpPr>
          <p:nvPr>
            <p:ph type="ftr" sz="quarter" idx="11"/>
          </p:nvPr>
        </p:nvSpPr>
        <p:spPr/>
        <p:txBody>
          <a:bodyPr/>
          <a:lstStyle/>
          <a:p>
            <a:r>
              <a:rPr lang="en-US"/>
              <a:t>Generating time series with glred</a:t>
            </a:r>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2871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2021/08/10</a:t>
            </a:r>
          </a:p>
        </p:txBody>
      </p:sp>
      <p:sp>
        <p:nvSpPr>
          <p:cNvPr id="6" name="Footer Placeholder 5"/>
          <p:cNvSpPr>
            <a:spLocks noGrp="1"/>
          </p:cNvSpPr>
          <p:nvPr>
            <p:ph type="ftr" sz="quarter" idx="11"/>
          </p:nvPr>
        </p:nvSpPr>
        <p:spPr/>
        <p:txBody>
          <a:bodyPr/>
          <a:lstStyle/>
          <a:p>
            <a:r>
              <a:rPr lang="en-US"/>
              <a:t>Generating time series with glred</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549301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2021/08/10</a:t>
            </a:r>
          </a:p>
        </p:txBody>
      </p:sp>
      <p:sp>
        <p:nvSpPr>
          <p:cNvPr id="6" name="Footer Placeholder 5"/>
          <p:cNvSpPr>
            <a:spLocks noGrp="1"/>
          </p:cNvSpPr>
          <p:nvPr>
            <p:ph type="ftr" sz="quarter" idx="11"/>
          </p:nvPr>
        </p:nvSpPr>
        <p:spPr/>
        <p:txBody>
          <a:bodyPr/>
          <a:lstStyle/>
          <a:p>
            <a:r>
              <a:rPr lang="en-US"/>
              <a:t>Generating time series with glred</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72375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2021/08/10</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Generating time series with glred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28429814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Generating time series</a:t>
            </a:r>
            <a:br>
              <a:rPr lang="en-US" dirty="0"/>
            </a:br>
            <a:r>
              <a:rPr lang="en-US" dirty="0"/>
              <a:t>with </a:t>
            </a:r>
            <a:r>
              <a:rPr lang="en-US" dirty="0" err="1">
                <a:latin typeface="Courier New" charset="0"/>
                <a:ea typeface="Courier New" charset="0"/>
                <a:cs typeface="Courier New" charset="0"/>
              </a:rPr>
              <a:t>glred</a:t>
            </a:r>
            <a:endParaRPr lang="en-US" dirty="0">
              <a:latin typeface="Courier New" charset="0"/>
              <a:ea typeface="Courier New" charset="0"/>
              <a:cs typeface="Courier New" charset="0"/>
            </a:endParaRPr>
          </a:p>
        </p:txBody>
      </p:sp>
      <p:pic>
        <p:nvPicPr>
          <p:cNvPr id="12" name="Picture 11" descr="MIT-logo-with-spelling-web-red-gray-design1-large.png">
            <a:extLst>
              <a:ext uri="{FF2B5EF4-FFF2-40B4-BE49-F238E27FC236}">
                <a16:creationId xmlns:a16="http://schemas.microsoft.com/office/drawing/2014/main" id="{E214F0C8-ADC0-CD47-8C78-71AD884C0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861142"/>
            <a:ext cx="2177300" cy="493200"/>
          </a:xfrm>
          <a:prstGeom prst="rect">
            <a:avLst/>
          </a:prstGeom>
        </p:spPr>
      </p:pic>
      <p:pic>
        <p:nvPicPr>
          <p:cNvPr id="15" name="Picture 14" descr="unavco-logo-red-black-shadow.png">
            <a:extLst>
              <a:ext uri="{FF2B5EF4-FFF2-40B4-BE49-F238E27FC236}">
                <a16:creationId xmlns:a16="http://schemas.microsoft.com/office/drawing/2014/main" id="{E9E6FC6B-D124-6A4F-97D9-9B32A2087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2718" y="254000"/>
            <a:ext cx="2975282" cy="743821"/>
          </a:xfrm>
          <a:prstGeom prst="rect">
            <a:avLst/>
          </a:prstGeom>
        </p:spPr>
      </p:pic>
      <p:pic>
        <p:nvPicPr>
          <p:cNvPr id="16" name="Picture 15">
            <a:extLst>
              <a:ext uri="{FF2B5EF4-FFF2-40B4-BE49-F238E27FC236}">
                <a16:creationId xmlns:a16="http://schemas.microsoft.com/office/drawing/2014/main" id="{422F6136-685E-BF46-A17E-9339D2A492FA}"/>
              </a:ext>
            </a:extLst>
          </p:cNvPr>
          <p:cNvPicPr>
            <a:picLocks noChangeAspect="1"/>
          </p:cNvPicPr>
          <p:nvPr/>
        </p:nvPicPr>
        <p:blipFill>
          <a:blip r:embed="rId5"/>
          <a:stretch>
            <a:fillRect/>
          </a:stretch>
        </p:blipFill>
        <p:spPr>
          <a:xfrm>
            <a:off x="254000" y="254000"/>
            <a:ext cx="2222500" cy="469900"/>
          </a:xfrm>
          <a:prstGeom prst="rect">
            <a:avLst/>
          </a:prstGeom>
        </p:spPr>
      </p:pic>
      <p:sp>
        <p:nvSpPr>
          <p:cNvPr id="17" name="Subtitle 15">
            <a:extLst>
              <a:ext uri="{FF2B5EF4-FFF2-40B4-BE49-F238E27FC236}">
                <a16:creationId xmlns:a16="http://schemas.microsoft.com/office/drawing/2014/main" id="{6E2303C9-FA6C-BB46-9A9E-215253750EF8}"/>
              </a:ext>
            </a:extLst>
          </p:cNvPr>
          <p:cNvSpPr txBox="1">
            <a:spLocks noGrp="1"/>
          </p:cNvSpPr>
          <p:nvPr>
            <p:ph type="subTitle" idx="1"/>
          </p:nvPr>
        </p:nvSpPr>
        <p:spPr>
          <a:xfrm>
            <a:off x="1524000" y="3602038"/>
            <a:ext cx="9144000" cy="1655762"/>
          </a:xfrm>
        </p:spPr>
        <p:txBody>
          <a:bodyPr>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r>
              <a:rPr lang="en-US" sz="3200" dirty="0">
                <a:solidFill>
                  <a:schemeClr val="accent3"/>
                </a:solidFill>
              </a:rPr>
              <a:t>M. A. Floyd     T. A. Herring</a:t>
            </a:r>
            <a:br>
              <a:rPr lang="en-US" dirty="0">
                <a:solidFill>
                  <a:schemeClr val="accent3"/>
                </a:solidFill>
              </a:rPr>
            </a:br>
            <a:r>
              <a:rPr lang="en-US" i="1" dirty="0">
                <a:solidFill>
                  <a:schemeClr val="accent3"/>
                </a:solidFill>
              </a:rPr>
              <a:t>Massachusetts Institute of Technology, Cambridge, MA, USA</a:t>
            </a:r>
          </a:p>
          <a:p>
            <a:r>
              <a:rPr lang="en-US" sz="2400" dirty="0">
                <a:solidFill>
                  <a:schemeClr val="accent3"/>
                </a:solidFill>
              </a:rPr>
              <a:t>GNSS Data Processing and Analysis with GAMIT/GLOBK and </a:t>
            </a:r>
            <a:r>
              <a:rPr lang="en-US" sz="2400" dirty="0">
                <a:solidFill>
                  <a:schemeClr val="accent3"/>
                </a:solidFill>
                <a:latin typeface="Courier" pitchFamily="2" charset="0"/>
              </a:rPr>
              <a:t>track</a:t>
            </a:r>
            <a:br>
              <a:rPr lang="en-US" dirty="0">
                <a:solidFill>
                  <a:schemeClr val="accent3"/>
                </a:solidFill>
              </a:rPr>
            </a:br>
            <a:r>
              <a:rPr lang="en-US" dirty="0">
                <a:solidFill>
                  <a:schemeClr val="accent3"/>
                </a:solidFill>
              </a:rPr>
              <a:t>UNAVCO Headquarters, Boulder, Colorado, USA</a:t>
            </a:r>
            <a:br>
              <a:rPr lang="en-US" dirty="0">
                <a:solidFill>
                  <a:schemeClr val="accent3"/>
                </a:solidFill>
              </a:rPr>
            </a:br>
            <a:r>
              <a:rPr lang="en-US" dirty="0">
                <a:solidFill>
                  <a:schemeClr val="accent3"/>
                </a:solidFill>
              </a:rPr>
              <a:t>24–28 August 2020</a:t>
            </a:r>
          </a:p>
          <a:p>
            <a:r>
              <a:rPr lang="en-US" sz="2400" dirty="0">
                <a:solidFill>
                  <a:schemeClr val="accent3"/>
                </a:solidFill>
              </a:rPr>
              <a:t>http://</a:t>
            </a:r>
            <a:r>
              <a:rPr lang="en-US" sz="2400" dirty="0" err="1">
                <a:solidFill>
                  <a:schemeClr val="accent3"/>
                </a:solidFill>
              </a:rPr>
              <a:t>geoweb.mit.edu</a:t>
            </a:r>
            <a:r>
              <a:rPr lang="en-US" sz="2400" dirty="0">
                <a:solidFill>
                  <a:schemeClr val="accent3"/>
                </a:solidFill>
              </a:rPr>
              <a:t>/~</a:t>
            </a:r>
            <a:r>
              <a:rPr lang="en-US" sz="2400" dirty="0" err="1">
                <a:solidFill>
                  <a:schemeClr val="accent3"/>
                </a:solidFill>
              </a:rPr>
              <a:t>floyd</a:t>
            </a:r>
            <a:r>
              <a:rPr lang="en-US" sz="2400" dirty="0">
                <a:solidFill>
                  <a:schemeClr val="accent3"/>
                </a:solidFill>
              </a:rPr>
              <a:t>/courses/gg/202008_UNAVCO/</a:t>
            </a:r>
          </a:p>
          <a:p>
            <a:r>
              <a:rPr lang="en-US" dirty="0">
                <a:solidFill>
                  <a:schemeClr val="accent3"/>
                </a:solidFill>
              </a:rPr>
              <a:t>Material from R. W. King, T. A. Herring, M. A. Floyd (MIT) and S. C. McClusky (now at ANU)</a:t>
            </a:r>
          </a:p>
        </p:txBody>
      </p:sp>
    </p:spTree>
    <p:extLst>
      <p:ext uri="{BB962C8B-B14F-4D97-AF65-F5344CB8AC3E}">
        <p14:creationId xmlns:p14="http://schemas.microsoft.com/office/powerpoint/2010/main" val="178840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 consistency of stabilization statistically</a:t>
            </a:r>
          </a:p>
        </p:txBody>
      </p:sp>
      <p:sp>
        <p:nvSpPr>
          <p:cNvPr id="3" name="Content Placeholder 2"/>
          <p:cNvSpPr>
            <a:spLocks noGrp="1"/>
          </p:cNvSpPr>
          <p:nvPr>
            <p:ph idx="1"/>
          </p:nvPr>
        </p:nvSpPr>
        <p:spPr/>
        <p:txBody>
          <a:bodyPr>
            <a:normAutofit fontScale="70000" lnSpcReduction="20000"/>
          </a:bodyPr>
          <a:lstStyle/>
          <a:p>
            <a:r>
              <a:rPr lang="en-US" dirty="0"/>
              <a:t>It is a good idea to have thought about your reference frame stabilization when setting up your experiment, e.g. </a:t>
            </a:r>
            <a:r>
              <a:rPr lang="en-US" dirty="0" err="1"/>
              <a:t>sites.defaults</a:t>
            </a:r>
            <a:r>
              <a:rPr lang="en-US" dirty="0"/>
              <a:t>, before running </a:t>
            </a:r>
            <a:r>
              <a:rPr lang="en-US" dirty="0" err="1">
                <a:latin typeface="Courier" pitchFamily="2" charset="0"/>
              </a:rPr>
              <a:t>sh_gamit</a:t>
            </a:r>
            <a:endParaRPr lang="en-US" dirty="0">
              <a:latin typeface="Courier" pitchFamily="2" charset="0"/>
            </a:endParaRPr>
          </a:p>
          <a:p>
            <a:r>
              <a:rPr lang="en-US" dirty="0"/>
              <a:t>Desire as many well-defined (e.g. IGS) sites as possible for redundancy</a:t>
            </a:r>
          </a:p>
          <a:p>
            <a:pPr lvl="1"/>
            <a:r>
              <a:rPr lang="en-US" dirty="0"/>
              <a:t>Recommended to use some of the sites (preferring the first column) in ~/gg/tables/igb14_hierarchy.stab_site when selecting your processing network, e.g. additional sites listed in your </a:t>
            </a:r>
            <a:r>
              <a:rPr lang="en-US" dirty="0" err="1"/>
              <a:t>sites.defaults</a:t>
            </a:r>
            <a:endParaRPr lang="en-US" dirty="0"/>
          </a:p>
          <a:p>
            <a:pPr lvl="1"/>
            <a:r>
              <a:rPr lang="en-US" dirty="0"/>
              <a:t>But remember trade-off with processing time, e.g. processing time scales proportionally to </a:t>
            </a:r>
            <a:r>
              <a:rPr lang="en-US" i="1" dirty="0"/>
              <a:t>n</a:t>
            </a:r>
            <a:r>
              <a:rPr lang="en-US" baseline="30000" dirty="0"/>
              <a:t>3</a:t>
            </a:r>
          </a:p>
          <a:p>
            <a:pPr marL="0" indent="0">
              <a:buNone/>
            </a:pPr>
            <a:r>
              <a:rPr lang="en-US" sz="1600" dirty="0">
                <a:latin typeface="Courier" pitchFamily="2" charset="0"/>
              </a:rPr>
              <a:t>grep ‘^POS S’ glred_20150811.org</a:t>
            </a:r>
          </a:p>
          <a:p>
            <a:pPr marL="0" indent="0">
              <a:buNone/>
            </a:pPr>
            <a:r>
              <a:rPr lang="en-US" sz="1600" dirty="0">
                <a:latin typeface="Courier" pitchFamily="2" charset="0"/>
              </a:rPr>
              <a:t>POS STATISTICS: For   51 </a:t>
            </a:r>
            <a:r>
              <a:rPr lang="en-US" sz="1600" dirty="0" err="1">
                <a:latin typeface="Courier" pitchFamily="2" charset="0"/>
              </a:rPr>
              <a:t>RefSites</a:t>
            </a:r>
            <a:r>
              <a:rPr lang="en-US" sz="1600" dirty="0">
                <a:latin typeface="Courier" pitchFamily="2" charset="0"/>
              </a:rPr>
              <a:t> WRMS ENU   2.15   2.55   6.19  mm    NRMS ENU   0.71   0.84   0.63 L0104260000_tg1a.glx</a:t>
            </a:r>
          </a:p>
          <a:p>
            <a:pPr marL="0" indent="0">
              <a:buNone/>
            </a:pPr>
            <a:r>
              <a:rPr lang="en-US" sz="1600" dirty="0">
                <a:latin typeface="Courier" pitchFamily="2" charset="0"/>
              </a:rPr>
              <a:t>POS STATISTICS: For   54 </a:t>
            </a:r>
            <a:r>
              <a:rPr lang="en-US" sz="1600" dirty="0" err="1">
                <a:latin typeface="Courier" pitchFamily="2" charset="0"/>
              </a:rPr>
              <a:t>RefSites</a:t>
            </a:r>
            <a:r>
              <a:rPr lang="en-US" sz="1600" dirty="0">
                <a:latin typeface="Courier" pitchFamily="2" charset="0"/>
              </a:rPr>
              <a:t> WRMS ENU   2.17   2.42   6.03  mm    NRMS ENU   0.74   0.80   0.63 L0104270000_tg1a.glx</a:t>
            </a:r>
          </a:p>
          <a:p>
            <a:pPr marL="0" indent="0">
              <a:buNone/>
            </a:pPr>
            <a:r>
              <a:rPr lang="en-US" sz="1600" dirty="0">
                <a:latin typeface="Courier" pitchFamily="2" charset="0"/>
              </a:rPr>
              <a:t>POS STATISTICS: For   50 </a:t>
            </a:r>
            <a:r>
              <a:rPr lang="en-US" sz="1600" dirty="0" err="1">
                <a:latin typeface="Courier" pitchFamily="2" charset="0"/>
              </a:rPr>
              <a:t>RefSites</a:t>
            </a:r>
            <a:r>
              <a:rPr lang="en-US" sz="1600" dirty="0">
                <a:latin typeface="Courier" pitchFamily="2" charset="0"/>
              </a:rPr>
              <a:t> WRMS ENU   2.12   2.25   6.34  mm    NRMS ENU   0.71   0.75   0.67 L0104280000_tg1a.glx</a:t>
            </a:r>
          </a:p>
          <a:p>
            <a:pPr marL="0" indent="0">
              <a:buNone/>
            </a:pPr>
            <a:r>
              <a:rPr lang="en-US" sz="1600" dirty="0">
                <a:latin typeface="Courier" pitchFamily="2" charset="0"/>
              </a:rPr>
              <a:t>POS STATISTICS: For   54 </a:t>
            </a:r>
            <a:r>
              <a:rPr lang="en-US" sz="1600" dirty="0" err="1">
                <a:latin typeface="Courier" pitchFamily="2" charset="0"/>
              </a:rPr>
              <a:t>RefSites</a:t>
            </a:r>
            <a:r>
              <a:rPr lang="en-US" sz="1600" dirty="0">
                <a:latin typeface="Courier" pitchFamily="2" charset="0"/>
              </a:rPr>
              <a:t> WRMS ENU   2.19   2.31   5.23  mm    NRMS ENU   0.80   0.81   0.58 L0104300000_tg1a.glx</a:t>
            </a:r>
          </a:p>
          <a:p>
            <a:pPr marL="0" indent="0">
              <a:buNone/>
            </a:pPr>
            <a:r>
              <a:rPr lang="en-US" sz="1600" dirty="0">
                <a:latin typeface="Courier" pitchFamily="2" charset="0"/>
              </a:rPr>
              <a:t>POS STATISTICS: For   54 </a:t>
            </a:r>
            <a:r>
              <a:rPr lang="en-US" sz="1600" dirty="0" err="1">
                <a:latin typeface="Courier" pitchFamily="2" charset="0"/>
              </a:rPr>
              <a:t>RefSites</a:t>
            </a:r>
            <a:r>
              <a:rPr lang="en-US" sz="1600" dirty="0">
                <a:latin typeface="Courier" pitchFamily="2" charset="0"/>
              </a:rPr>
              <a:t> WRMS ENU   1.83   2.17   6.34  mm    NRMS ENU   0.64   0.75   0.68 L0105010000_tg1a.glx</a:t>
            </a:r>
          </a:p>
          <a:p>
            <a:pPr marL="0" indent="0">
              <a:buNone/>
            </a:pPr>
            <a:r>
              <a:rPr lang="en-US" sz="1600" dirty="0">
                <a:latin typeface="Courier" pitchFamily="2" charset="0"/>
              </a:rPr>
              <a:t>POS STATISTICS: For   54 </a:t>
            </a:r>
            <a:r>
              <a:rPr lang="en-US" sz="1600" dirty="0" err="1">
                <a:latin typeface="Courier" pitchFamily="2" charset="0"/>
              </a:rPr>
              <a:t>RefSites</a:t>
            </a:r>
            <a:r>
              <a:rPr lang="en-US" sz="1600" dirty="0">
                <a:latin typeface="Courier" pitchFamily="2" charset="0"/>
              </a:rPr>
              <a:t> WRMS ENU   2.09   2.63   6.47  mm    NRMS ENU   0.80   0.98   0.75 L0105020000_tg1a.glx</a:t>
            </a:r>
          </a:p>
        </p:txBody>
      </p:sp>
      <p:sp>
        <p:nvSpPr>
          <p:cNvPr id="4" name="Date Placeholder 3"/>
          <p:cNvSpPr>
            <a:spLocks noGrp="1"/>
          </p:cNvSpPr>
          <p:nvPr>
            <p:ph type="dt" sz="half" idx="10"/>
          </p:nvPr>
        </p:nvSpPr>
        <p:spPr/>
        <p:txBody>
          <a:bodyPr/>
          <a:lstStyle/>
          <a:p>
            <a:r>
              <a:rPr lang="en-US"/>
              <a:t>2021/08/10</a:t>
            </a:r>
            <a:endParaRPr lang="en-US" dirty="0"/>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9</a:t>
            </a:fld>
            <a:endParaRPr lang="en-US"/>
          </a:p>
        </p:txBody>
      </p:sp>
    </p:spTree>
    <p:extLst>
      <p:ext uri="{BB962C8B-B14F-4D97-AF65-F5344CB8AC3E}">
        <p14:creationId xmlns:p14="http://schemas.microsoft.com/office/powerpoint/2010/main" val="383480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pos</a:t>
            </a:r>
            <a:r>
              <a:rPr lang="en-US" dirty="0"/>
              <a:t>”-files</a:t>
            </a:r>
          </a:p>
        </p:txBody>
      </p:sp>
      <p:sp>
        <p:nvSpPr>
          <p:cNvPr id="3" name="Content Placeholder 2"/>
          <p:cNvSpPr>
            <a:spLocks noGrp="1"/>
          </p:cNvSpPr>
          <p:nvPr>
            <p:ph idx="1"/>
          </p:nvPr>
        </p:nvSpPr>
        <p:spPr/>
        <p:txBody>
          <a:bodyPr/>
          <a:lstStyle/>
          <a:p>
            <a:r>
              <a:rPr lang="en-US" dirty="0"/>
              <a:t>These contain your time series solution</a:t>
            </a:r>
          </a:p>
          <a:p>
            <a:r>
              <a:rPr lang="en-US" dirty="0"/>
              <a:t>Long format in various coordinate systems</a:t>
            </a:r>
          </a:p>
          <a:p>
            <a:pPr lvl="1"/>
            <a:r>
              <a:rPr lang="en-US" dirty="0"/>
              <a:t>Geocentric (X, Y, Z)</a:t>
            </a:r>
          </a:p>
          <a:p>
            <a:pPr lvl="1"/>
            <a:r>
              <a:rPr lang="en-US" dirty="0"/>
              <a:t>Geodetic (</a:t>
            </a:r>
            <a:r>
              <a:rPr lang="en-US" dirty="0" err="1"/>
              <a:t>lon</a:t>
            </a:r>
            <a:r>
              <a:rPr lang="en-US" dirty="0"/>
              <a:t>., lat., height)</a:t>
            </a:r>
          </a:p>
          <a:p>
            <a:pPr lvl="1"/>
            <a:r>
              <a:rPr lang="en-US" dirty="0"/>
              <a:t>Local (east, north, up)</a:t>
            </a:r>
          </a:p>
          <a:p>
            <a:r>
              <a:rPr lang="en-US" dirty="0"/>
              <a:t>Can be input to </a:t>
            </a:r>
            <a:r>
              <a:rPr lang="en-US" dirty="0" err="1">
                <a:latin typeface="Courier" pitchFamily="2" charset="0"/>
              </a:rPr>
              <a:t>tsfit</a:t>
            </a:r>
            <a:r>
              <a:rPr lang="en-US" dirty="0"/>
              <a:t> (interactive version of </a:t>
            </a:r>
            <a:r>
              <a:rPr lang="en-US" dirty="0" err="1"/>
              <a:t>GGMatlab</a:t>
            </a:r>
            <a:r>
              <a:rPr lang="en-US" dirty="0"/>
              <a:t> tool “</a:t>
            </a:r>
            <a:r>
              <a:rPr lang="en-US" dirty="0" err="1"/>
              <a:t>tsview</a:t>
            </a:r>
            <a:r>
              <a:rPr lang="en-US" dirty="0"/>
              <a:t>”), </a:t>
            </a:r>
            <a:r>
              <a:rPr lang="en-US" dirty="0" err="1">
                <a:latin typeface="Courier" pitchFamily="2" charset="0"/>
              </a:rPr>
              <a:t>sh_cats</a:t>
            </a:r>
            <a:r>
              <a:rPr lang="en-US" dirty="0"/>
              <a:t> (requires CATS) and </a:t>
            </a:r>
            <a:r>
              <a:rPr lang="en-US" dirty="0" err="1">
                <a:latin typeface="Courier" pitchFamily="2" charset="0"/>
              </a:rPr>
              <a:t>sh_hector</a:t>
            </a:r>
            <a:r>
              <a:rPr lang="en-US" dirty="0"/>
              <a:t> (requires Hector)</a:t>
            </a:r>
          </a:p>
          <a:p>
            <a:r>
              <a:rPr lang="en-US" dirty="0"/>
              <a:t>Both “.</a:t>
            </a:r>
            <a:r>
              <a:rPr lang="en-US" dirty="0" err="1"/>
              <a:t>pos</a:t>
            </a:r>
            <a:r>
              <a:rPr lang="en-US" dirty="0"/>
              <a:t>”-files and “.res”-files can be plotted with </a:t>
            </a:r>
            <a:r>
              <a:rPr lang="en-US" dirty="0" err="1">
                <a:latin typeface="Courier" pitchFamily="2" charset="0"/>
              </a:rPr>
              <a:t>sh_plot_pos</a:t>
            </a:r>
            <a:endParaRPr lang="en-US" dirty="0">
              <a:latin typeface="Courier" pitchFamily="2" charset="0"/>
            </a:endParaRP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10</a:t>
            </a:fld>
            <a:endParaRPr lang="en-US"/>
          </a:p>
        </p:txBody>
      </p:sp>
    </p:spTree>
    <p:custDataLst>
      <p:tags r:id="rId1"/>
    </p:custDataLst>
    <p:extLst>
      <p:ext uri="{BB962C8B-B14F-4D97-AF65-F5344CB8AC3E}">
        <p14:creationId xmlns:p14="http://schemas.microsoft.com/office/powerpoint/2010/main" val="416856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New" panose="02070309020205020404" pitchFamily="49" charset="0"/>
                <a:cs typeface="Courier New" panose="02070309020205020404" pitchFamily="49" charset="0"/>
              </a:rPr>
              <a:t>sh_plot_pos</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lstStyle/>
          <a:p>
            <a:r>
              <a:rPr lang="en-US" dirty="0"/>
              <a:t>Uses GMT and has many features including options to:</a:t>
            </a:r>
          </a:p>
          <a:p>
            <a:pPr lvl="1"/>
            <a:r>
              <a:rPr lang="en-US" dirty="0"/>
              <a:t>Read in “.org”-files, “.</a:t>
            </a:r>
            <a:r>
              <a:rPr lang="en-US" dirty="0" err="1"/>
              <a:t>pos</a:t>
            </a:r>
            <a:r>
              <a:rPr lang="en-US" dirty="0"/>
              <a:t>”-files (output of </a:t>
            </a:r>
            <a:r>
              <a:rPr lang="en-US" dirty="0" err="1">
                <a:latin typeface="Courier" pitchFamily="2" charset="0"/>
              </a:rPr>
              <a:t>tssum</a:t>
            </a:r>
            <a:r>
              <a:rPr lang="en-US" dirty="0"/>
              <a:t>) and “.res”-files (output of </a:t>
            </a:r>
            <a:r>
              <a:rPr lang="en-US" dirty="0" err="1">
                <a:latin typeface="Courier" pitchFamily="2" charset="0"/>
              </a:rPr>
              <a:t>tsfit</a:t>
            </a:r>
            <a:r>
              <a:rPr lang="en-US" dirty="0"/>
              <a:t>) [</a:t>
            </a:r>
            <a:r>
              <a:rPr lang="en-US" dirty="0">
                <a:latin typeface="Courier" pitchFamily="2" charset="0"/>
              </a:rPr>
              <a:t>-f</a:t>
            </a:r>
            <a:r>
              <a:rPr lang="en-US" dirty="0"/>
              <a:t> option]</a:t>
            </a:r>
          </a:p>
          <a:p>
            <a:pPr lvl="1"/>
            <a:r>
              <a:rPr lang="en-US" dirty="0"/>
              <a:t>Run </a:t>
            </a:r>
            <a:r>
              <a:rPr lang="en-US" dirty="0" err="1">
                <a:latin typeface="Courier" pitchFamily="2" charset="0"/>
              </a:rPr>
              <a:t>tsfit</a:t>
            </a:r>
            <a:r>
              <a:rPr lang="en-US" dirty="0"/>
              <a:t> (GLOBK’s curve-fitting module) on input “.</a:t>
            </a:r>
            <a:r>
              <a:rPr lang="en-US" dirty="0" err="1"/>
              <a:t>pos</a:t>
            </a:r>
            <a:r>
              <a:rPr lang="en-US" dirty="0"/>
              <a:t>”-files [</a:t>
            </a:r>
            <a:r>
              <a:rPr lang="en-US" dirty="0">
                <a:latin typeface="Courier" pitchFamily="2" charset="0"/>
              </a:rPr>
              <a:t>-t</a:t>
            </a:r>
            <a:r>
              <a:rPr lang="en-US" dirty="0"/>
              <a:t> option]</a:t>
            </a:r>
          </a:p>
          <a:p>
            <a:pPr lvl="1"/>
            <a:r>
              <a:rPr lang="en-US" dirty="0"/>
              <a:t>Calculate basic statistics (e.g. WRMS, NRMS)</a:t>
            </a:r>
          </a:p>
          <a:p>
            <a:pPr lvl="1"/>
            <a:r>
              <a:rPr lang="en-US" dirty="0"/>
              <a:t>Add vertical lines at epochs specified by renames, earthquakes or user [</a:t>
            </a:r>
            <a:r>
              <a:rPr lang="en-US" dirty="0">
                <a:latin typeface="Courier" pitchFamily="2" charset="0"/>
              </a:rPr>
              <a:t>-b</a:t>
            </a:r>
            <a:r>
              <a:rPr lang="en-US" dirty="0"/>
              <a:t>,</a:t>
            </a:r>
            <a:br>
              <a:rPr lang="en-US" dirty="0"/>
            </a:br>
            <a:r>
              <a:rPr lang="en-US" dirty="0">
                <a:latin typeface="Courier" pitchFamily="2" charset="0"/>
              </a:rPr>
              <a:t>-e</a:t>
            </a:r>
            <a:r>
              <a:rPr lang="en-US" dirty="0"/>
              <a:t> and </a:t>
            </a:r>
            <a:r>
              <a:rPr lang="en-US" dirty="0">
                <a:latin typeface="Courier" pitchFamily="2" charset="0"/>
              </a:rPr>
              <a:t>-l</a:t>
            </a:r>
            <a:r>
              <a:rPr lang="en-US" dirty="0"/>
              <a:t> options, respectively]</a:t>
            </a:r>
          </a:p>
          <a:p>
            <a:pPr lvl="1"/>
            <a:r>
              <a:rPr lang="en-US" dirty="0"/>
              <a:t>Specify fixed start and end times of time series [</a:t>
            </a:r>
            <a:r>
              <a:rPr lang="en-US" dirty="0">
                <a:latin typeface="Courier" pitchFamily="2" charset="0"/>
                <a:cs typeface="Courier New" panose="02070309020205020404" pitchFamily="49" charset="0"/>
              </a:rPr>
              <a:t>-t1</a:t>
            </a:r>
            <a:r>
              <a:rPr lang="en-US" dirty="0"/>
              <a:t>, </a:t>
            </a:r>
            <a:r>
              <a:rPr lang="en-US" dirty="0">
                <a:latin typeface="Courier" pitchFamily="2" charset="0"/>
              </a:rPr>
              <a:t>-t2</a:t>
            </a:r>
            <a:r>
              <a:rPr lang="en-US" dirty="0"/>
              <a:t> options]</a:t>
            </a:r>
          </a:p>
          <a:p>
            <a:pPr lvl="1"/>
            <a:r>
              <a:rPr lang="en-US" dirty="0"/>
              <a:t>etc.</a:t>
            </a: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11</a:t>
            </a:fld>
            <a:endParaRPr lang="en-US"/>
          </a:p>
        </p:txBody>
      </p:sp>
    </p:spTree>
    <p:extLst>
      <p:ext uri="{BB962C8B-B14F-4D97-AF65-F5344CB8AC3E}">
        <p14:creationId xmlns:p14="http://schemas.microsoft.com/office/powerpoint/2010/main" val="357790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Inspect consistency of time series</a:t>
            </a:r>
          </a:p>
        </p:txBody>
      </p:sp>
      <p:sp>
        <p:nvSpPr>
          <p:cNvPr id="6" name="Text Placeholder 5"/>
          <p:cNvSpPr>
            <a:spLocks noGrp="1"/>
          </p:cNvSpPr>
          <p:nvPr>
            <p:ph type="body" idx="1"/>
          </p:nvPr>
        </p:nvSpPr>
        <p:spPr/>
        <p:txBody>
          <a:bodyPr/>
          <a:lstStyle/>
          <a:p>
            <a:r>
              <a:rPr lang="en-US"/>
              <a:t>Good repeatability</a:t>
            </a:r>
            <a:endParaRPr lang="en-US" dirty="0"/>
          </a:p>
        </p:txBody>
      </p:sp>
      <p:pic>
        <p:nvPicPr>
          <p:cNvPr id="13" name="Content Placeholder 12" descr="MADI.mit.orbit_frame.pdf"/>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034329" y="2505075"/>
            <a:ext cx="2768704" cy="3684588"/>
          </a:xfrm>
        </p:spPr>
      </p:pic>
      <p:sp>
        <p:nvSpPr>
          <p:cNvPr id="8" name="Text Placeholder 7"/>
          <p:cNvSpPr>
            <a:spLocks noGrp="1"/>
          </p:cNvSpPr>
          <p:nvPr>
            <p:ph type="body" sz="quarter" idx="3"/>
          </p:nvPr>
        </p:nvSpPr>
        <p:spPr/>
        <p:txBody>
          <a:bodyPr/>
          <a:lstStyle/>
          <a:p>
            <a:r>
              <a:rPr lang="en-US"/>
              <a:t>Outlier</a:t>
            </a:r>
            <a:endParaRPr lang="en-US" dirty="0"/>
          </a:p>
        </p:txBody>
      </p:sp>
      <p:pic>
        <p:nvPicPr>
          <p:cNvPr id="12" name="Content Placeholder 11" descr="PTRB.mit.orbit_frame.pdf"/>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741735" y="2505075"/>
            <a:ext cx="2710619" cy="3684588"/>
          </a:xfrm>
        </p:spPr>
      </p:pic>
      <p:sp>
        <p:nvSpPr>
          <p:cNvPr id="3" name="Date Placeholder 2"/>
          <p:cNvSpPr>
            <a:spLocks noGrp="1"/>
          </p:cNvSpPr>
          <p:nvPr>
            <p:ph type="dt" sz="half" idx="10"/>
          </p:nvPr>
        </p:nvSpPr>
        <p:spPr/>
        <p:txBody>
          <a:bodyPr/>
          <a:lstStyle/>
          <a:p>
            <a:r>
              <a:rPr lang="en-US"/>
              <a:t>2021/08/10</a:t>
            </a:r>
          </a:p>
        </p:txBody>
      </p:sp>
      <p:sp>
        <p:nvSpPr>
          <p:cNvPr id="4" name="Footer Placeholder 3"/>
          <p:cNvSpPr>
            <a:spLocks noGrp="1"/>
          </p:cNvSpPr>
          <p:nvPr>
            <p:ph type="ftr" sz="quarter" idx="11"/>
          </p:nvPr>
        </p:nvSpPr>
        <p:spPr/>
        <p:txBody>
          <a:bodyPr/>
          <a:lstStyle/>
          <a:p>
            <a:r>
              <a:rPr lang="en-US"/>
              <a:t>Generating time series with glred</a:t>
            </a:r>
          </a:p>
        </p:txBody>
      </p:sp>
      <p:sp>
        <p:nvSpPr>
          <p:cNvPr id="5" name="Slide Number Placeholder 4"/>
          <p:cNvSpPr>
            <a:spLocks noGrp="1"/>
          </p:cNvSpPr>
          <p:nvPr>
            <p:ph type="sldNum" sz="quarter" idx="12"/>
          </p:nvPr>
        </p:nvSpPr>
        <p:spPr/>
        <p:txBody>
          <a:bodyPr/>
          <a:lstStyle/>
          <a:p>
            <a:fld id="{B5AA1FA8-B090-4D48-B0EE-5DA1BF2BA795}" type="slidenum">
              <a:rPr lang="en-US" smtClean="0"/>
              <a:pPr/>
              <a:t>12</a:t>
            </a:fld>
            <a:endParaRPr lang="en-US"/>
          </a:p>
        </p:txBody>
      </p:sp>
    </p:spTree>
    <p:extLst>
      <p:ext uri="{BB962C8B-B14F-4D97-AF65-F5344CB8AC3E}">
        <p14:creationId xmlns:p14="http://schemas.microsoft.com/office/powerpoint/2010/main" val="3490545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Excluding outliers or segments of data</a:t>
            </a:r>
          </a:p>
        </p:txBody>
      </p:sp>
      <p:sp>
        <p:nvSpPr>
          <p:cNvPr id="5" name="Content Placeholder 4"/>
          <p:cNvSpPr>
            <a:spLocks noGrp="1"/>
          </p:cNvSpPr>
          <p:nvPr>
            <p:ph idx="1"/>
          </p:nvPr>
        </p:nvSpPr>
        <p:spPr/>
        <p:txBody>
          <a:bodyPr/>
          <a:lstStyle/>
          <a:p>
            <a:r>
              <a:rPr lang="en-US" dirty="0"/>
              <a:t>Create “rename” file records and add </a:t>
            </a:r>
            <a:r>
              <a:rPr lang="en-US"/>
              <a:t>to GLOBK </a:t>
            </a:r>
            <a:r>
              <a:rPr lang="en-US" dirty="0"/>
              <a:t>command file’s “</a:t>
            </a:r>
            <a:r>
              <a:rPr lang="en-US" dirty="0" err="1"/>
              <a:t>eq_file</a:t>
            </a:r>
            <a:r>
              <a:rPr lang="en-US" dirty="0"/>
              <a:t>” option, e.g.</a:t>
            </a:r>
          </a:p>
          <a:p>
            <a:pPr marL="457200" lvl="1" indent="0">
              <a:buNone/>
            </a:pPr>
            <a:r>
              <a:rPr lang="en-US" sz="2000" dirty="0">
                <a:latin typeface="Courier" pitchFamily="2" charset="0"/>
              </a:rPr>
              <a:t>rename PTRB     PTRB_XPS h1407080610_nb4a</a:t>
            </a:r>
          </a:p>
          <a:p>
            <a:pPr marL="457200" lvl="1" indent="0">
              <a:buNone/>
            </a:pPr>
            <a:r>
              <a:rPr lang="en-US" sz="2000" dirty="0">
                <a:latin typeface="Courier" pitchFamily="2" charset="0"/>
              </a:rPr>
              <a:t>rename PTRB     PTRB_XPS 2014 07 07 18 00 2014 07 08 18 30</a:t>
            </a:r>
          </a:p>
          <a:p>
            <a:pPr marL="457200" lvl="1" indent="0">
              <a:buNone/>
            </a:pPr>
            <a:r>
              <a:rPr lang="en-US" sz="2000" dirty="0">
                <a:latin typeface="Courier" pitchFamily="2" charset="0"/>
              </a:rPr>
              <a:t>rename ABCD     ABCD_XCL 2013 07 08 00 00</a:t>
            </a:r>
          </a:p>
          <a:p>
            <a:r>
              <a:rPr lang="en-US" dirty="0"/>
              <a:t>“XPS” will not exclude data from </a:t>
            </a:r>
            <a:r>
              <a:rPr lang="en-US" dirty="0" err="1">
                <a:latin typeface="Courier" pitchFamily="2" charset="0"/>
              </a:rPr>
              <a:t>glred</a:t>
            </a:r>
            <a:r>
              <a:rPr lang="en-US" dirty="0"/>
              <a:t> (so still visible in time series) but will exclude data from </a:t>
            </a:r>
            <a:r>
              <a:rPr lang="en-US" dirty="0" err="1">
                <a:latin typeface="Courier" pitchFamily="2" charset="0"/>
              </a:rPr>
              <a:t>globk</a:t>
            </a:r>
            <a:r>
              <a:rPr lang="en-US" dirty="0"/>
              <a:t> (combination or velocity solution)</a:t>
            </a:r>
          </a:p>
          <a:p>
            <a:r>
              <a:rPr lang="en-US" dirty="0"/>
              <a:t>“XCL” will exclude data from all </a:t>
            </a:r>
            <a:r>
              <a:rPr lang="en-US" dirty="0" err="1">
                <a:latin typeface="Courier" pitchFamily="2" charset="0"/>
              </a:rPr>
              <a:t>glred</a:t>
            </a:r>
            <a:r>
              <a:rPr lang="en-US" dirty="0"/>
              <a:t> and </a:t>
            </a:r>
            <a:r>
              <a:rPr lang="en-US" dirty="0" err="1">
                <a:latin typeface="Courier" pitchFamily="2" charset="0"/>
                <a:cs typeface="Courier New" panose="02070309020205020404" pitchFamily="49" charset="0"/>
              </a:rPr>
              <a:t>globk</a:t>
            </a:r>
            <a:r>
              <a:rPr lang="en-US" dirty="0"/>
              <a:t> runs</a:t>
            </a:r>
          </a:p>
        </p:txBody>
      </p:sp>
      <p:sp>
        <p:nvSpPr>
          <p:cNvPr id="3" name="Date Placeholder 2"/>
          <p:cNvSpPr>
            <a:spLocks noGrp="1"/>
          </p:cNvSpPr>
          <p:nvPr>
            <p:ph type="dt" sz="half" idx="10"/>
          </p:nvPr>
        </p:nvSpPr>
        <p:spPr/>
        <p:txBody>
          <a:bodyPr/>
          <a:lstStyle/>
          <a:p>
            <a:r>
              <a:rPr lang="en-US"/>
              <a:t>2021/08/10</a:t>
            </a:r>
          </a:p>
        </p:txBody>
      </p:sp>
      <p:sp>
        <p:nvSpPr>
          <p:cNvPr id="4" name="Footer Placeholder 3"/>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13</a:t>
            </a:fld>
            <a:endParaRPr lang="en-US"/>
          </a:p>
        </p:txBody>
      </p:sp>
    </p:spTree>
    <p:custDataLst>
      <p:tags r:id="rId1"/>
    </p:custDataLst>
    <p:extLst>
      <p:ext uri="{BB962C8B-B14F-4D97-AF65-F5344CB8AC3E}">
        <p14:creationId xmlns:p14="http://schemas.microsoft.com/office/powerpoint/2010/main" val="370254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Iterating your solution</a:t>
            </a:r>
          </a:p>
        </p:txBody>
      </p:sp>
      <p:sp>
        <p:nvSpPr>
          <p:cNvPr id="3" name="Content Placeholder 2"/>
          <p:cNvSpPr>
            <a:spLocks noGrp="1"/>
          </p:cNvSpPr>
          <p:nvPr>
            <p:ph idx="1"/>
          </p:nvPr>
        </p:nvSpPr>
        <p:spPr/>
        <p:txBody>
          <a:bodyPr/>
          <a:lstStyle/>
          <a:p>
            <a:r>
              <a:rPr lang="en-US" dirty="0"/>
              <a:t>First time series may only be stabilized by previously well-defined sites, e.g. ITRF sites</a:t>
            </a:r>
          </a:p>
          <a:p>
            <a:r>
              <a:rPr lang="en-US" dirty="0"/>
              <a:t>Once a high-quality position (and velocity) estimate for a previously unknown or new site is available, we can use all sites to stabilize</a:t>
            </a:r>
          </a:p>
          <a:p>
            <a:r>
              <a:rPr lang="en-US" dirty="0"/>
              <a:t>This approach may be used with both time series (e.g. </a:t>
            </a:r>
            <a:r>
              <a:rPr lang="en-US" dirty="0" err="1">
                <a:latin typeface="Courier" pitchFamily="2" charset="0"/>
              </a:rPr>
              <a:t>glred</a:t>
            </a:r>
            <a:r>
              <a:rPr lang="en-US" dirty="0"/>
              <a:t>) and velocity (e.g. </a:t>
            </a:r>
            <a:r>
              <a:rPr lang="en-US" dirty="0" err="1">
                <a:latin typeface="Courier" pitchFamily="2" charset="0"/>
              </a:rPr>
              <a:t>globk</a:t>
            </a:r>
            <a:r>
              <a:rPr lang="en-US" dirty="0"/>
              <a:t>) solutions</a:t>
            </a: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14</a:t>
            </a:fld>
            <a:endParaRPr lang="en-US"/>
          </a:p>
        </p:txBody>
      </p:sp>
    </p:spTree>
    <p:extLst>
      <p:ext uri="{BB962C8B-B14F-4D97-AF65-F5344CB8AC3E}">
        <p14:creationId xmlns:p14="http://schemas.microsoft.com/office/powerpoint/2010/main" val="545598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equipment</a:t>
            </a:r>
          </a:p>
        </p:txBody>
      </p:sp>
      <p:sp>
        <p:nvSpPr>
          <p:cNvPr id="3" name="Content Placeholder 2"/>
          <p:cNvSpPr>
            <a:spLocks noGrp="1"/>
          </p:cNvSpPr>
          <p:nvPr>
            <p:ph sz="half" idx="1"/>
          </p:nvPr>
        </p:nvSpPr>
        <p:spPr/>
        <p:txBody>
          <a:bodyPr/>
          <a:lstStyle/>
          <a:p>
            <a:r>
              <a:rPr lang="en-US" dirty="0"/>
              <a:t>Antenna is main concern, although receiver may also affect continuity of calculated position</a:t>
            </a:r>
          </a:p>
          <a:p>
            <a:pPr lvl="1"/>
            <a:r>
              <a:rPr lang="en-US" dirty="0"/>
              <a:t>Even antennas of the same model type may not be manufactured within acceptable geodetic tolerance</a:t>
            </a:r>
          </a:p>
          <a:p>
            <a:r>
              <a:rPr lang="en-US" dirty="0" err="1">
                <a:latin typeface="Courier" pitchFamily="2" charset="0"/>
              </a:rPr>
              <a:t>stinf_to_rename</a:t>
            </a:r>
            <a:r>
              <a:rPr lang="en-US" dirty="0"/>
              <a:t> useful for creating automatic list</a:t>
            </a: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15</a:t>
            </a:fld>
            <a:endParaRPr lang="en-US"/>
          </a:p>
        </p:txBody>
      </p:sp>
      <p:pic>
        <p:nvPicPr>
          <p:cNvPr id="20" name="SNTR.jpg">
            <a:extLst>
              <a:ext uri="{FF2B5EF4-FFF2-40B4-BE49-F238E27FC236}">
                <a16:creationId xmlns:a16="http://schemas.microsoft.com/office/drawing/2014/main" id="{EBB4B1EF-5027-4A4C-A381-1D2DA83DEA04}"/>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6330066" y="2088573"/>
            <a:ext cx="4561068" cy="3040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780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F071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51001" y="1813277"/>
            <a:ext cx="2700000" cy="2025001"/>
          </a:xfrm>
          <a:prstGeom prst="rect">
            <a:avLst/>
          </a:prstGeom>
          <a:ln w="12700" cmpd="sng">
            <a:solidFill>
              <a:srgbClr val="000000"/>
            </a:solidFill>
          </a:ln>
        </p:spPr>
      </p:pic>
      <p:pic>
        <p:nvPicPr>
          <p:cNvPr id="5" name="Picture 4" descr="DSCF0710.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24163" y="1810897"/>
            <a:ext cx="2700000" cy="2025000"/>
          </a:xfrm>
          <a:prstGeom prst="rect">
            <a:avLst/>
          </a:prstGeom>
          <a:ln w="12700" cmpd="sng">
            <a:solidFill>
              <a:schemeClr val="tx1"/>
            </a:solidFill>
          </a:ln>
        </p:spPr>
      </p:pic>
      <p:sp>
        <p:nvSpPr>
          <p:cNvPr id="6" name="Title 5"/>
          <p:cNvSpPr>
            <a:spLocks noGrp="1"/>
          </p:cNvSpPr>
          <p:nvPr>
            <p:ph type="title"/>
          </p:nvPr>
        </p:nvSpPr>
        <p:spPr/>
        <p:txBody>
          <a:bodyPr/>
          <a:lstStyle/>
          <a:p>
            <a:r>
              <a:rPr lang="en-US" dirty="0"/>
              <a:t>Changes in multipath environment</a:t>
            </a:r>
          </a:p>
        </p:txBody>
      </p:sp>
      <p:sp>
        <p:nvSpPr>
          <p:cNvPr id="7" name="Date Placeholder 6"/>
          <p:cNvSpPr>
            <a:spLocks noGrp="1"/>
          </p:cNvSpPr>
          <p:nvPr>
            <p:ph type="dt" sz="half" idx="10"/>
          </p:nvPr>
        </p:nvSpPr>
        <p:spPr/>
        <p:txBody>
          <a:bodyPr/>
          <a:lstStyle/>
          <a:p>
            <a:r>
              <a:rPr lang="en-US"/>
              <a:t>2021/08/10</a:t>
            </a:r>
          </a:p>
        </p:txBody>
      </p:sp>
      <p:sp>
        <p:nvSpPr>
          <p:cNvPr id="13" name="Footer Placeholder 12"/>
          <p:cNvSpPr>
            <a:spLocks noGrp="1"/>
          </p:cNvSpPr>
          <p:nvPr>
            <p:ph type="ftr" sz="quarter" idx="11"/>
          </p:nvPr>
        </p:nvSpPr>
        <p:spPr/>
        <p:txBody>
          <a:bodyPr/>
          <a:lstStyle/>
          <a:p>
            <a:r>
              <a:rPr lang="en-US"/>
              <a:t>Generating time series with glred</a:t>
            </a:r>
          </a:p>
        </p:txBody>
      </p:sp>
      <p:sp>
        <p:nvSpPr>
          <p:cNvPr id="14" name="Slide Number Placeholder 13"/>
          <p:cNvSpPr>
            <a:spLocks noGrp="1"/>
          </p:cNvSpPr>
          <p:nvPr>
            <p:ph type="sldNum" sz="quarter" idx="12"/>
          </p:nvPr>
        </p:nvSpPr>
        <p:spPr/>
        <p:txBody>
          <a:bodyPr/>
          <a:lstStyle/>
          <a:p>
            <a:fld id="{B5AA1FA8-B090-4D48-B0EE-5DA1BF2BA795}" type="slidenum">
              <a:rPr lang="en-US" smtClean="0"/>
              <a:pPr/>
              <a:t>16</a:t>
            </a:fld>
            <a:endParaRPr lang="en-US"/>
          </a:p>
        </p:txBody>
      </p:sp>
      <p:grpSp>
        <p:nvGrpSpPr>
          <p:cNvPr id="15" name="Group 14"/>
          <p:cNvGrpSpPr/>
          <p:nvPr/>
        </p:nvGrpSpPr>
        <p:grpSpPr>
          <a:xfrm>
            <a:off x="4524163" y="3915508"/>
            <a:ext cx="2700000" cy="2036185"/>
            <a:chOff x="3083749" y="3915507"/>
            <a:chExt cx="2700000" cy="2036185"/>
          </a:xfrm>
        </p:grpSpPr>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83749" y="3915507"/>
              <a:ext cx="2700000" cy="2024999"/>
            </a:xfrm>
            <a:prstGeom prst="rect">
              <a:avLst/>
            </a:prstGeom>
            <a:ln>
              <a:solidFill>
                <a:srgbClr val="000000"/>
              </a:solidFill>
            </a:ln>
          </p:spPr>
        </p:pic>
        <p:sp>
          <p:nvSpPr>
            <p:cNvPr id="9" name="TextBox 8"/>
            <p:cNvSpPr txBox="1"/>
            <p:nvPr/>
          </p:nvSpPr>
          <p:spPr>
            <a:xfrm>
              <a:off x="3083749" y="5643915"/>
              <a:ext cx="2011448" cy="307777"/>
            </a:xfrm>
            <a:prstGeom prst="rect">
              <a:avLst/>
            </a:prstGeom>
            <a:noFill/>
          </p:spPr>
          <p:txBody>
            <a:bodyPr wrap="none" rtlCol="0">
              <a:spAutoFit/>
            </a:bodyPr>
            <a:lstStyle/>
            <a:p>
              <a:r>
                <a:rPr lang="en-US" sz="1400" dirty="0">
                  <a:solidFill>
                    <a:schemeClr val="bg1"/>
                  </a:solidFill>
                  <a:effectLst>
                    <a:outerShdw blurRad="50800" dist="38100" dir="2700000" algn="tl" rotWithShape="0">
                      <a:prstClr val="black">
                        <a:alpha val="40000"/>
                      </a:prstClr>
                    </a:outerShdw>
                  </a:effectLst>
                </a:rPr>
                <a:t>Photograph by R. </a:t>
              </a:r>
              <a:r>
                <a:rPr lang="en-US" sz="1400" dirty="0" err="1">
                  <a:solidFill>
                    <a:schemeClr val="bg1"/>
                  </a:solidFill>
                  <a:effectLst>
                    <a:outerShdw blurRad="50800" dist="38100" dir="2700000" algn="tl" rotWithShape="0">
                      <a:prstClr val="black">
                        <a:alpha val="40000"/>
                      </a:prstClr>
                    </a:outerShdw>
                  </a:effectLst>
                </a:rPr>
                <a:t>Haught</a:t>
              </a:r>
              <a:endParaRPr lang="en-US" sz="1400" dirty="0">
                <a:solidFill>
                  <a:schemeClr val="bg1"/>
                </a:solidFill>
                <a:effectLst>
                  <a:outerShdw blurRad="50800" dist="38100" dir="2700000" algn="tl" rotWithShape="0">
                    <a:prstClr val="black">
                      <a:alpha val="40000"/>
                    </a:prstClr>
                  </a:outerShdw>
                </a:effectLst>
              </a:endParaRPr>
            </a:p>
          </p:txBody>
        </p:sp>
      </p:grpSp>
      <p:grpSp>
        <p:nvGrpSpPr>
          <p:cNvPr id="8" name="Group 7"/>
          <p:cNvGrpSpPr/>
          <p:nvPr/>
        </p:nvGrpSpPr>
        <p:grpSpPr>
          <a:xfrm>
            <a:off x="1750496" y="3915507"/>
            <a:ext cx="2698892" cy="2031612"/>
            <a:chOff x="1238542" y="4304974"/>
            <a:chExt cx="2698892" cy="2031612"/>
          </a:xfrm>
        </p:grpSpPr>
        <p:pic>
          <p:nvPicPr>
            <p:cNvPr id="3" name="Picture 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38542" y="4304974"/>
              <a:ext cx="2698892" cy="2024169"/>
            </a:xfrm>
            <a:prstGeom prst="rect">
              <a:avLst/>
            </a:prstGeom>
            <a:ln>
              <a:solidFill>
                <a:schemeClr val="tx1"/>
              </a:solidFill>
            </a:ln>
          </p:spPr>
        </p:pic>
        <p:sp>
          <p:nvSpPr>
            <p:cNvPr id="10" name="TextBox 9"/>
            <p:cNvSpPr txBox="1"/>
            <p:nvPr/>
          </p:nvSpPr>
          <p:spPr>
            <a:xfrm>
              <a:off x="1238542" y="6028809"/>
              <a:ext cx="2011448" cy="307777"/>
            </a:xfrm>
            <a:prstGeom prst="rect">
              <a:avLst/>
            </a:prstGeom>
            <a:noFill/>
          </p:spPr>
          <p:txBody>
            <a:bodyPr wrap="none" rtlCol="0">
              <a:spAutoFit/>
            </a:bodyPr>
            <a:lstStyle/>
            <a:p>
              <a:r>
                <a:rPr lang="en-US" sz="1400" dirty="0">
                  <a:solidFill>
                    <a:schemeClr val="bg1"/>
                  </a:solidFill>
                  <a:effectLst>
                    <a:outerShdw blurRad="50800" dist="38100" dir="2700000" algn="tl" rotWithShape="0">
                      <a:prstClr val="black">
                        <a:alpha val="40000"/>
                      </a:prstClr>
                    </a:outerShdw>
                  </a:effectLst>
                </a:rPr>
                <a:t>Photograph by R. </a:t>
              </a:r>
              <a:r>
                <a:rPr lang="en-US" sz="1400" dirty="0" err="1">
                  <a:solidFill>
                    <a:schemeClr val="bg1"/>
                  </a:solidFill>
                  <a:effectLst>
                    <a:outerShdw blurRad="50800" dist="38100" dir="2700000" algn="tl" rotWithShape="0">
                      <a:prstClr val="black">
                        <a:alpha val="40000"/>
                      </a:prstClr>
                    </a:outerShdw>
                  </a:effectLst>
                </a:rPr>
                <a:t>Haught</a:t>
              </a:r>
              <a:endParaRPr lang="en-US" sz="1400" dirty="0">
                <a:solidFill>
                  <a:schemeClr val="bg1"/>
                </a:solidFill>
                <a:effectLst>
                  <a:outerShdw blurRad="50800" dist="38100" dir="2700000" algn="tl" rotWithShape="0">
                    <a:prstClr val="black">
                      <a:alpha val="40000"/>
                    </a:prstClr>
                  </a:outerShdw>
                </a:effectLst>
              </a:endParaRPr>
            </a:p>
          </p:txBody>
        </p:sp>
      </p:grpSp>
      <p:sp>
        <p:nvSpPr>
          <p:cNvPr id="11" name="TextBox 10"/>
          <p:cNvSpPr txBox="1"/>
          <p:nvPr/>
        </p:nvSpPr>
        <p:spPr>
          <a:xfrm>
            <a:off x="1750497" y="3536588"/>
            <a:ext cx="1933129" cy="307777"/>
          </a:xfrm>
          <a:prstGeom prst="rect">
            <a:avLst/>
          </a:prstGeom>
          <a:noFill/>
        </p:spPr>
        <p:txBody>
          <a:bodyPr wrap="none" rtlCol="0">
            <a:spAutoFit/>
          </a:bodyPr>
          <a:lstStyle/>
          <a:p>
            <a:r>
              <a:rPr lang="en-US" sz="1400" dirty="0">
                <a:solidFill>
                  <a:schemeClr val="bg1"/>
                </a:solidFill>
                <a:effectLst>
                  <a:outerShdw blurRad="50800" dist="38100" dir="2700000" algn="tl" rotWithShape="0">
                    <a:prstClr val="black">
                      <a:alpha val="40000"/>
                    </a:prstClr>
                  </a:outerShdw>
                </a:effectLst>
              </a:rPr>
              <a:t>Photograph by M. Floyd</a:t>
            </a:r>
          </a:p>
        </p:txBody>
      </p:sp>
      <p:sp>
        <p:nvSpPr>
          <p:cNvPr id="12" name="TextBox 11"/>
          <p:cNvSpPr txBox="1"/>
          <p:nvPr/>
        </p:nvSpPr>
        <p:spPr>
          <a:xfrm>
            <a:off x="4524164" y="3528121"/>
            <a:ext cx="1933129" cy="307777"/>
          </a:xfrm>
          <a:prstGeom prst="rect">
            <a:avLst/>
          </a:prstGeom>
          <a:noFill/>
        </p:spPr>
        <p:txBody>
          <a:bodyPr wrap="none" rtlCol="0">
            <a:spAutoFit/>
          </a:bodyPr>
          <a:lstStyle/>
          <a:p>
            <a:r>
              <a:rPr lang="en-US" sz="1400" dirty="0">
                <a:solidFill>
                  <a:schemeClr val="bg1"/>
                </a:solidFill>
                <a:effectLst>
                  <a:outerShdw blurRad="50800" dist="38100" dir="2700000" algn="tl" rotWithShape="0">
                    <a:prstClr val="black">
                      <a:alpha val="40000"/>
                    </a:prstClr>
                  </a:outerShdw>
                </a:effectLst>
              </a:rPr>
              <a:t>Photograph by M. Floyd</a:t>
            </a:r>
          </a:p>
        </p:txBody>
      </p:sp>
      <p:pic>
        <p:nvPicPr>
          <p:cNvPr id="16" name="Picture 15" descr="ts.TG01.mit.final.res.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51154" y="1617394"/>
            <a:ext cx="3229746" cy="4396290"/>
          </a:xfrm>
          <a:prstGeom prst="rect">
            <a:avLst/>
          </a:prstGeom>
        </p:spPr>
      </p:pic>
    </p:spTree>
    <p:extLst>
      <p:ext uri="{BB962C8B-B14F-4D97-AF65-F5344CB8AC3E}">
        <p14:creationId xmlns:p14="http://schemas.microsoft.com/office/powerpoint/2010/main" val="311771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Rename scheme</a:t>
            </a:r>
          </a:p>
        </p:txBody>
      </p:sp>
      <p:sp>
        <p:nvSpPr>
          <p:cNvPr id="3" name="Content Placeholder 2"/>
          <p:cNvSpPr>
            <a:spLocks noGrp="1"/>
          </p:cNvSpPr>
          <p:nvPr>
            <p:ph idx="1"/>
          </p:nvPr>
        </p:nvSpPr>
        <p:spPr/>
        <p:txBody>
          <a:bodyPr/>
          <a:lstStyle/>
          <a:p>
            <a:r>
              <a:rPr lang="en-US" dirty="0"/>
              <a:t>Rename scheme uses first character of suffix</a:t>
            </a:r>
          </a:p>
          <a:p>
            <a:pPr lvl="1"/>
            <a:r>
              <a:rPr lang="en-US" dirty="0"/>
              <a:t>XXXX_GPS → XXXX_2PS → XXXX_3PS → … etc.</a:t>
            </a:r>
          </a:p>
          <a:p>
            <a:r>
              <a:rPr lang="en-US" dirty="0"/>
              <a:t>Beyond “9PS”, convert to 10th letter of alphabet (“JPS”) and beyond</a:t>
            </a:r>
          </a:p>
          <a:p>
            <a:pPr lvl="1"/>
            <a:r>
              <a:rPr lang="en-US" dirty="0"/>
              <a:t>… → XXXX_9PS → XXXX_JPS → XXXX_KPS → … etc.</a:t>
            </a:r>
          </a:p>
          <a:p>
            <a:pPr lvl="1"/>
            <a:r>
              <a:rPr lang="en-US" dirty="0"/>
              <a:t>But remember “XPS” is a special case for excluding sites from </a:t>
            </a:r>
            <a:r>
              <a:rPr lang="en-US" dirty="0" err="1">
                <a:latin typeface="Courier" pitchFamily="2" charset="0"/>
              </a:rPr>
              <a:t>globk</a:t>
            </a:r>
            <a:r>
              <a:rPr lang="en-US" dirty="0"/>
              <a:t> runs</a:t>
            </a:r>
          </a:p>
          <a:p>
            <a:r>
              <a:rPr lang="en-US" dirty="0"/>
              <a:t>For manual renames (e.g. due to manual inspection rather than known events), use 8 available letters in alphabet before “J”</a:t>
            </a:r>
          </a:p>
          <a:p>
            <a:pPr lvl="1"/>
            <a:r>
              <a:rPr lang="en-US" dirty="0"/>
              <a:t>XXXX_APS, XXXX_BPS, etc.</a:t>
            </a:r>
          </a:p>
          <a:p>
            <a:pPr lvl="1"/>
            <a:r>
              <a:rPr lang="en-US" dirty="0"/>
              <a:t>But remember “GPS” is a special case (the default)</a:t>
            </a: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17</a:t>
            </a:fld>
            <a:endParaRPr lang="en-US"/>
          </a:p>
        </p:txBody>
      </p:sp>
    </p:spTree>
    <p:extLst>
      <p:ext uri="{BB962C8B-B14F-4D97-AF65-F5344CB8AC3E}">
        <p14:creationId xmlns:p14="http://schemas.microsoft.com/office/powerpoint/2010/main" val="359316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Earthquakes</a:t>
            </a:r>
          </a:p>
        </p:txBody>
      </p:sp>
      <p:sp>
        <p:nvSpPr>
          <p:cNvPr id="3" name="Content Placeholder 2"/>
          <p:cNvSpPr>
            <a:spLocks noGrp="1"/>
          </p:cNvSpPr>
          <p:nvPr>
            <p:ph sz="half" idx="1"/>
          </p:nvPr>
        </p:nvSpPr>
        <p:spPr/>
        <p:txBody>
          <a:bodyPr>
            <a:normAutofit fontScale="92500"/>
          </a:bodyPr>
          <a:lstStyle/>
          <a:p>
            <a:r>
              <a:rPr lang="en-US" dirty="0"/>
              <a:t>Earthquakes occur at known times</a:t>
            </a:r>
          </a:p>
          <a:p>
            <a:r>
              <a:rPr lang="en-US" dirty="0"/>
              <a:t>May exhibit more than just a discontinuity</a:t>
            </a:r>
          </a:p>
          <a:p>
            <a:r>
              <a:rPr lang="en-US" dirty="0"/>
              <a:t>Take care when earthquake occurs in the middle of processing day</a:t>
            </a:r>
          </a:p>
          <a:p>
            <a:pPr lvl="1"/>
            <a:r>
              <a:rPr lang="en-US" dirty="0"/>
              <a:t>Some data will fall before and some after ground displacement</a:t>
            </a:r>
          </a:p>
          <a:p>
            <a:pPr lvl="1"/>
            <a:r>
              <a:rPr lang="en-US" dirty="0"/>
              <a:t>Time series point on day of earthquake may appear between pre-earthquake and post-earthquake position</a:t>
            </a:r>
          </a:p>
        </p:txBody>
      </p:sp>
      <p:pic>
        <p:nvPicPr>
          <p:cNvPr id="6" name="Content Placeholder 5" descr="P500_timeseries.png"/>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6434400" y="772869"/>
            <a:ext cx="4352400" cy="5583481"/>
          </a:xfrm>
        </p:spPr>
      </p:pic>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7" name="Slide Number Placeholder 6"/>
          <p:cNvSpPr>
            <a:spLocks noGrp="1"/>
          </p:cNvSpPr>
          <p:nvPr>
            <p:ph type="sldNum" sz="quarter" idx="12"/>
          </p:nvPr>
        </p:nvSpPr>
        <p:spPr/>
        <p:txBody>
          <a:bodyPr/>
          <a:lstStyle/>
          <a:p>
            <a:fld id="{B5AA1FA8-B090-4D48-B0EE-5DA1BF2BA795}" type="slidenum">
              <a:rPr lang="en-US" smtClean="0"/>
              <a:pPr/>
              <a:t>18</a:t>
            </a:fld>
            <a:endParaRPr lang="en-US"/>
          </a:p>
        </p:txBody>
      </p:sp>
    </p:spTree>
    <p:extLst>
      <p:ext uri="{BB962C8B-B14F-4D97-AF65-F5344CB8AC3E}">
        <p14:creationId xmlns:p14="http://schemas.microsoft.com/office/powerpoint/2010/main" val="94932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Post-processing: GLOBK</a:t>
            </a:r>
          </a:p>
        </p:txBody>
      </p:sp>
      <p:sp>
        <p:nvSpPr>
          <p:cNvPr id="3" name="Content Placeholder 2"/>
          <p:cNvSpPr>
            <a:spLocks noGrp="1"/>
          </p:cNvSpPr>
          <p:nvPr>
            <p:ph idx="1"/>
          </p:nvPr>
        </p:nvSpPr>
        <p:spPr/>
        <p:txBody>
          <a:bodyPr/>
          <a:lstStyle/>
          <a:p>
            <a:r>
              <a:rPr lang="en-US" dirty="0"/>
              <a:t>Convert ASCII h-files to binary h-files (</a:t>
            </a:r>
            <a:r>
              <a:rPr lang="en-US" dirty="0" err="1">
                <a:latin typeface="Courier" pitchFamily="2" charset="0"/>
              </a:rPr>
              <a:t>htoglb</a:t>
            </a:r>
            <a:r>
              <a:rPr lang="en-US" dirty="0"/>
              <a:t> in </a:t>
            </a:r>
            <a:r>
              <a:rPr lang="en-US" dirty="0" err="1"/>
              <a:t>glbf</a:t>
            </a:r>
            <a:r>
              <a:rPr lang="en-US" dirty="0"/>
              <a:t>/)</a:t>
            </a:r>
          </a:p>
          <a:p>
            <a:r>
              <a:rPr lang="en-US" dirty="0"/>
              <a:t>Generate and chronological list of binary h-files (</a:t>
            </a:r>
            <a:r>
              <a:rPr lang="en-US" dirty="0" err="1">
                <a:latin typeface="Courier" pitchFamily="2" charset="0"/>
              </a:rPr>
              <a:t>glist</a:t>
            </a:r>
            <a:r>
              <a:rPr lang="en-US" dirty="0"/>
              <a:t> in </a:t>
            </a:r>
            <a:r>
              <a:rPr lang="en-US" dirty="0" err="1"/>
              <a:t>gsoln</a:t>
            </a:r>
            <a:r>
              <a:rPr lang="en-US" dirty="0"/>
              <a:t>/)</a:t>
            </a:r>
          </a:p>
          <a:p>
            <a:r>
              <a:rPr lang="en-US" dirty="0"/>
              <a:t>At this point, diverge in approach depending on solution sought</a:t>
            </a:r>
          </a:p>
          <a:p>
            <a:pPr lvl="1"/>
            <a:r>
              <a:rPr lang="en-US" dirty="0"/>
              <a:t>More details about </a:t>
            </a:r>
            <a:r>
              <a:rPr lang="en-US" dirty="0" err="1">
                <a:latin typeface="Courier" pitchFamily="2" charset="0"/>
              </a:rPr>
              <a:t>glred</a:t>
            </a:r>
            <a:r>
              <a:rPr lang="en-US" dirty="0"/>
              <a:t>, </a:t>
            </a:r>
            <a:r>
              <a:rPr lang="en-US" dirty="0" err="1">
                <a:latin typeface="Courier" pitchFamily="2" charset="0"/>
              </a:rPr>
              <a:t>globk</a:t>
            </a:r>
            <a:r>
              <a:rPr lang="en-US" dirty="0"/>
              <a:t> and </a:t>
            </a:r>
            <a:r>
              <a:rPr lang="en-US" dirty="0" err="1">
                <a:latin typeface="Courier" pitchFamily="2" charset="0"/>
              </a:rPr>
              <a:t>glorg</a:t>
            </a:r>
            <a:r>
              <a:rPr lang="en-US" dirty="0"/>
              <a:t> in advanced course lectures</a:t>
            </a:r>
          </a:p>
          <a:p>
            <a:r>
              <a:rPr lang="en-US" dirty="0"/>
              <a:t>Similarly to </a:t>
            </a:r>
            <a:r>
              <a:rPr lang="en-US" dirty="0" err="1">
                <a:latin typeface="Courier" pitchFamily="2" charset="0"/>
              </a:rPr>
              <a:t>sh_gamit</a:t>
            </a:r>
            <a:r>
              <a:rPr lang="en-US" dirty="0"/>
              <a:t>, the batch script </a:t>
            </a:r>
            <a:r>
              <a:rPr lang="en-US" dirty="0" err="1">
                <a:latin typeface="Courier" pitchFamily="2" charset="0"/>
              </a:rPr>
              <a:t>sh_glred</a:t>
            </a:r>
            <a:r>
              <a:rPr lang="en-US" dirty="0"/>
              <a:t> will run all of the above command steps (and more, introduced in next slides)</a:t>
            </a:r>
          </a:p>
          <a:p>
            <a:pPr lvl="1"/>
            <a:r>
              <a:rPr lang="en-US" dirty="0"/>
              <a:t>User may just need to edit </a:t>
            </a:r>
            <a:r>
              <a:rPr lang="en-US" dirty="0" err="1">
                <a:latin typeface="Courier" pitchFamily="2" charset="0"/>
              </a:rPr>
              <a:t>globk</a:t>
            </a:r>
            <a:r>
              <a:rPr lang="en-US" dirty="0"/>
              <a:t> and/or </a:t>
            </a:r>
            <a:r>
              <a:rPr lang="en-US" dirty="0" err="1">
                <a:latin typeface="Courier" pitchFamily="2" charset="0"/>
              </a:rPr>
              <a:t>glorg</a:t>
            </a:r>
            <a:r>
              <a:rPr lang="en-US" dirty="0"/>
              <a:t> command files to achieve most desired types of solution</a:t>
            </a:r>
          </a:p>
        </p:txBody>
      </p:sp>
      <p:sp>
        <p:nvSpPr>
          <p:cNvPr id="4" name="Date Placeholder 3"/>
          <p:cNvSpPr>
            <a:spLocks noGrp="1"/>
          </p:cNvSpPr>
          <p:nvPr>
            <p:ph type="dt" sz="half" idx="10"/>
          </p:nvPr>
        </p:nvSpPr>
        <p:spPr/>
        <p:txBody>
          <a:bodyPr/>
          <a:lstStyle/>
          <a:p>
            <a:r>
              <a:rPr lang="en-GB"/>
              <a:t>2020/08/24</a:t>
            </a:r>
            <a:endParaRPr lang="en-US"/>
          </a:p>
        </p:txBody>
      </p:sp>
      <p:sp>
        <p:nvSpPr>
          <p:cNvPr id="5" name="Footer Placeholder 4"/>
          <p:cNvSpPr>
            <a:spLocks noGrp="1"/>
          </p:cNvSpPr>
          <p:nvPr>
            <p:ph type="ftr" sz="quarter" idx="11"/>
          </p:nvPr>
        </p:nvSpPr>
        <p:spPr/>
        <p:txBody>
          <a:bodyPr/>
          <a:lstStyle/>
          <a:p>
            <a:r>
              <a:rPr lang="en-US"/>
              <a:t>Basics of processing workflow for GAMIT/GLOBK</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a:t>
            </a:fld>
            <a:endParaRPr lang="en-US"/>
          </a:p>
        </p:txBody>
      </p:sp>
    </p:spTree>
    <p:custDataLst>
      <p:tags r:id="rId1"/>
    </p:custDataLst>
    <p:extLst>
      <p:ext uri="{BB962C8B-B14F-4D97-AF65-F5344CB8AC3E}">
        <p14:creationId xmlns:p14="http://schemas.microsoft.com/office/powerpoint/2010/main" val="96599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Radius of influence</a:t>
            </a:r>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t="27245" b="-148"/>
          <a:stretch/>
        </p:blipFill>
        <p:spPr>
          <a:xfrm>
            <a:off x="558947" y="1293541"/>
            <a:ext cx="5510975" cy="5199334"/>
          </a:xfrm>
        </p:spPr>
      </p:pic>
      <p:sp>
        <p:nvSpPr>
          <p:cNvPr id="4" name="Content Placeholder 3"/>
          <p:cNvSpPr>
            <a:spLocks noGrp="1"/>
          </p:cNvSpPr>
          <p:nvPr>
            <p:ph sz="half" idx="2"/>
          </p:nvPr>
        </p:nvSpPr>
        <p:spPr/>
        <p:txBody>
          <a:bodyPr/>
          <a:lstStyle/>
          <a:p>
            <a:r>
              <a:rPr lang="en-US" dirty="0"/>
              <a:t>“</a:t>
            </a:r>
            <a:r>
              <a:rPr lang="en-US" dirty="0" err="1"/>
              <a:t>eq_def</a:t>
            </a:r>
            <a:r>
              <a:rPr lang="en-US" dirty="0"/>
              <a:t>” line in </a:t>
            </a:r>
            <a:r>
              <a:rPr lang="en-US" dirty="0" err="1"/>
              <a:t>eq</a:t>
            </a:r>
            <a:r>
              <a:rPr lang="en-US" dirty="0"/>
              <a:t>-file contains earthquake ID (two characters), location, etc.</a:t>
            </a:r>
          </a:p>
          <a:p>
            <a:pPr lvl="1"/>
            <a:r>
              <a:rPr lang="en-US" dirty="0"/>
              <a:t>ID is used to substitute last two characters of 8-character site name, e.g. XXXX_GPS → XXXX_GSN</a:t>
            </a:r>
          </a:p>
          <a:p>
            <a:r>
              <a:rPr lang="en-US" dirty="0" err="1">
                <a:latin typeface="Courier" pitchFamily="2" charset="0"/>
              </a:rPr>
              <a:t>sh_makeeqdef</a:t>
            </a:r>
            <a:r>
              <a:rPr lang="en-US" dirty="0"/>
              <a:t> will search archives (ANSS </a:t>
            </a:r>
            <a:r>
              <a:rPr lang="en-US" dirty="0" err="1"/>
              <a:t>ComCat</a:t>
            </a:r>
            <a:r>
              <a:rPr lang="en-US" dirty="0"/>
              <a:t> or ISC) to generate “</a:t>
            </a:r>
            <a:r>
              <a:rPr lang="en-US" dirty="0" err="1"/>
              <a:t>eq_def</a:t>
            </a:r>
            <a:r>
              <a:rPr lang="en-US" dirty="0"/>
              <a:t>” records</a:t>
            </a:r>
          </a:p>
        </p:txBody>
      </p:sp>
      <p:sp>
        <p:nvSpPr>
          <p:cNvPr id="3" name="Date Placeholder 2"/>
          <p:cNvSpPr>
            <a:spLocks noGrp="1"/>
          </p:cNvSpPr>
          <p:nvPr>
            <p:ph type="dt" sz="half" idx="10"/>
          </p:nvPr>
        </p:nvSpPr>
        <p:spPr/>
        <p:txBody>
          <a:bodyPr/>
          <a:lstStyle/>
          <a:p>
            <a:r>
              <a:rPr lang="en-US"/>
              <a:t>2021/08/10</a:t>
            </a:r>
          </a:p>
        </p:txBody>
      </p:sp>
      <p:sp>
        <p:nvSpPr>
          <p:cNvPr id="6" name="Footer Placeholder 5"/>
          <p:cNvSpPr>
            <a:spLocks noGrp="1"/>
          </p:cNvSpPr>
          <p:nvPr>
            <p:ph type="ftr" sz="quarter" idx="11"/>
          </p:nvPr>
        </p:nvSpPr>
        <p:spPr/>
        <p:txBody>
          <a:bodyPr/>
          <a:lstStyle/>
          <a:p>
            <a:r>
              <a:rPr lang="en-US"/>
              <a:t>Generating time series with glred</a:t>
            </a:r>
          </a:p>
        </p:txBody>
      </p:sp>
      <p:sp>
        <p:nvSpPr>
          <p:cNvPr id="7" name="Slide Number Placeholder 6"/>
          <p:cNvSpPr>
            <a:spLocks noGrp="1"/>
          </p:cNvSpPr>
          <p:nvPr>
            <p:ph type="sldNum" sz="quarter" idx="12"/>
          </p:nvPr>
        </p:nvSpPr>
        <p:spPr/>
        <p:txBody>
          <a:bodyPr/>
          <a:lstStyle/>
          <a:p>
            <a:fld id="{B5AA1FA8-B090-4D48-B0EE-5DA1BF2BA795}" type="slidenum">
              <a:rPr lang="en-US" smtClean="0"/>
              <a:pPr/>
              <a:t>19</a:t>
            </a:fld>
            <a:endParaRPr lang="en-US"/>
          </a:p>
        </p:txBody>
      </p:sp>
    </p:spTree>
    <p:extLst>
      <p:ext uri="{BB962C8B-B14F-4D97-AF65-F5344CB8AC3E}">
        <p14:creationId xmlns:p14="http://schemas.microsoft.com/office/powerpoint/2010/main" val="2883130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5" name="Content Placeholder 4"/>
          <p:cNvSpPr>
            <a:spLocks noGrp="1"/>
          </p:cNvSpPr>
          <p:nvPr>
            <p:ph idx="1"/>
          </p:nvPr>
        </p:nvSpPr>
        <p:spPr/>
        <p:txBody>
          <a:bodyPr/>
          <a:lstStyle/>
          <a:p>
            <a:r>
              <a:rPr lang="en-US" dirty="0"/>
              <a:t>Know your goals</a:t>
            </a:r>
          </a:p>
          <a:p>
            <a:pPr lvl="1"/>
            <a:r>
              <a:rPr lang="en-US" dirty="0"/>
              <a:t>Only fit “nuisance” terms</a:t>
            </a:r>
          </a:p>
          <a:p>
            <a:pPr lvl="1"/>
            <a:r>
              <a:rPr lang="en-US" dirty="0"/>
              <a:t>It is usually best not to try to fit signals that you are interested in, e.g. seasonal terms if you are studying these.</a:t>
            </a:r>
          </a:p>
          <a:p>
            <a:r>
              <a:rPr lang="en-US" dirty="0"/>
              <a:t>Depending on your goal (e.g. linear tectonic velocities), sometimes you just have to abandon data as it is likely to do more harm than good (rename to </a:t>
            </a:r>
            <a:r>
              <a:rPr lang="en-US" dirty="0" err="1"/>
              <a:t>xxxx_XPS</a:t>
            </a:r>
            <a:r>
              <a:rPr lang="en-US" dirty="0"/>
              <a:t> or </a:t>
            </a:r>
            <a:r>
              <a:rPr lang="en-US" dirty="0" err="1"/>
              <a:t>xxxx_XCL</a:t>
            </a:r>
            <a:r>
              <a:rPr lang="en-US" dirty="0"/>
              <a:t>)</a:t>
            </a:r>
          </a:p>
          <a:p>
            <a:pPr lvl="1"/>
            <a:r>
              <a:rPr lang="en-US" dirty="0"/>
              <a:t>Adding large process noise in </a:t>
            </a:r>
            <a:r>
              <a:rPr lang="en-US" dirty="0" err="1">
                <a:latin typeface="Courier" pitchFamily="2" charset="0"/>
              </a:rPr>
              <a:t>globk</a:t>
            </a:r>
            <a:r>
              <a:rPr lang="en-US" dirty="0"/>
              <a:t> is one approach but be careful not to make too large</a:t>
            </a:r>
          </a:p>
          <a:p>
            <a:pPr lvl="1"/>
            <a:r>
              <a:rPr lang="en-US" dirty="0"/>
              <a:t>GLOBK “</a:t>
            </a:r>
            <a:r>
              <a:rPr lang="en-US" dirty="0" err="1"/>
              <a:t>sig_neu</a:t>
            </a:r>
            <a:r>
              <a:rPr lang="en-US" dirty="0"/>
              <a:t>” command can be used for small duration “bad” events</a:t>
            </a:r>
          </a:p>
        </p:txBody>
      </p:sp>
      <p:sp>
        <p:nvSpPr>
          <p:cNvPr id="3" name="Date Placeholder 2"/>
          <p:cNvSpPr>
            <a:spLocks noGrp="1"/>
          </p:cNvSpPr>
          <p:nvPr>
            <p:ph type="dt" sz="half" idx="10"/>
          </p:nvPr>
        </p:nvSpPr>
        <p:spPr/>
        <p:txBody>
          <a:bodyPr/>
          <a:lstStyle/>
          <a:p>
            <a:r>
              <a:rPr lang="en-US"/>
              <a:t>2021/08/10</a:t>
            </a:r>
          </a:p>
        </p:txBody>
      </p:sp>
      <p:sp>
        <p:nvSpPr>
          <p:cNvPr id="4" name="Footer Placeholder 3"/>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20</a:t>
            </a:fld>
            <a:endParaRPr lang="en-US"/>
          </a:p>
        </p:txBody>
      </p:sp>
    </p:spTree>
    <p:extLst>
      <p:ext uri="{BB962C8B-B14F-4D97-AF65-F5344CB8AC3E}">
        <p14:creationId xmlns:p14="http://schemas.microsoft.com/office/powerpoint/2010/main" val="316285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vs long-term time series</a:t>
            </a:r>
          </a:p>
        </p:txBody>
      </p:sp>
      <p:sp>
        <p:nvSpPr>
          <p:cNvPr id="3" name="Content Placeholder 2"/>
          <p:cNvSpPr>
            <a:spLocks noGrp="1"/>
          </p:cNvSpPr>
          <p:nvPr>
            <p:ph idx="1"/>
          </p:nvPr>
        </p:nvSpPr>
        <p:spPr/>
        <p:txBody>
          <a:bodyPr/>
          <a:lstStyle/>
          <a:p>
            <a:r>
              <a:rPr lang="en-US" dirty="0"/>
              <a:t>Exactly the same procedure is used for short (e.g. survey) and long (e.g. years of continuous data) time series</a:t>
            </a:r>
          </a:p>
          <a:p>
            <a:r>
              <a:rPr lang="en-US" dirty="0"/>
              <a:t>The only difference may be the number and type of input h-files, e.g.</a:t>
            </a:r>
          </a:p>
          <a:p>
            <a:pPr lvl="1"/>
            <a:r>
              <a:rPr lang="en-US" dirty="0"/>
              <a:t>Daily survey h-files (short-term time series)</a:t>
            </a:r>
          </a:p>
          <a:p>
            <a:pPr lvl="1"/>
            <a:r>
              <a:rPr lang="en-US" dirty="0"/>
              <a:t>Combine into one solution (short-term position combination)</a:t>
            </a:r>
          </a:p>
          <a:p>
            <a:pPr lvl="1"/>
            <a:r>
              <a:rPr lang="en-US" dirty="0"/>
              <a:t>Several combined survey files over years (long-term time series)</a:t>
            </a:r>
          </a:p>
          <a:p>
            <a:pPr lvl="1"/>
            <a:r>
              <a:rPr lang="en-US" dirty="0"/>
              <a:t>Several combined survey files over years (long-term velocity combination)</a:t>
            </a: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21</a:t>
            </a:fld>
            <a:endParaRPr lang="en-US"/>
          </a:p>
        </p:txBody>
      </p:sp>
    </p:spTree>
    <p:extLst>
      <p:ext uri="{BB962C8B-B14F-4D97-AF65-F5344CB8AC3E}">
        <p14:creationId xmlns:p14="http://schemas.microsoft.com/office/powerpoint/2010/main" val="876217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New" panose="02070309020205020404" pitchFamily="49" charset="0"/>
                <a:cs typeface="Courier New" panose="02070309020205020404" pitchFamily="49" charset="0"/>
              </a:rPr>
              <a:t>tsfit</a:t>
            </a:r>
            <a:r>
              <a:rPr lang="en-US" dirty="0"/>
              <a:t> and </a:t>
            </a:r>
            <a:r>
              <a:rPr lang="en-US" dirty="0" err="1"/>
              <a:t>tsview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latin typeface="Courier" pitchFamily="2" charset="0"/>
              </a:rPr>
              <a:t>tsfit</a:t>
            </a:r>
            <a:r>
              <a:rPr lang="en-US" dirty="0"/>
              <a:t> is the command-line tool for fitting time series and generating statistics</a:t>
            </a:r>
          </a:p>
          <a:p>
            <a:pPr lvl="1"/>
            <a:r>
              <a:rPr lang="en-US" dirty="0"/>
              <a:t>Input “.pos”-files, optionally .eq-files</a:t>
            </a:r>
          </a:p>
          <a:p>
            <a:pPr lvl="1"/>
            <a:r>
              <a:rPr lang="en-US" dirty="0"/>
              <a:t>Fits linear rate and choice of common parameters</a:t>
            </a:r>
          </a:p>
          <a:p>
            <a:pPr lvl="2"/>
            <a:r>
              <a:rPr lang="en-US" dirty="0"/>
              <a:t>Periodic terms</a:t>
            </a:r>
          </a:p>
          <a:p>
            <a:pPr lvl="2"/>
            <a:r>
              <a:rPr lang="en-US" dirty="0"/>
              <a:t>Discontinuities and earthquakes</a:t>
            </a:r>
          </a:p>
          <a:p>
            <a:pPr lvl="2"/>
            <a:r>
              <a:rPr lang="en-US" dirty="0"/>
              <a:t>Post-seismic decays</a:t>
            </a:r>
          </a:p>
          <a:p>
            <a:pPr lvl="1"/>
            <a:r>
              <a:rPr lang="en-US" dirty="0"/>
              <a:t>Outputs</a:t>
            </a:r>
          </a:p>
          <a:p>
            <a:pPr lvl="2"/>
            <a:r>
              <a:rPr lang="en-US" dirty="0"/>
              <a:t>statistics of fit</a:t>
            </a:r>
          </a:p>
          <a:p>
            <a:pPr lvl="2"/>
            <a:r>
              <a:rPr lang="en-US" dirty="0"/>
              <a:t>standard (position and velocity) .</a:t>
            </a:r>
            <a:r>
              <a:rPr lang="en-US" dirty="0" err="1"/>
              <a:t>apr</a:t>
            </a:r>
            <a:r>
              <a:rPr lang="en-US" dirty="0"/>
              <a:t>-files</a:t>
            </a:r>
          </a:p>
          <a:p>
            <a:pPr lvl="2"/>
            <a:r>
              <a:rPr lang="en-US" dirty="0"/>
              <a:t>extended (periodic, logarithmic decay, etc.) .</a:t>
            </a:r>
            <a:r>
              <a:rPr lang="en-US" dirty="0" err="1"/>
              <a:t>apr</a:t>
            </a:r>
            <a:r>
              <a:rPr lang="en-US" dirty="0"/>
              <a:t>-files</a:t>
            </a:r>
          </a:p>
          <a:p>
            <a:pPr lvl="2"/>
            <a:r>
              <a:rPr lang="en-US" dirty="0"/>
              <a:t>Residuals to fit (“.res”-files)</a:t>
            </a:r>
          </a:p>
          <a:p>
            <a:r>
              <a:rPr lang="en-US" dirty="0" err="1"/>
              <a:t>tsview</a:t>
            </a:r>
            <a:r>
              <a:rPr lang="en-US" dirty="0"/>
              <a:t> is an alternative that, via a MATLAB interface, allows interaction</a:t>
            </a: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22</a:t>
            </a:fld>
            <a:endParaRPr lang="en-US"/>
          </a:p>
        </p:txBody>
      </p:sp>
    </p:spTree>
    <p:custDataLst>
      <p:tags r:id="rId1"/>
    </p:custDataLst>
    <p:extLst>
      <p:ext uri="{BB962C8B-B14F-4D97-AF65-F5344CB8AC3E}">
        <p14:creationId xmlns:p14="http://schemas.microsoft.com/office/powerpoint/2010/main" val="199098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p:txBody>
          <a:bodyPr>
            <a:normAutofit/>
          </a:bodyPr>
          <a:lstStyle>
            <a:lvl1pPr>
              <a:defRPr sz="7400">
                <a:solidFill>
                  <a:srgbClr val="007754"/>
                </a:solidFill>
              </a:defRPr>
            </a:lvl1pPr>
          </a:lstStyle>
          <a:p>
            <a:pPr lvl="0"/>
            <a:r>
              <a:rPr lang="en-US" sz="6000" dirty="0">
                <a:solidFill>
                  <a:schemeClr val="tx1"/>
                </a:solidFill>
              </a:rPr>
              <a:t>Time series characteristics</a:t>
            </a:r>
          </a:p>
        </p:txBody>
      </p:sp>
      <p:sp>
        <p:nvSpPr>
          <p:cNvPr id="10" name="Text Placeholder 9">
            <a:extLst>
              <a:ext uri="{FF2B5EF4-FFF2-40B4-BE49-F238E27FC236}">
                <a16:creationId xmlns:a16="http://schemas.microsoft.com/office/drawing/2014/main" id="{E555E474-0BDC-0C4B-AFEE-C496B09984FA}"/>
              </a:ext>
            </a:extLst>
          </p:cNvPr>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r>
              <a:rPr lang="en-US"/>
              <a:t>2021/08/10</a:t>
            </a:r>
          </a:p>
        </p:txBody>
      </p:sp>
      <p:sp>
        <p:nvSpPr>
          <p:cNvPr id="4" name="Footer Placeholder 3"/>
          <p:cNvSpPr>
            <a:spLocks noGrp="1"/>
          </p:cNvSpPr>
          <p:nvPr>
            <p:ph type="ftr" sz="quarter" idx="11"/>
          </p:nvPr>
        </p:nvSpPr>
        <p:spPr/>
        <p:txBody>
          <a:bodyPr/>
          <a:lstStyle/>
          <a:p>
            <a:r>
              <a:rPr lang="en-US"/>
              <a:t>Generating time series with glred</a:t>
            </a:r>
          </a:p>
        </p:txBody>
      </p:sp>
      <p:sp>
        <p:nvSpPr>
          <p:cNvPr id="5" name="Slide Number Placeholder 4"/>
          <p:cNvSpPr>
            <a:spLocks noGrp="1"/>
          </p:cNvSpPr>
          <p:nvPr>
            <p:ph type="sldNum" sz="quarter" idx="12"/>
          </p:nvPr>
        </p:nvSpPr>
        <p:spPr/>
        <p:txBody>
          <a:bodyPr/>
          <a:lstStyle/>
          <a:p>
            <a:fld id="{B5AA1FA8-B090-4D48-B0EE-5DA1BF2BA795}" type="slidenum">
              <a:rPr lang="en-US" smtClean="0"/>
              <a:pPr/>
              <a:t>23</a:t>
            </a:fld>
            <a:endParaRPr lang="en-US"/>
          </a:p>
        </p:txBody>
      </p:sp>
    </p:spTree>
    <p:extLst>
      <p:ext uri="{BB962C8B-B14F-4D97-AF65-F5344CB8AC3E}">
        <p14:creationId xmlns:p14="http://schemas.microsoft.com/office/powerpoint/2010/main" val="3738291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image.png"/>
          <p:cNvPicPr/>
          <p:nvPr/>
        </p:nvPicPr>
        <p:blipFill>
          <a:blip r:embed="rId2"/>
          <a:srcRect l="6660" t="19958" r="6669" b="19958"/>
          <a:stretch>
            <a:fillRect/>
          </a:stretch>
        </p:blipFill>
        <p:spPr>
          <a:xfrm>
            <a:off x="2588509" y="4100315"/>
            <a:ext cx="7021513" cy="2439988"/>
          </a:xfrm>
          <a:prstGeom prst="rect">
            <a:avLst/>
          </a:prstGeom>
          <a:ln w="12700">
            <a:miter lim="400000"/>
          </a:ln>
        </p:spPr>
      </p:pic>
      <p:sp>
        <p:nvSpPr>
          <p:cNvPr id="271" name="Shape 271"/>
          <p:cNvSpPr>
            <a:spLocks noGrp="1"/>
          </p:cNvSpPr>
          <p:nvPr>
            <p:ph type="title"/>
          </p:nvPr>
        </p:nvSpPr>
        <p:spPr/>
        <p:txBody>
          <a:bodyPr>
            <a:normAutofit/>
          </a:bodyPr>
          <a:lstStyle>
            <a:lvl1pPr>
              <a:defRPr sz="7200">
                <a:solidFill>
                  <a:srgbClr val="007754"/>
                </a:solidFill>
              </a:defRPr>
            </a:lvl1pPr>
          </a:lstStyle>
          <a:p>
            <a:pPr lvl="0"/>
            <a:r>
              <a:rPr lang="en-US" sz="4400" dirty="0">
                <a:solidFill>
                  <a:schemeClr val="tx1"/>
                </a:solidFill>
              </a:rPr>
              <a:t>Time series components</a:t>
            </a:r>
          </a:p>
        </p:txBody>
      </p:sp>
      <p:sp>
        <p:nvSpPr>
          <p:cNvPr id="2" name="Date Placeholder 1"/>
          <p:cNvSpPr>
            <a:spLocks noGrp="1"/>
          </p:cNvSpPr>
          <p:nvPr>
            <p:ph type="dt" sz="half" idx="10"/>
          </p:nvPr>
        </p:nvSpPr>
        <p:spPr/>
        <p:txBody>
          <a:bodyPr/>
          <a:lstStyle/>
          <a:p>
            <a:r>
              <a:rPr lang="en-US"/>
              <a:t>2021/08/10</a:t>
            </a:r>
          </a:p>
        </p:txBody>
      </p:sp>
      <p:sp>
        <p:nvSpPr>
          <p:cNvPr id="3" name="Footer Placeholder 2"/>
          <p:cNvSpPr>
            <a:spLocks noGrp="1"/>
          </p:cNvSpPr>
          <p:nvPr>
            <p:ph type="ftr" sz="quarter" idx="11"/>
          </p:nvPr>
        </p:nvSpPr>
        <p:spPr/>
        <p:txBody>
          <a:bodyPr/>
          <a:lstStyle/>
          <a:p>
            <a:r>
              <a:rPr lang="en-US"/>
              <a:t>Generating time series with glred</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24</a:t>
            </a:fld>
            <a:endParaRPr lang="en-US"/>
          </a:p>
        </p:txBody>
      </p:sp>
      <p:pic>
        <p:nvPicPr>
          <p:cNvPr id="272" name="image.pdf"/>
          <p:cNvPicPr/>
          <p:nvPr/>
        </p:nvPicPr>
        <p:blipFill>
          <a:blip r:embed="rId3"/>
          <a:stretch>
            <a:fillRect/>
          </a:stretch>
        </p:blipFill>
        <p:spPr>
          <a:xfrm>
            <a:off x="3689087" y="2273323"/>
            <a:ext cx="1647825" cy="385763"/>
          </a:xfrm>
          <a:prstGeom prst="rect">
            <a:avLst/>
          </a:prstGeom>
          <a:ln w="12700">
            <a:miter lim="400000"/>
          </a:ln>
        </p:spPr>
      </p:pic>
      <p:sp>
        <p:nvSpPr>
          <p:cNvPr id="273" name="Shape 273"/>
          <p:cNvSpPr/>
          <p:nvPr/>
        </p:nvSpPr>
        <p:spPr>
          <a:xfrm>
            <a:off x="3234390" y="1362949"/>
            <a:ext cx="89285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dirty="0">
                <a:solidFill>
                  <a:srgbClr val="000000"/>
                </a:solidFill>
                <a:ea typeface="+mj-ea"/>
                <a:cs typeface="+mj-cs"/>
                <a:sym typeface="Gill Sans"/>
              </a:rPr>
              <a:t>observed</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274" name="Shape 274"/>
          <p:cNvSpPr/>
          <p:nvPr/>
        </p:nvSpPr>
        <p:spPr>
          <a:xfrm>
            <a:off x="4304368" y="1358187"/>
            <a:ext cx="1238924"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75" name="Shape 275"/>
          <p:cNvSpPr/>
          <p:nvPr/>
        </p:nvSpPr>
        <p:spPr>
          <a:xfrm>
            <a:off x="3801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6" name="Shape 276"/>
          <p:cNvSpPr/>
          <p:nvPr/>
        </p:nvSpPr>
        <p:spPr>
          <a:xfrm>
            <a:off x="3796457" y="2875836"/>
            <a:ext cx="78789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77" name="Shape 277"/>
          <p:cNvSpPr/>
          <p:nvPr/>
        </p:nvSpPr>
        <p:spPr>
          <a:xfrm flipH="1" flipV="1">
            <a:off x="4211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8" name="Shape 278"/>
          <p:cNvSpPr/>
          <p:nvPr/>
        </p:nvSpPr>
        <p:spPr>
          <a:xfrm rot="5400000">
            <a:off x="4856361" y="1780183"/>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solidFill>
                <a:srgbClr val="000000"/>
              </a:solidFill>
            </a:endParaRPr>
          </a:p>
        </p:txBody>
      </p:sp>
    </p:spTree>
    <p:extLst>
      <p:ext uri="{BB962C8B-B14F-4D97-AF65-F5344CB8AC3E}">
        <p14:creationId xmlns:p14="http://schemas.microsoft.com/office/powerpoint/2010/main" val="604875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age.png"/>
          <p:cNvPicPr/>
          <p:nvPr/>
        </p:nvPicPr>
        <p:blipFill>
          <a:blip r:embed="rId3"/>
          <a:srcRect l="6665" t="19958" r="6665" b="19958"/>
          <a:stretch>
            <a:fillRect/>
          </a:stretch>
        </p:blipFill>
        <p:spPr>
          <a:xfrm>
            <a:off x="2582467" y="4100315"/>
            <a:ext cx="7021514" cy="2439988"/>
          </a:xfrm>
          <a:prstGeom prst="rect">
            <a:avLst/>
          </a:prstGeom>
          <a:ln w="12700">
            <a:miter lim="400000"/>
          </a:ln>
        </p:spPr>
      </p:pic>
      <p:pic>
        <p:nvPicPr>
          <p:cNvPr id="286" name="image.pdf"/>
          <p:cNvPicPr/>
          <p:nvPr/>
        </p:nvPicPr>
        <p:blipFill>
          <a:blip r:embed="rId4"/>
          <a:stretch>
            <a:fillRect/>
          </a:stretch>
        </p:blipFill>
        <p:spPr>
          <a:xfrm>
            <a:off x="3695105" y="2091531"/>
            <a:ext cx="3902274" cy="771526"/>
          </a:xfrm>
          <a:prstGeom prst="rect">
            <a:avLst/>
          </a:prstGeom>
          <a:ln w="12700">
            <a:miter lim="400000"/>
          </a:ln>
        </p:spPr>
      </p:pic>
      <p:sp>
        <p:nvSpPr>
          <p:cNvPr id="287" name="Shape 287"/>
          <p:cNvSpPr/>
          <p:nvPr/>
        </p:nvSpPr>
        <p:spPr>
          <a:xfrm>
            <a:off x="3234390" y="1362949"/>
            <a:ext cx="89285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88" name="Shape 288"/>
          <p:cNvSpPr/>
          <p:nvPr/>
        </p:nvSpPr>
        <p:spPr>
          <a:xfrm>
            <a:off x="4304368" y="1358187"/>
            <a:ext cx="1238924"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89" name="Shape 289"/>
          <p:cNvSpPr/>
          <p:nvPr/>
        </p:nvSpPr>
        <p:spPr>
          <a:xfrm>
            <a:off x="3801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0" name="Shape 290"/>
          <p:cNvSpPr/>
          <p:nvPr/>
        </p:nvSpPr>
        <p:spPr>
          <a:xfrm>
            <a:off x="5887079" y="3063161"/>
            <a:ext cx="1302474"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291" name="Shape 291"/>
          <p:cNvSpPr/>
          <p:nvPr/>
        </p:nvSpPr>
        <p:spPr>
          <a:xfrm>
            <a:off x="3796458" y="2875836"/>
            <a:ext cx="78789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92" name="Shape 292"/>
          <p:cNvSpPr/>
          <p:nvPr/>
        </p:nvSpPr>
        <p:spPr>
          <a:xfrm flipH="1" flipV="1">
            <a:off x="4211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3" name="Shape 293"/>
          <p:cNvSpPr/>
          <p:nvPr/>
        </p:nvSpPr>
        <p:spPr>
          <a:xfrm rot="5400000">
            <a:off x="4856361" y="1780183"/>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solidFill>
                <a:srgbClr val="000000"/>
              </a:solidFill>
            </a:endParaRPr>
          </a:p>
        </p:txBody>
      </p:sp>
      <p:sp>
        <p:nvSpPr>
          <p:cNvPr id="294" name="Shape 294"/>
          <p:cNvSpPr/>
          <p:nvPr/>
        </p:nvSpPr>
        <p:spPr>
          <a:xfrm rot="16200000">
            <a:off x="6422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solidFill>
                <a:srgbClr val="000000"/>
              </a:solidFill>
            </a:endParaRPr>
          </a:p>
        </p:txBody>
      </p:sp>
      <p:sp>
        <p:nvSpPr>
          <p:cNvPr id="5" name="Title 4"/>
          <p:cNvSpPr>
            <a:spLocks noGrp="1"/>
          </p:cNvSpPr>
          <p:nvPr>
            <p:ph type="title"/>
          </p:nvPr>
        </p:nvSpPr>
        <p:spPr/>
        <p:txBody>
          <a:bodyPr/>
          <a:lstStyle/>
          <a:p>
            <a:r>
              <a:rPr lang="en-US" dirty="0"/>
              <a:t>Time series components</a:t>
            </a:r>
          </a:p>
        </p:txBody>
      </p:sp>
      <p:sp>
        <p:nvSpPr>
          <p:cNvPr id="2" name="Date Placeholder 1"/>
          <p:cNvSpPr>
            <a:spLocks noGrp="1"/>
          </p:cNvSpPr>
          <p:nvPr>
            <p:ph type="dt" sz="half" idx="10"/>
          </p:nvPr>
        </p:nvSpPr>
        <p:spPr/>
        <p:txBody>
          <a:bodyPr/>
          <a:lstStyle/>
          <a:p>
            <a:r>
              <a:rPr lang="en-US"/>
              <a:t>2021/08/10</a:t>
            </a:r>
          </a:p>
        </p:txBody>
      </p:sp>
      <p:sp>
        <p:nvSpPr>
          <p:cNvPr id="3" name="Footer Placeholder 2"/>
          <p:cNvSpPr>
            <a:spLocks noGrp="1"/>
          </p:cNvSpPr>
          <p:nvPr>
            <p:ph type="ftr" sz="quarter" idx="11"/>
          </p:nvPr>
        </p:nvSpPr>
        <p:spPr/>
        <p:txBody>
          <a:bodyPr/>
          <a:lstStyle/>
          <a:p>
            <a:r>
              <a:rPr lang="en-US"/>
              <a:t>Generating time series with glred</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25</a:t>
            </a:fld>
            <a:endParaRPr lang="en-US"/>
          </a:p>
        </p:txBody>
      </p:sp>
    </p:spTree>
    <p:extLst>
      <p:ext uri="{BB962C8B-B14F-4D97-AF65-F5344CB8AC3E}">
        <p14:creationId xmlns:p14="http://schemas.microsoft.com/office/powerpoint/2010/main" val="1492217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image.png"/>
          <p:cNvPicPr/>
          <p:nvPr/>
        </p:nvPicPr>
        <p:blipFill>
          <a:blip r:embed="rId2"/>
          <a:srcRect l="6665" t="19958" r="6665" b="19958"/>
          <a:stretch>
            <a:fillRect/>
          </a:stretch>
        </p:blipFill>
        <p:spPr>
          <a:xfrm>
            <a:off x="2587029" y="4092972"/>
            <a:ext cx="7021514" cy="2439989"/>
          </a:xfrm>
          <a:prstGeom prst="rect">
            <a:avLst/>
          </a:prstGeom>
          <a:ln w="12700">
            <a:miter lim="400000"/>
          </a:ln>
        </p:spPr>
      </p:pic>
      <p:pic>
        <p:nvPicPr>
          <p:cNvPr id="305" name="image.pdf"/>
          <p:cNvPicPr/>
          <p:nvPr/>
        </p:nvPicPr>
        <p:blipFill>
          <a:blip r:embed="rId3"/>
          <a:stretch>
            <a:fillRect/>
          </a:stretch>
        </p:blipFill>
        <p:spPr>
          <a:xfrm>
            <a:off x="3690342" y="2092810"/>
            <a:ext cx="6130926" cy="771525"/>
          </a:xfrm>
          <a:prstGeom prst="rect">
            <a:avLst/>
          </a:prstGeom>
          <a:ln w="12700">
            <a:miter lim="400000"/>
          </a:ln>
        </p:spPr>
      </p:pic>
      <p:sp>
        <p:nvSpPr>
          <p:cNvPr id="306" name="Shape 306"/>
          <p:cNvSpPr/>
          <p:nvPr/>
        </p:nvSpPr>
        <p:spPr>
          <a:xfrm>
            <a:off x="3234390" y="1362949"/>
            <a:ext cx="89285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observed</a:t>
            </a:r>
          </a:p>
          <a:p>
            <a:pPr algn="ctr" defTabSz="410751">
              <a:buClr>
                <a:srgbClr val="000000"/>
              </a:buClr>
              <a:buFont typeface="Times New Roman"/>
              <a:defRPr sz="1800"/>
            </a:pPr>
            <a:r>
              <a:rPr sz="1700">
                <a:ea typeface="+mj-ea"/>
                <a:cs typeface="+mj-cs"/>
                <a:sym typeface="Gill Sans"/>
              </a:rPr>
              <a:t>position</a:t>
            </a:r>
          </a:p>
        </p:txBody>
      </p:sp>
      <p:sp>
        <p:nvSpPr>
          <p:cNvPr id="307" name="Shape 307"/>
          <p:cNvSpPr/>
          <p:nvPr/>
        </p:nvSpPr>
        <p:spPr>
          <a:xfrm>
            <a:off x="4304368" y="1358187"/>
            <a:ext cx="1238924"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(linear)</a:t>
            </a:r>
          </a:p>
          <a:p>
            <a:pPr algn="ctr" defTabSz="410751">
              <a:buClr>
                <a:srgbClr val="000000"/>
              </a:buClr>
              <a:buFont typeface="Times New Roman"/>
              <a:defRPr sz="1800"/>
            </a:pPr>
            <a:r>
              <a:rPr sz="1700">
                <a:ea typeface="+mj-ea"/>
                <a:cs typeface="+mj-cs"/>
                <a:sym typeface="Gill Sans"/>
              </a:rPr>
              <a:t>velocity term</a:t>
            </a:r>
          </a:p>
        </p:txBody>
      </p:sp>
      <p:sp>
        <p:nvSpPr>
          <p:cNvPr id="308" name="Shape 308"/>
          <p:cNvSpPr/>
          <p:nvPr/>
        </p:nvSpPr>
        <p:spPr>
          <a:xfrm>
            <a:off x="3801467" y="2004219"/>
            <a:ext cx="1588" cy="287338"/>
          </a:xfrm>
          <a:prstGeom prst="line">
            <a:avLst/>
          </a:prstGeom>
          <a:ln w="38100">
            <a:solidFill/>
            <a:miter lim="400000"/>
            <a:tailEnd type="triangle"/>
          </a:ln>
        </p:spPr>
        <p:txBody>
          <a:bodyPr lIns="0" tIns="0" rIns="0" bIns="0"/>
          <a:lstStyle/>
          <a:p>
            <a:pPr lvl="0"/>
            <a:endParaRPr/>
          </a:p>
        </p:txBody>
      </p:sp>
      <p:sp>
        <p:nvSpPr>
          <p:cNvPr id="309" name="Shape 309"/>
          <p:cNvSpPr/>
          <p:nvPr/>
        </p:nvSpPr>
        <p:spPr>
          <a:xfrm rot="16200000">
            <a:off x="7592417" y="1929210"/>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p>
        </p:txBody>
      </p:sp>
      <p:sp>
        <p:nvSpPr>
          <p:cNvPr id="310" name="Shape 310"/>
          <p:cNvSpPr/>
          <p:nvPr/>
        </p:nvSpPr>
        <p:spPr>
          <a:xfrm>
            <a:off x="5887079" y="3063161"/>
            <a:ext cx="1302474"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annual period</a:t>
            </a:r>
          </a:p>
          <a:p>
            <a:pPr algn="ctr" defTabSz="410751">
              <a:buClr>
                <a:srgbClr val="000000"/>
              </a:buClr>
              <a:buFont typeface="Times New Roman"/>
              <a:defRPr sz="1800"/>
            </a:pPr>
            <a:r>
              <a:rPr sz="1700">
                <a:ea typeface="+mj-ea"/>
                <a:cs typeface="+mj-cs"/>
                <a:sym typeface="Gill Sans"/>
              </a:rPr>
              <a:t>sinusoid</a:t>
            </a:r>
          </a:p>
        </p:txBody>
      </p:sp>
      <p:sp>
        <p:nvSpPr>
          <p:cNvPr id="311" name="Shape 311"/>
          <p:cNvSpPr/>
          <p:nvPr/>
        </p:nvSpPr>
        <p:spPr>
          <a:xfrm>
            <a:off x="8074820" y="3066337"/>
            <a:ext cx="1429149"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semi-annual</a:t>
            </a:r>
          </a:p>
          <a:p>
            <a:pPr algn="ctr" defTabSz="410751">
              <a:buClr>
                <a:srgbClr val="000000"/>
              </a:buClr>
              <a:buFont typeface="Times New Roman"/>
              <a:defRPr sz="1800"/>
            </a:pPr>
            <a:r>
              <a:rPr sz="1700">
                <a:ea typeface="+mj-ea"/>
                <a:cs typeface="+mj-cs"/>
                <a:sym typeface="Gill Sans"/>
              </a:rPr>
              <a:t>period sinusoid</a:t>
            </a:r>
          </a:p>
        </p:txBody>
      </p:sp>
      <p:sp>
        <p:nvSpPr>
          <p:cNvPr id="312" name="Shape 312"/>
          <p:cNvSpPr/>
          <p:nvPr/>
        </p:nvSpPr>
        <p:spPr>
          <a:xfrm>
            <a:off x="3796457" y="2875836"/>
            <a:ext cx="78789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initial</a:t>
            </a:r>
          </a:p>
          <a:p>
            <a:pPr algn="ctr" defTabSz="410751">
              <a:buClr>
                <a:srgbClr val="000000"/>
              </a:buClr>
              <a:buFont typeface="Times New Roman"/>
              <a:defRPr sz="1800"/>
            </a:pPr>
            <a:r>
              <a:rPr sz="1700">
                <a:ea typeface="+mj-ea"/>
                <a:cs typeface="+mj-cs"/>
                <a:sym typeface="Gill Sans"/>
              </a:rPr>
              <a:t>position</a:t>
            </a:r>
          </a:p>
        </p:txBody>
      </p:sp>
      <p:sp>
        <p:nvSpPr>
          <p:cNvPr id="313" name="Shape 313"/>
          <p:cNvSpPr/>
          <p:nvPr/>
        </p:nvSpPr>
        <p:spPr>
          <a:xfrm flipH="1" flipV="1">
            <a:off x="4211836" y="2652117"/>
            <a:ext cx="1588" cy="287338"/>
          </a:xfrm>
          <a:prstGeom prst="line">
            <a:avLst/>
          </a:prstGeom>
          <a:ln w="38100">
            <a:solidFill/>
            <a:miter lim="400000"/>
            <a:tailEnd type="triangle"/>
          </a:ln>
        </p:spPr>
        <p:txBody>
          <a:bodyPr lIns="0" tIns="0" rIns="0" bIns="0"/>
          <a:lstStyle/>
          <a:p>
            <a:pPr lvl="0"/>
            <a:endParaRPr/>
          </a:p>
        </p:txBody>
      </p:sp>
      <p:sp>
        <p:nvSpPr>
          <p:cNvPr id="314" name="Shape 314"/>
          <p:cNvSpPr/>
          <p:nvPr/>
        </p:nvSpPr>
        <p:spPr>
          <a:xfrm rot="5400000">
            <a:off x="4856361" y="1780183"/>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p>
        </p:txBody>
      </p:sp>
      <p:sp>
        <p:nvSpPr>
          <p:cNvPr id="315" name="Shape 315"/>
          <p:cNvSpPr/>
          <p:nvPr/>
        </p:nvSpPr>
        <p:spPr>
          <a:xfrm rot="16200000">
            <a:off x="6422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p>
        </p:txBody>
      </p:sp>
      <p:sp>
        <p:nvSpPr>
          <p:cNvPr id="316" name="Shape 316"/>
          <p:cNvSpPr/>
          <p:nvPr/>
        </p:nvSpPr>
        <p:spPr>
          <a:xfrm rot="16200000">
            <a:off x="8663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p>
        </p:txBody>
      </p:sp>
      <p:sp>
        <p:nvSpPr>
          <p:cNvPr id="317" name="Shape 317"/>
          <p:cNvSpPr/>
          <p:nvPr/>
        </p:nvSpPr>
        <p:spPr>
          <a:xfrm>
            <a:off x="7040496" y="3888002"/>
            <a:ext cx="1320464" cy="33374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chemeClr val="tx1"/>
                </a:solidFill>
                <a:latin typeface="+mn-lt"/>
              </a:rPr>
              <a:t>seasonal term</a:t>
            </a:r>
          </a:p>
        </p:txBody>
      </p:sp>
      <p:sp>
        <p:nvSpPr>
          <p:cNvPr id="5" name="Title 4"/>
          <p:cNvSpPr>
            <a:spLocks noGrp="1"/>
          </p:cNvSpPr>
          <p:nvPr>
            <p:ph type="title"/>
          </p:nvPr>
        </p:nvSpPr>
        <p:spPr/>
        <p:txBody>
          <a:bodyPr/>
          <a:lstStyle/>
          <a:p>
            <a:r>
              <a:rPr lang="en-US" dirty="0"/>
              <a:t>Time series components</a:t>
            </a:r>
          </a:p>
        </p:txBody>
      </p:sp>
      <p:sp>
        <p:nvSpPr>
          <p:cNvPr id="2" name="Date Placeholder 1"/>
          <p:cNvSpPr>
            <a:spLocks noGrp="1"/>
          </p:cNvSpPr>
          <p:nvPr>
            <p:ph type="dt" sz="half" idx="10"/>
          </p:nvPr>
        </p:nvSpPr>
        <p:spPr/>
        <p:txBody>
          <a:bodyPr/>
          <a:lstStyle/>
          <a:p>
            <a:r>
              <a:rPr lang="en-US"/>
              <a:t>2021/08/10</a:t>
            </a:r>
          </a:p>
        </p:txBody>
      </p:sp>
      <p:sp>
        <p:nvSpPr>
          <p:cNvPr id="3" name="Footer Placeholder 2"/>
          <p:cNvSpPr>
            <a:spLocks noGrp="1"/>
          </p:cNvSpPr>
          <p:nvPr>
            <p:ph type="ftr" sz="quarter" idx="11"/>
          </p:nvPr>
        </p:nvSpPr>
        <p:spPr/>
        <p:txBody>
          <a:bodyPr/>
          <a:lstStyle/>
          <a:p>
            <a:r>
              <a:rPr lang="en-US"/>
              <a:t>Generating time series with glred</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26</a:t>
            </a:fld>
            <a:endParaRPr lang="en-US"/>
          </a:p>
        </p:txBody>
      </p:sp>
    </p:spTree>
    <p:extLst>
      <p:ext uri="{BB962C8B-B14F-4D97-AF65-F5344CB8AC3E}">
        <p14:creationId xmlns:p14="http://schemas.microsoft.com/office/powerpoint/2010/main" val="2056395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image.png"/>
          <p:cNvPicPr/>
          <p:nvPr/>
        </p:nvPicPr>
        <p:blipFill>
          <a:blip r:embed="rId2"/>
          <a:srcRect l="6665" t="19958" r="6665" b="19973"/>
          <a:stretch>
            <a:fillRect/>
          </a:stretch>
        </p:blipFill>
        <p:spPr>
          <a:xfrm>
            <a:off x="2587029" y="4094561"/>
            <a:ext cx="7021514" cy="2437805"/>
          </a:xfrm>
          <a:prstGeom prst="rect">
            <a:avLst/>
          </a:prstGeom>
          <a:ln w="12700">
            <a:miter lim="400000"/>
          </a:ln>
        </p:spPr>
      </p:pic>
      <p:pic>
        <p:nvPicPr>
          <p:cNvPr id="326" name="image.pdf"/>
          <p:cNvPicPr/>
          <p:nvPr/>
        </p:nvPicPr>
        <p:blipFill>
          <a:blip r:embed="rId3"/>
          <a:stretch>
            <a:fillRect/>
          </a:stretch>
        </p:blipFill>
        <p:spPr>
          <a:xfrm>
            <a:off x="3688755" y="2091531"/>
            <a:ext cx="6453188" cy="771526"/>
          </a:xfrm>
          <a:prstGeom prst="rect">
            <a:avLst/>
          </a:prstGeom>
          <a:ln w="12700">
            <a:miter lim="400000"/>
          </a:ln>
        </p:spPr>
      </p:pic>
      <p:sp>
        <p:nvSpPr>
          <p:cNvPr id="327" name="Shape 327"/>
          <p:cNvSpPr/>
          <p:nvPr/>
        </p:nvSpPr>
        <p:spPr>
          <a:xfrm>
            <a:off x="3234390" y="1362949"/>
            <a:ext cx="89285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328" name="Shape 328"/>
          <p:cNvSpPr/>
          <p:nvPr/>
        </p:nvSpPr>
        <p:spPr>
          <a:xfrm>
            <a:off x="4304368" y="1358187"/>
            <a:ext cx="1238924"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329" name="Shape 329"/>
          <p:cNvSpPr/>
          <p:nvPr/>
        </p:nvSpPr>
        <p:spPr>
          <a:xfrm>
            <a:off x="3801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0" name="Shape 330"/>
          <p:cNvSpPr/>
          <p:nvPr/>
        </p:nvSpPr>
        <p:spPr>
          <a:xfrm rot="16200000">
            <a:off x="7592417" y="1929210"/>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2400">
              <a:solidFill>
                <a:srgbClr val="000000"/>
              </a:solidFill>
            </a:endParaRPr>
          </a:p>
        </p:txBody>
      </p:sp>
      <p:sp>
        <p:nvSpPr>
          <p:cNvPr id="331" name="Shape 331"/>
          <p:cNvSpPr/>
          <p:nvPr/>
        </p:nvSpPr>
        <p:spPr>
          <a:xfrm>
            <a:off x="5887079" y="3063161"/>
            <a:ext cx="1302474"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332" name="Shape 332"/>
          <p:cNvSpPr/>
          <p:nvPr/>
        </p:nvSpPr>
        <p:spPr>
          <a:xfrm>
            <a:off x="8074820" y="3066337"/>
            <a:ext cx="1429149"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semi-annual</a:t>
            </a:r>
          </a:p>
          <a:p>
            <a:pPr algn="ctr" defTabSz="410751">
              <a:buClr>
                <a:srgbClr val="000000"/>
              </a:buClr>
              <a:buFont typeface="Times New Roman"/>
              <a:defRPr sz="1800"/>
            </a:pPr>
            <a:r>
              <a:rPr sz="1700">
                <a:solidFill>
                  <a:srgbClr val="000000"/>
                </a:solidFill>
                <a:ea typeface="+mj-ea"/>
                <a:cs typeface="+mj-cs"/>
                <a:sym typeface="Gill Sans"/>
              </a:rPr>
              <a:t>period sinusoid</a:t>
            </a:r>
          </a:p>
        </p:txBody>
      </p:sp>
      <p:sp>
        <p:nvSpPr>
          <p:cNvPr id="333" name="Shape 333"/>
          <p:cNvSpPr/>
          <p:nvPr/>
        </p:nvSpPr>
        <p:spPr>
          <a:xfrm>
            <a:off x="3796457" y="2875836"/>
            <a:ext cx="787897" cy="59535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334" name="Shape 334"/>
          <p:cNvSpPr/>
          <p:nvPr/>
        </p:nvSpPr>
        <p:spPr>
          <a:xfrm flipH="1" flipV="1">
            <a:off x="4211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5" name="Shape 335"/>
          <p:cNvSpPr/>
          <p:nvPr/>
        </p:nvSpPr>
        <p:spPr>
          <a:xfrm rot="5400000">
            <a:off x="4856361" y="1780183"/>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2400">
              <a:solidFill>
                <a:srgbClr val="000000"/>
              </a:solidFill>
            </a:endParaRPr>
          </a:p>
        </p:txBody>
      </p:sp>
      <p:sp>
        <p:nvSpPr>
          <p:cNvPr id="336" name="Shape 336"/>
          <p:cNvSpPr/>
          <p:nvPr/>
        </p:nvSpPr>
        <p:spPr>
          <a:xfrm rot="16200000">
            <a:off x="6422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2400">
              <a:solidFill>
                <a:srgbClr val="000000"/>
              </a:solidFill>
            </a:endParaRPr>
          </a:p>
        </p:txBody>
      </p:sp>
      <p:sp>
        <p:nvSpPr>
          <p:cNvPr id="337" name="Shape 337"/>
          <p:cNvSpPr/>
          <p:nvPr/>
        </p:nvSpPr>
        <p:spPr>
          <a:xfrm rot="16200000">
            <a:off x="8663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2400">
              <a:solidFill>
                <a:srgbClr val="000000"/>
              </a:solidFill>
            </a:endParaRPr>
          </a:p>
        </p:txBody>
      </p:sp>
      <p:sp>
        <p:nvSpPr>
          <p:cNvPr id="338" name="Shape 338"/>
          <p:cNvSpPr/>
          <p:nvPr/>
        </p:nvSpPr>
        <p:spPr>
          <a:xfrm>
            <a:off x="6870832" y="3914791"/>
            <a:ext cx="1320464" cy="33374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seasonal term</a:t>
            </a:r>
          </a:p>
        </p:txBody>
      </p:sp>
      <p:sp>
        <p:nvSpPr>
          <p:cNvPr id="339" name="Shape 339"/>
          <p:cNvSpPr/>
          <p:nvPr/>
        </p:nvSpPr>
        <p:spPr>
          <a:xfrm>
            <a:off x="3086094" y="4300339"/>
            <a:ext cx="1426004" cy="258962"/>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1700">
                <a:solidFill>
                  <a:srgbClr val="007754"/>
                </a:solidFill>
                <a:latin typeface="+mj-lt"/>
                <a:ea typeface="+mj-ea"/>
                <a:cs typeface="+mj-cs"/>
                <a:sym typeface="Gill Sans"/>
              </a:defRPr>
            </a:lvl1pPr>
          </a:lstStyle>
          <a:p>
            <a:pPr lvl="0">
              <a:defRPr sz="1800">
                <a:solidFill>
                  <a:srgbClr val="000000"/>
                </a:solidFill>
              </a:defRPr>
            </a:pPr>
            <a:r>
              <a:rPr sz="1200" dirty="0">
                <a:solidFill>
                  <a:srgbClr val="000000"/>
                </a:solidFill>
                <a:latin typeface="+mn-lt"/>
              </a:rPr>
              <a:t>ε = 3 mm white noise</a:t>
            </a:r>
          </a:p>
        </p:txBody>
      </p:sp>
      <p:sp>
        <p:nvSpPr>
          <p:cNvPr id="2" name="Title 1"/>
          <p:cNvSpPr>
            <a:spLocks noGrp="1"/>
          </p:cNvSpPr>
          <p:nvPr>
            <p:ph type="title"/>
          </p:nvPr>
        </p:nvSpPr>
        <p:spPr/>
        <p:txBody>
          <a:bodyPr/>
          <a:lstStyle/>
          <a:p>
            <a:pPr lvl="0"/>
            <a:r>
              <a:rPr lang="en-US" dirty="0"/>
              <a:t>Time series components</a:t>
            </a:r>
          </a:p>
        </p:txBody>
      </p:sp>
      <p:sp>
        <p:nvSpPr>
          <p:cNvPr id="3" name="Date Placeholder 2"/>
          <p:cNvSpPr>
            <a:spLocks noGrp="1"/>
          </p:cNvSpPr>
          <p:nvPr>
            <p:ph type="dt" sz="half" idx="10"/>
          </p:nvPr>
        </p:nvSpPr>
        <p:spPr/>
        <p:txBody>
          <a:bodyPr/>
          <a:lstStyle/>
          <a:p>
            <a:r>
              <a:rPr lang="en-US"/>
              <a:t>2021/08/10</a:t>
            </a:r>
            <a:endParaRPr lang="en-US" dirty="0"/>
          </a:p>
        </p:txBody>
      </p:sp>
      <p:sp>
        <p:nvSpPr>
          <p:cNvPr id="4" name="Footer Placeholder 3"/>
          <p:cNvSpPr>
            <a:spLocks noGrp="1"/>
          </p:cNvSpPr>
          <p:nvPr>
            <p:ph type="ftr" sz="quarter" idx="11"/>
          </p:nvPr>
        </p:nvSpPr>
        <p:spPr/>
        <p:txBody>
          <a:bodyPr/>
          <a:lstStyle/>
          <a:p>
            <a:r>
              <a:rPr lang="en-US"/>
              <a:t>Generating time series with glred</a:t>
            </a:r>
          </a:p>
        </p:txBody>
      </p:sp>
      <p:sp>
        <p:nvSpPr>
          <p:cNvPr id="5" name="Slide Number Placeholder 4"/>
          <p:cNvSpPr>
            <a:spLocks noGrp="1"/>
          </p:cNvSpPr>
          <p:nvPr>
            <p:ph type="sldNum" sz="quarter" idx="12"/>
          </p:nvPr>
        </p:nvSpPr>
        <p:spPr/>
        <p:txBody>
          <a:bodyPr/>
          <a:lstStyle/>
          <a:p>
            <a:fld id="{B5AA1FA8-B090-4D48-B0EE-5DA1BF2BA795}" type="slidenum">
              <a:rPr lang="en-US" smtClean="0"/>
              <a:pPr/>
              <a:t>27</a:t>
            </a:fld>
            <a:endParaRPr lang="en-US"/>
          </a:p>
        </p:txBody>
      </p:sp>
    </p:spTree>
    <p:extLst>
      <p:ext uri="{BB962C8B-B14F-4D97-AF65-F5344CB8AC3E}">
        <p14:creationId xmlns:p14="http://schemas.microsoft.com/office/powerpoint/2010/main" val="3227396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3"/>
          <a:srcRect/>
          <a:stretch>
            <a:fillRect/>
          </a:stretch>
        </p:blipFill>
        <p:spPr bwMode="auto">
          <a:xfrm>
            <a:off x="1585191" y="1479984"/>
            <a:ext cx="3497333" cy="2633662"/>
          </a:xfrm>
          <a:prstGeom prst="rect">
            <a:avLst/>
          </a:prstGeom>
          <a:noFill/>
          <a:ln w="9525">
            <a:noFill/>
            <a:miter lim="800000"/>
            <a:headEnd/>
            <a:tailEnd/>
          </a:ln>
        </p:spPr>
      </p:pic>
      <p:pic>
        <p:nvPicPr>
          <p:cNvPr id="59395" name="Picture 4"/>
          <p:cNvPicPr>
            <a:picLocks noChangeAspect="1"/>
          </p:cNvPicPr>
          <p:nvPr/>
        </p:nvPicPr>
        <p:blipFill>
          <a:blip r:embed="rId4"/>
          <a:srcRect/>
          <a:stretch>
            <a:fillRect/>
          </a:stretch>
        </p:blipFill>
        <p:spPr bwMode="auto">
          <a:xfrm>
            <a:off x="1661390" y="4113646"/>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5121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2667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lstStyle/>
          <a:p>
            <a:r>
              <a:rPr lang="en-US" dirty="0"/>
              <a:t>Velocity errors due to seasonal signals in continuous time series</a:t>
            </a:r>
          </a:p>
        </p:txBody>
      </p:sp>
      <p:sp>
        <p:nvSpPr>
          <p:cNvPr id="10" name="Content Placeholder 9">
            <a:extLst>
              <a:ext uri="{FF2B5EF4-FFF2-40B4-BE49-F238E27FC236}">
                <a16:creationId xmlns:a16="http://schemas.microsoft.com/office/drawing/2014/main" id="{5D06BCFF-9EAB-B44F-8371-DF253ED7E44B}"/>
              </a:ext>
            </a:extLst>
          </p:cNvPr>
          <p:cNvSpPr>
            <a:spLocks noGrp="1"/>
          </p:cNvSpPr>
          <p:nvPr>
            <p:ph sz="half" idx="2"/>
          </p:nvPr>
        </p:nvSpPr>
        <p:spPr/>
        <p:txBody>
          <a:bodyPr>
            <a:normAutofit fontScale="77500" lnSpcReduction="20000"/>
          </a:bodyPr>
          <a:lstStyle/>
          <a:p>
            <a:r>
              <a:rPr lang="en-US" dirty="0"/>
              <a:t>Theoretical analysis of a continuous time series by Blewitt and Lavallee (2002,2003)</a:t>
            </a:r>
          </a:p>
          <a:p>
            <a:endParaRPr lang="en-US" dirty="0"/>
          </a:p>
          <a:p>
            <a:r>
              <a:rPr lang="en-US" dirty="0"/>
              <a:t>Top:  Bias in velocity from a 1mm sinusoidal signal in-phase and  with a 90-degree lag with respect to the start of the data span</a:t>
            </a:r>
          </a:p>
          <a:p>
            <a:pPr marL="0" indent="0">
              <a:buNone/>
            </a:pPr>
            <a:endParaRPr lang="en-US" dirty="0"/>
          </a:p>
          <a:p>
            <a:r>
              <a:rPr lang="en-US" dirty="0"/>
              <a:t>Bottom:  Maximum and rms velocity  bias over all phase angles</a:t>
            </a:r>
          </a:p>
          <a:p>
            <a:pPr lvl="1"/>
            <a:r>
              <a:rPr lang="en-US" dirty="0"/>
              <a:t>The minimum bias is NOT obtained with continuous data spanning an even number of years </a:t>
            </a:r>
          </a:p>
          <a:p>
            <a:pPr lvl="1"/>
            <a:r>
              <a:rPr lang="en-US" dirty="0"/>
              <a:t>The bias becomes small after 3.5 years of  observation</a:t>
            </a:r>
          </a:p>
          <a:p>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a:t>2021/08/10</a:t>
            </a:r>
          </a:p>
        </p:txBody>
      </p:sp>
      <p:sp>
        <p:nvSpPr>
          <p:cNvPr id="3" name="Footer Placeholder 2"/>
          <p:cNvSpPr>
            <a:spLocks noGrp="1"/>
          </p:cNvSpPr>
          <p:nvPr>
            <p:ph type="ftr" sz="quarter" idx="11"/>
          </p:nvPr>
        </p:nvSpPr>
        <p:spPr/>
        <p:txBody>
          <a:bodyPr/>
          <a:lstStyle/>
          <a:p>
            <a:r>
              <a:rPr lang="en-US"/>
              <a:t>Generating time series with glred</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28</a:t>
            </a:fld>
            <a:endParaRPr lang="en-US"/>
          </a:p>
        </p:txBody>
      </p:sp>
    </p:spTree>
    <p:extLst>
      <p:ext uri="{BB962C8B-B14F-4D97-AF65-F5344CB8AC3E}">
        <p14:creationId xmlns:p14="http://schemas.microsoft.com/office/powerpoint/2010/main" val="67605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New" panose="02070309020205020404" pitchFamily="49" charset="0"/>
                <a:cs typeface="Courier New" panose="02070309020205020404" pitchFamily="49" charset="0"/>
              </a:rPr>
              <a:t>sh_glred</a:t>
            </a:r>
            <a:r>
              <a:rPr lang="en-US" dirty="0"/>
              <a:t> </a:t>
            </a:r>
          </a:p>
        </p:txBody>
      </p:sp>
      <p:sp>
        <p:nvSpPr>
          <p:cNvPr id="3" name="Content Placeholder 2"/>
          <p:cNvSpPr>
            <a:spLocks noGrp="1"/>
          </p:cNvSpPr>
          <p:nvPr>
            <p:ph idx="1"/>
          </p:nvPr>
        </p:nvSpPr>
        <p:spPr/>
        <p:txBody>
          <a:bodyPr>
            <a:normAutofit fontScale="85000" lnSpcReduction="10000"/>
          </a:bodyPr>
          <a:lstStyle/>
          <a:p>
            <a:r>
              <a:rPr lang="en-US" dirty="0" err="1">
                <a:latin typeface="Courier" pitchFamily="2" charset="0"/>
              </a:rPr>
              <a:t>glred</a:t>
            </a:r>
            <a:r>
              <a:rPr lang="en-US" dirty="0"/>
              <a:t> is just a way of invoking </a:t>
            </a:r>
            <a:r>
              <a:rPr lang="en-US" dirty="0" err="1">
                <a:latin typeface="Courier" pitchFamily="2" charset="0"/>
              </a:rPr>
              <a:t>globk</a:t>
            </a:r>
            <a:r>
              <a:rPr lang="en-US" dirty="0"/>
              <a:t> to process one day at a time; </a:t>
            </a:r>
            <a:r>
              <a:rPr lang="en-US" dirty="0" err="1">
                <a:latin typeface="Courier" pitchFamily="2" charset="0"/>
              </a:rPr>
              <a:t>sh_glred</a:t>
            </a:r>
            <a:r>
              <a:rPr lang="en-US" dirty="0"/>
              <a:t> is a script to invoke </a:t>
            </a:r>
            <a:r>
              <a:rPr lang="en-US" dirty="0" err="1">
                <a:latin typeface="Courier" pitchFamily="2" charset="0"/>
              </a:rPr>
              <a:t>glred</a:t>
            </a:r>
            <a:r>
              <a:rPr lang="en-US" dirty="0"/>
              <a:t> easily for a sequence of days</a:t>
            </a:r>
          </a:p>
          <a:p>
            <a:r>
              <a:rPr lang="en-US" dirty="0"/>
              <a:t>Once you’ve run </a:t>
            </a:r>
            <a:r>
              <a:rPr lang="en-US" dirty="0" err="1">
                <a:latin typeface="Courier" pitchFamily="2" charset="0"/>
              </a:rPr>
              <a:t>sh_gamit</a:t>
            </a:r>
            <a:r>
              <a:rPr lang="en-US" dirty="0"/>
              <a:t> for a sequence of days, you will have on each day an h-file of loosely constrained parameter estimates and </a:t>
            </a:r>
            <a:r>
              <a:rPr lang="en-US" dirty="0" err="1"/>
              <a:t>covariances</a:t>
            </a:r>
            <a:r>
              <a:rPr lang="en-US" dirty="0"/>
              <a:t>. If you have appropriately constructed command files for </a:t>
            </a:r>
            <a:r>
              <a:rPr lang="en-US" dirty="0" err="1">
                <a:latin typeface="Courier" pitchFamily="2" charset="0"/>
              </a:rPr>
              <a:t>globk</a:t>
            </a:r>
            <a:r>
              <a:rPr lang="en-US" dirty="0"/>
              <a:t> (</a:t>
            </a:r>
            <a:r>
              <a:rPr lang="en-US" dirty="0" err="1"/>
              <a:t>globk.cmd</a:t>
            </a:r>
            <a:r>
              <a:rPr lang="en-US" dirty="0"/>
              <a:t>) and </a:t>
            </a:r>
            <a:r>
              <a:rPr lang="en-US" dirty="0" err="1">
                <a:latin typeface="Courier" pitchFamily="2" charset="0"/>
              </a:rPr>
              <a:t>glorg</a:t>
            </a:r>
            <a:r>
              <a:rPr lang="en-US" dirty="0"/>
              <a:t> (</a:t>
            </a:r>
            <a:r>
              <a:rPr lang="en-US" dirty="0" err="1"/>
              <a:t>glorg.cmd</a:t>
            </a:r>
            <a:r>
              <a:rPr lang="en-US" dirty="0"/>
              <a:t>) in [</a:t>
            </a:r>
            <a:r>
              <a:rPr lang="en-US" dirty="0" err="1"/>
              <a:t>expt</a:t>
            </a:r>
            <a:r>
              <a:rPr lang="en-US" dirty="0"/>
              <a:t>]/</a:t>
            </a:r>
            <a:r>
              <a:rPr lang="en-US" dirty="0" err="1"/>
              <a:t>gsoln</a:t>
            </a:r>
            <a:r>
              <a:rPr lang="en-US" dirty="0"/>
              <a:t>/, you can obtain time series using, e.g.</a:t>
            </a:r>
            <a:br>
              <a:rPr lang="en-US" dirty="0"/>
            </a:br>
            <a:br>
              <a:rPr lang="en-US" dirty="0"/>
            </a:br>
            <a:r>
              <a:rPr lang="en-US" sz="1900" dirty="0" err="1">
                <a:latin typeface="Courier" pitchFamily="2" charset="0"/>
              </a:rPr>
              <a:t>sh_glred</a:t>
            </a:r>
            <a:r>
              <a:rPr lang="en-US" sz="1900" dirty="0">
                <a:latin typeface="Courier" pitchFamily="2" charset="0"/>
              </a:rPr>
              <a:t> -</a:t>
            </a:r>
            <a:r>
              <a:rPr lang="en-US" sz="1900" dirty="0" err="1">
                <a:latin typeface="Courier" pitchFamily="2" charset="0"/>
              </a:rPr>
              <a:t>expt</a:t>
            </a:r>
            <a:r>
              <a:rPr lang="en-US" sz="1900" dirty="0">
                <a:latin typeface="Courier" pitchFamily="2" charset="0"/>
              </a:rPr>
              <a:t> [</a:t>
            </a:r>
            <a:r>
              <a:rPr lang="en-US" sz="1900" dirty="0" err="1">
                <a:latin typeface="Courier" pitchFamily="2" charset="0"/>
              </a:rPr>
              <a:t>expt</a:t>
            </a:r>
            <a:r>
              <a:rPr lang="en-US" sz="1900" dirty="0">
                <a:latin typeface="Courier" pitchFamily="2" charset="0"/>
              </a:rPr>
              <a:t>] -s [start </a:t>
            </a:r>
            <a:r>
              <a:rPr lang="en-US" sz="1900" dirty="0" err="1">
                <a:latin typeface="Courier" pitchFamily="2" charset="0"/>
              </a:rPr>
              <a:t>yr</a:t>
            </a:r>
            <a:r>
              <a:rPr lang="en-US" sz="1900" dirty="0">
                <a:latin typeface="Courier" pitchFamily="2" charset="0"/>
              </a:rPr>
              <a:t>] [</a:t>
            </a:r>
            <a:r>
              <a:rPr lang="en-US" sz="1900" dirty="0" err="1">
                <a:latin typeface="Courier" pitchFamily="2" charset="0"/>
              </a:rPr>
              <a:t>start_doy</a:t>
            </a:r>
            <a:r>
              <a:rPr lang="en-US" sz="1900" dirty="0">
                <a:latin typeface="Courier" pitchFamily="2" charset="0"/>
              </a:rPr>
              <a:t>] [stop </a:t>
            </a:r>
            <a:r>
              <a:rPr lang="en-US" sz="1900" dirty="0" err="1">
                <a:latin typeface="Courier" pitchFamily="2" charset="0"/>
              </a:rPr>
              <a:t>yr</a:t>
            </a:r>
            <a:r>
              <a:rPr lang="en-US" sz="1900" dirty="0">
                <a:latin typeface="Courier" pitchFamily="2" charset="0"/>
              </a:rPr>
              <a:t>] [stop </a:t>
            </a:r>
            <a:r>
              <a:rPr lang="en-US" sz="1900" dirty="0" err="1">
                <a:latin typeface="Courier" pitchFamily="2" charset="0"/>
              </a:rPr>
              <a:t>doy</a:t>
            </a:r>
            <a:r>
              <a:rPr lang="en-US" sz="1900" dirty="0">
                <a:latin typeface="Courier" pitchFamily="2" charset="0"/>
              </a:rPr>
              <a:t>] -opt H G T</a:t>
            </a:r>
            <a:br>
              <a:rPr lang="en-US" dirty="0"/>
            </a:br>
            <a:br>
              <a:rPr lang="en-US" dirty="0"/>
            </a:br>
            <a:r>
              <a:rPr lang="en-US" dirty="0"/>
              <a:t>which will translate the GAMIT plain text h-files into GLOBK binary h-files (H), run GLOBK (G) and run </a:t>
            </a:r>
            <a:r>
              <a:rPr lang="en-US" dirty="0" err="1">
                <a:latin typeface="Courier" pitchFamily="2" charset="0"/>
              </a:rPr>
              <a:t>sh_plot_pos</a:t>
            </a:r>
            <a:r>
              <a:rPr lang="en-US" dirty="0"/>
              <a:t> (T)</a:t>
            </a:r>
          </a:p>
          <a:p>
            <a:r>
              <a:rPr lang="en-US" dirty="0"/>
              <a:t>Self-guided templates will guide you in constructing the command files (~/gg/tables/</a:t>
            </a:r>
            <a:r>
              <a:rPr lang="en-US" dirty="0" err="1"/>
              <a:t>globk.cmd</a:t>
            </a:r>
            <a:r>
              <a:rPr lang="en-US" dirty="0"/>
              <a:t> and ~/gg/tables/</a:t>
            </a:r>
            <a:r>
              <a:rPr lang="en-US" dirty="0" err="1"/>
              <a:t>glorg.cmd</a:t>
            </a:r>
            <a:r>
              <a:rPr lang="en-US" dirty="0"/>
              <a:t>)</a:t>
            </a: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a:t>
            </a:fld>
            <a:endParaRPr lang="en-US"/>
          </a:p>
        </p:txBody>
      </p:sp>
    </p:spTree>
    <p:extLst>
      <p:ext uri="{BB962C8B-B14F-4D97-AF65-F5344CB8AC3E}">
        <p14:creationId xmlns:p14="http://schemas.microsoft.com/office/powerpoint/2010/main" val="787723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err="1"/>
              <a:t>FOGMEx</a:t>
            </a:r>
            <a:r>
              <a:rPr lang="en-US" dirty="0"/>
              <a:t> (“realistic sigma”) algorithm for velocity uncertainties</a:t>
            </a:r>
          </a:p>
        </p:txBody>
      </p:sp>
      <p:sp>
        <p:nvSpPr>
          <p:cNvPr id="48131" name="Rectangle 3"/>
          <p:cNvSpPr>
            <a:spLocks noGrp="1" noChangeArrowheads="1"/>
          </p:cNvSpPr>
          <p:nvPr>
            <p:ph idx="1"/>
          </p:nvPr>
        </p:nvSpPr>
        <p:spPr/>
        <p:txBody>
          <a:bodyPr>
            <a:normAutofit fontScale="62500" lnSpcReduction="20000"/>
          </a:bodyPr>
          <a:lstStyle/>
          <a:p>
            <a:pPr marL="0" indent="0">
              <a:buNone/>
            </a:pPr>
            <a:r>
              <a:rPr lang="en-US" dirty="0"/>
              <a:t>Motivation</a:t>
            </a:r>
          </a:p>
          <a:p>
            <a:r>
              <a:rPr lang="en-US" dirty="0"/>
              <a:t>Computational efficiency</a:t>
            </a:r>
          </a:p>
          <a:p>
            <a:r>
              <a:rPr lang="en-US" dirty="0"/>
              <a:t>Handle time series with varying lengths and data gaps</a:t>
            </a:r>
          </a:p>
          <a:p>
            <a:r>
              <a:rPr lang="en-US" dirty="0"/>
              <a:t>Obtain a model that can be used in </a:t>
            </a:r>
            <a:r>
              <a:rPr lang="en-US" dirty="0" err="1">
                <a:latin typeface="Courier" pitchFamily="2" charset="0"/>
              </a:rPr>
              <a:t>globk</a:t>
            </a:r>
            <a:endParaRPr lang="en-US" dirty="0">
              <a:latin typeface="Courier" pitchFamily="2" charset="0"/>
            </a:endParaRPr>
          </a:p>
          <a:p>
            <a:pPr marL="0" indent="0">
              <a:buNone/>
            </a:pPr>
            <a:r>
              <a:rPr lang="en-US" dirty="0"/>
              <a:t>Concept</a:t>
            </a:r>
          </a:p>
          <a:p>
            <a:r>
              <a:rPr lang="en-US" dirty="0"/>
              <a:t>The departure from a white-noise (√</a:t>
            </a:r>
            <a:r>
              <a:rPr lang="en-US" i="1" dirty="0"/>
              <a:t>N</a:t>
            </a:r>
            <a:r>
              <a:rPr lang="en-US" dirty="0"/>
              <a:t>) reduction in noise with averaging provides a measure of correlated noise.</a:t>
            </a:r>
          </a:p>
          <a:p>
            <a:pPr marL="0" indent="0">
              <a:buNone/>
            </a:pPr>
            <a:r>
              <a:rPr lang="en-US" dirty="0"/>
              <a:t>Implementation</a:t>
            </a:r>
          </a:p>
          <a:p>
            <a:r>
              <a:rPr lang="en-US" dirty="0"/>
              <a:t>Fit the values of χ</a:t>
            </a:r>
            <a:r>
              <a:rPr lang="en-US" baseline="30000" dirty="0"/>
              <a:t>2</a:t>
            </a:r>
            <a:r>
              <a:rPr lang="en-US" dirty="0"/>
              <a:t> versus averaging time to the exponential function expected for a first-order Gauss-Markov (FOGM) process (amplitude, correlation time)</a:t>
            </a:r>
          </a:p>
          <a:p>
            <a:r>
              <a:rPr lang="en-US" dirty="0"/>
              <a:t>Use the χ</a:t>
            </a:r>
            <a:r>
              <a:rPr lang="en-US" baseline="30000" dirty="0"/>
              <a:t>2</a:t>
            </a:r>
            <a:r>
              <a:rPr lang="en-US" dirty="0"/>
              <a:t> value for infinite averaging time predicted from this model to scale the white noise sigma estimates from the original (least-squares) fit </a:t>
            </a:r>
          </a:p>
          <a:p>
            <a:r>
              <a:rPr lang="en-US" dirty="0"/>
              <a:t>     and/or</a:t>
            </a:r>
          </a:p>
          <a:p>
            <a:r>
              <a:rPr lang="en-US" dirty="0"/>
              <a:t>Fit the values to a FOGM with infinite averaging time (i.e., random walk) and use these estimates as input to </a:t>
            </a:r>
            <a:r>
              <a:rPr lang="en-US" dirty="0" err="1">
                <a:latin typeface="Courier" pitchFamily="2" charset="0"/>
              </a:rPr>
              <a:t>globk</a:t>
            </a:r>
            <a:r>
              <a:rPr lang="en-US" dirty="0"/>
              <a:t> (“</a:t>
            </a:r>
            <a:r>
              <a:rPr lang="en-US" dirty="0" err="1"/>
              <a:t>mar_neu</a:t>
            </a:r>
            <a:r>
              <a:rPr lang="en-US" dirty="0"/>
              <a:t>” command)</a:t>
            </a:r>
          </a:p>
          <a:p>
            <a:pPr lvl="1"/>
            <a:endParaRPr lang="en-US" dirty="0"/>
          </a:p>
        </p:txBody>
      </p:sp>
      <p:sp>
        <p:nvSpPr>
          <p:cNvPr id="2" name="Date Placeholder 1"/>
          <p:cNvSpPr>
            <a:spLocks noGrp="1"/>
          </p:cNvSpPr>
          <p:nvPr>
            <p:ph type="dt" sz="half" idx="10"/>
          </p:nvPr>
        </p:nvSpPr>
        <p:spPr/>
        <p:txBody>
          <a:bodyPr/>
          <a:lstStyle/>
          <a:p>
            <a:r>
              <a:rPr lang="en-US"/>
              <a:t>2021/08/10</a:t>
            </a:r>
          </a:p>
        </p:txBody>
      </p:sp>
      <p:sp>
        <p:nvSpPr>
          <p:cNvPr id="3" name="Footer Placeholder 2"/>
          <p:cNvSpPr>
            <a:spLocks noGrp="1"/>
          </p:cNvSpPr>
          <p:nvPr>
            <p:ph type="ftr" sz="quarter" idx="11"/>
          </p:nvPr>
        </p:nvSpPr>
        <p:spPr/>
        <p:txBody>
          <a:bodyPr/>
          <a:lstStyle/>
          <a:p>
            <a:r>
              <a:rPr lang="en-US"/>
              <a:t>Generating time series with glred</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29</a:t>
            </a:fld>
            <a:endParaRPr lang="en-US"/>
          </a:p>
        </p:txBody>
      </p:sp>
    </p:spTree>
    <p:extLst>
      <p:ext uri="{BB962C8B-B14F-4D97-AF65-F5344CB8AC3E}">
        <p14:creationId xmlns:p14="http://schemas.microsoft.com/office/powerpoint/2010/main" val="1655938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New" panose="02070309020205020404" pitchFamily="49" charset="0"/>
                <a:cs typeface="Courier New" panose="02070309020205020404" pitchFamily="49" charset="0"/>
              </a:rPr>
              <a:t>sh_cats</a:t>
            </a:r>
            <a:r>
              <a:rPr lang="en-US" dirty="0"/>
              <a:t>/</a:t>
            </a:r>
            <a:r>
              <a:rPr lang="en-US" dirty="0" err="1">
                <a:latin typeface="Courier New" panose="02070309020205020404" pitchFamily="49" charset="0"/>
                <a:cs typeface="Courier New" panose="02070309020205020404" pitchFamily="49" charset="0"/>
              </a:rPr>
              <a:t>sh_hector</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rmAutofit fontScale="70000" lnSpcReduction="20000"/>
          </a:bodyPr>
          <a:lstStyle/>
          <a:p>
            <a:r>
              <a:rPr lang="en-US" dirty="0"/>
              <a:t>Scripts to aid batch processing of time series with CATS or Hector</a:t>
            </a:r>
          </a:p>
          <a:p>
            <a:r>
              <a:rPr lang="en-US" dirty="0"/>
              <a:t>Requires CATS and/or Hector to be pre-installed</a:t>
            </a:r>
          </a:p>
          <a:p>
            <a:r>
              <a:rPr lang="en-US" dirty="0"/>
              <a:t>Outputs</a:t>
            </a:r>
          </a:p>
          <a:p>
            <a:pPr lvl="1"/>
            <a:r>
              <a:rPr lang="en-US" dirty="0"/>
              <a:t>Velocities in “.</a:t>
            </a:r>
            <a:r>
              <a:rPr lang="en-US" dirty="0" err="1"/>
              <a:t>vel</a:t>
            </a:r>
            <a:r>
              <a:rPr lang="en-US" dirty="0"/>
              <a:t>”-file format</a:t>
            </a:r>
          </a:p>
          <a:p>
            <a:pPr lvl="1"/>
            <a:r>
              <a:rPr lang="en-US" dirty="0"/>
              <a:t>Equivalent random walk magnitudes in “</a:t>
            </a:r>
            <a:r>
              <a:rPr lang="en-US" dirty="0" err="1"/>
              <a:t>mar_neu</a:t>
            </a:r>
            <a:r>
              <a:rPr lang="en-US" dirty="0"/>
              <a:t>” commands for sourcing in </a:t>
            </a:r>
            <a:r>
              <a:rPr lang="en-US" dirty="0" err="1">
                <a:latin typeface="Courier" pitchFamily="2" charset="0"/>
              </a:rPr>
              <a:t>globk</a:t>
            </a:r>
            <a:r>
              <a:rPr lang="en-US" dirty="0"/>
              <a:t> command file</a:t>
            </a:r>
          </a:p>
          <a:p>
            <a:r>
              <a:rPr lang="en-US" dirty="0"/>
              <a:t>Can take a long time!</a:t>
            </a:r>
          </a:p>
          <a:p>
            <a:r>
              <a:rPr lang="en-US" dirty="0"/>
              <a:t>Reads GAMIT/GLOBK formats</a:t>
            </a:r>
          </a:p>
          <a:p>
            <a:pPr lvl="1"/>
            <a:r>
              <a:rPr lang="en-US" dirty="0"/>
              <a:t>.pos-file(s) as input</a:t>
            </a:r>
          </a:p>
          <a:p>
            <a:pPr lvl="1"/>
            <a:r>
              <a:rPr lang="en-US" dirty="0"/>
              <a:t>.eq-file(s) to define discontinuities for estimation of offsets</a:t>
            </a:r>
          </a:p>
          <a:p>
            <a:pPr lvl="1"/>
            <a:r>
              <a:rPr lang="en-US" dirty="0" err="1">
                <a:latin typeface="Courier" pitchFamily="2" charset="0"/>
              </a:rPr>
              <a:t>tsfit</a:t>
            </a:r>
            <a:r>
              <a:rPr lang="en-US" dirty="0"/>
              <a:t> command file containing “</a:t>
            </a:r>
            <a:r>
              <a:rPr lang="en-US" dirty="0" err="1"/>
              <a:t>eq_file</a:t>
            </a:r>
            <a:r>
              <a:rPr lang="en-US" dirty="0"/>
              <a:t>”, “</a:t>
            </a:r>
            <a:r>
              <a:rPr lang="en-US" dirty="0" err="1"/>
              <a:t>max_sigma</a:t>
            </a:r>
            <a:r>
              <a:rPr lang="en-US" dirty="0"/>
              <a:t>”, “</a:t>
            </a:r>
            <a:r>
              <a:rPr lang="en-US" dirty="0" err="1"/>
              <a:t>n_sigma</a:t>
            </a:r>
            <a:r>
              <a:rPr lang="en-US" dirty="0"/>
              <a:t>” and/or “periodic” options instead of specifying as </a:t>
            </a:r>
            <a:r>
              <a:rPr lang="en-US" dirty="0" err="1">
                <a:latin typeface="Courier" pitchFamily="2" charset="0"/>
              </a:rPr>
              <a:t>sh_cats</a:t>
            </a:r>
            <a:r>
              <a:rPr lang="en-US" dirty="0"/>
              <a:t>/</a:t>
            </a:r>
            <a:r>
              <a:rPr lang="en-US" dirty="0" err="1">
                <a:latin typeface="Courier" pitchFamily="2" charset="0"/>
              </a:rPr>
              <a:t>sh_hector</a:t>
            </a:r>
            <a:r>
              <a:rPr lang="en-US" dirty="0"/>
              <a:t> options</a:t>
            </a:r>
          </a:p>
          <a:p>
            <a:r>
              <a:rPr lang="en-US" dirty="0"/>
              <a:t>Writes files for GLOBK</a:t>
            </a:r>
          </a:p>
          <a:p>
            <a:pPr lvl="1"/>
            <a:r>
              <a:rPr lang="en-US" dirty="0"/>
              <a:t>.</a:t>
            </a:r>
            <a:r>
              <a:rPr lang="en-US" dirty="0" err="1"/>
              <a:t>apr</a:t>
            </a:r>
            <a:r>
              <a:rPr lang="en-US" dirty="0"/>
              <a:t>-file(s), including “EXTENDED” terms where periodic and/or non-linear (logarithmic and/or exponential decay) terms have been estimated</a:t>
            </a:r>
          </a:p>
          <a:p>
            <a:pPr lvl="1"/>
            <a:r>
              <a:rPr lang="en-US" dirty="0"/>
              <a:t>“</a:t>
            </a:r>
            <a:r>
              <a:rPr lang="en-US" dirty="0" err="1"/>
              <a:t>mar_neu</a:t>
            </a:r>
            <a:r>
              <a:rPr lang="en-US" dirty="0"/>
              <a:t>” commands for equivalent random walk process noise</a:t>
            </a: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30</a:t>
            </a:fld>
            <a:endParaRPr lang="en-US"/>
          </a:p>
        </p:txBody>
      </p:sp>
    </p:spTree>
    <p:extLst>
      <p:ext uri="{BB962C8B-B14F-4D97-AF65-F5344CB8AC3E}">
        <p14:creationId xmlns:p14="http://schemas.microsoft.com/office/powerpoint/2010/main" val="3920704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77500" lnSpcReduction="20000"/>
          </a:bodyPr>
          <a:lstStyle/>
          <a:p>
            <a:r>
              <a:rPr lang="en-US" dirty="0" err="1">
                <a:latin typeface="Courier" pitchFamily="2" charset="0"/>
              </a:rPr>
              <a:t>sh_glred</a:t>
            </a:r>
            <a:r>
              <a:rPr lang="en-US" dirty="0"/>
              <a:t> is post-processing equivalent to </a:t>
            </a:r>
            <a:r>
              <a:rPr lang="en-US" dirty="0" err="1">
                <a:latin typeface="Courier" pitchFamily="2" charset="0"/>
              </a:rPr>
              <a:t>sh_gamit</a:t>
            </a:r>
            <a:endParaRPr lang="en-US" dirty="0">
              <a:latin typeface="Courier" pitchFamily="2" charset="0"/>
            </a:endParaRPr>
          </a:p>
          <a:p>
            <a:r>
              <a:rPr lang="en-US" dirty="0"/>
              <a:t>.</a:t>
            </a:r>
            <a:r>
              <a:rPr lang="en-US" dirty="0" err="1"/>
              <a:t>pos</a:t>
            </a:r>
            <a:r>
              <a:rPr lang="en-US" dirty="0"/>
              <a:t>-file format now standard GLOBK output for time series</a:t>
            </a:r>
          </a:p>
          <a:p>
            <a:r>
              <a:rPr lang="en-US" dirty="0"/>
              <a:t>Visual inspection of time series very important for identifying outliers, bad segments of data or other problems like incompatible site IDs</a:t>
            </a:r>
          </a:p>
          <a:p>
            <a:pPr lvl="1"/>
            <a:r>
              <a:rPr lang="en-US" dirty="0" err="1">
                <a:latin typeface="Courier" pitchFamily="2" charset="0"/>
              </a:rPr>
              <a:t>sh_plot_pos</a:t>
            </a:r>
            <a:r>
              <a:rPr lang="en-US" dirty="0"/>
              <a:t> (GMT) and </a:t>
            </a:r>
            <a:r>
              <a:rPr lang="en-US" dirty="0" err="1"/>
              <a:t>tsview</a:t>
            </a:r>
            <a:r>
              <a:rPr lang="en-US" dirty="0"/>
              <a:t> (MATLAB)</a:t>
            </a:r>
          </a:p>
          <a:p>
            <a:pPr lvl="1"/>
            <a:r>
              <a:rPr lang="en-US" dirty="0"/>
              <a:t>Populate .eq-file(s) with “rename” commands or use “</a:t>
            </a:r>
            <a:r>
              <a:rPr lang="en-US" dirty="0" err="1"/>
              <a:t>sig_neu</a:t>
            </a:r>
            <a:r>
              <a:rPr lang="en-US" dirty="0"/>
              <a:t>” commands to mitigate impact of poor or incompatible data points during velocity</a:t>
            </a:r>
          </a:p>
          <a:p>
            <a:pPr lvl="1"/>
            <a:r>
              <a:rPr lang="en-US" dirty="0"/>
              <a:t>Be aware that some “outliers” may be stabilization issues if they persist across a large part or all of a network at the same time, so check stabilization using “POS STATISTICS” lines in .org-file(s)</a:t>
            </a:r>
          </a:p>
          <a:p>
            <a:pPr lvl="2"/>
            <a:r>
              <a:rPr lang="en-US" dirty="0"/>
              <a:t>Numbers of stabilizing sites should be consistent and at least as many as the number of parameters estimated in </a:t>
            </a:r>
            <a:r>
              <a:rPr lang="en-US" dirty="0" err="1">
                <a:latin typeface="Courier" pitchFamily="2" charset="0"/>
              </a:rPr>
              <a:t>glorg</a:t>
            </a:r>
            <a:r>
              <a:rPr lang="en-US" dirty="0"/>
              <a:t> (e.g. three components of rotation and translation)</a:t>
            </a:r>
          </a:p>
          <a:p>
            <a:pPr lvl="2"/>
            <a:r>
              <a:rPr lang="en-US" dirty="0"/>
              <a:t>Numbers for </a:t>
            </a:r>
            <a:r>
              <a:rPr lang="en-US" dirty="0" err="1"/>
              <a:t>wrms</a:t>
            </a:r>
            <a:r>
              <a:rPr lang="en-US" dirty="0"/>
              <a:t> should be consistent from day-to-day and small (&lt; 5 mm)</a:t>
            </a:r>
          </a:p>
          <a:p>
            <a:r>
              <a:rPr lang="en-US" dirty="0"/>
              <a:t>Batch tools are available for longer, denser, continuous time series where point-by-point visual inspection is unreasonable</a:t>
            </a:r>
          </a:p>
          <a:p>
            <a:pPr lvl="1"/>
            <a:r>
              <a:rPr lang="en-US" dirty="0" err="1">
                <a:latin typeface="Courier" pitchFamily="2" charset="0"/>
              </a:rPr>
              <a:t>tsfit</a:t>
            </a:r>
            <a:r>
              <a:rPr lang="en-US" dirty="0"/>
              <a:t> and </a:t>
            </a:r>
            <a:r>
              <a:rPr lang="en-US" dirty="0" err="1"/>
              <a:t>tsview</a:t>
            </a:r>
            <a:endParaRPr lang="en-US" dirty="0"/>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31</a:t>
            </a:fld>
            <a:endParaRPr lang="en-US"/>
          </a:p>
        </p:txBody>
      </p:sp>
    </p:spTree>
    <p:extLst>
      <p:ext uri="{BB962C8B-B14F-4D97-AF65-F5344CB8AC3E}">
        <p14:creationId xmlns:p14="http://schemas.microsoft.com/office/powerpoint/2010/main" val="208913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Manual sequence</a:t>
            </a:r>
          </a:p>
        </p:txBody>
      </p:sp>
      <p:sp>
        <p:nvSpPr>
          <p:cNvPr id="3" name="Content Placeholder 2"/>
          <p:cNvSpPr>
            <a:spLocks noGrp="1"/>
          </p:cNvSpPr>
          <p:nvPr>
            <p:ph idx="1"/>
          </p:nvPr>
        </p:nvSpPr>
        <p:spPr/>
        <p:txBody>
          <a:bodyPr>
            <a:normAutofit fontScale="70000" lnSpcReduction="20000"/>
          </a:bodyPr>
          <a:lstStyle/>
          <a:p>
            <a:r>
              <a:rPr lang="en-US" dirty="0" err="1">
                <a:latin typeface="Courier" pitchFamily="2" charset="0"/>
              </a:rPr>
              <a:t>htoglb</a:t>
            </a:r>
            <a:r>
              <a:rPr lang="en-US" dirty="0"/>
              <a:t> (i.e. </a:t>
            </a:r>
            <a:r>
              <a:rPr lang="en-US" dirty="0" err="1">
                <a:latin typeface="Courier" pitchFamily="2" charset="0"/>
              </a:rPr>
              <a:t>sh_glred</a:t>
            </a:r>
            <a:r>
              <a:rPr lang="en-US" dirty="0">
                <a:latin typeface="Courier" pitchFamily="2" charset="0"/>
              </a:rPr>
              <a:t> -opt H</a:t>
            </a:r>
            <a:r>
              <a:rPr lang="en-US" dirty="0"/>
              <a:t>)</a:t>
            </a:r>
          </a:p>
          <a:p>
            <a:pPr lvl="1"/>
            <a:r>
              <a:rPr lang="en-US" dirty="0"/>
              <a:t>Converts plain text h-files output from GAMIT to binary h-files (in </a:t>
            </a:r>
            <a:r>
              <a:rPr lang="en-US" dirty="0" err="1"/>
              <a:t>glbf</a:t>
            </a:r>
            <a:r>
              <a:rPr lang="en-US" dirty="0"/>
              <a:t>/) for input to GLOBK</a:t>
            </a:r>
          </a:p>
          <a:p>
            <a:r>
              <a:rPr lang="en-US" dirty="0">
                <a:latin typeface="Courier" pitchFamily="2" charset="0"/>
              </a:rPr>
              <a:t>ls</a:t>
            </a:r>
          </a:p>
          <a:p>
            <a:pPr lvl="1"/>
            <a:r>
              <a:rPr lang="en-US" dirty="0"/>
              <a:t>Create list of binary h-files to process (in </a:t>
            </a:r>
            <a:r>
              <a:rPr lang="en-US" dirty="0" err="1"/>
              <a:t>gsoln</a:t>
            </a:r>
            <a:r>
              <a:rPr lang="en-US" dirty="0"/>
              <a:t>/)</a:t>
            </a:r>
          </a:p>
          <a:p>
            <a:r>
              <a:rPr lang="en-US" dirty="0" err="1">
                <a:latin typeface="Courier" pitchFamily="2" charset="0"/>
              </a:rPr>
              <a:t>glist</a:t>
            </a:r>
            <a:endParaRPr lang="en-US" dirty="0">
              <a:latin typeface="Courier" pitchFamily="2" charset="0"/>
            </a:endParaRPr>
          </a:p>
          <a:p>
            <a:pPr lvl="1"/>
            <a:r>
              <a:rPr lang="en-US" dirty="0"/>
              <a:t>Create chronological list of h-files to process and associated information</a:t>
            </a:r>
          </a:p>
          <a:p>
            <a:r>
              <a:rPr lang="en-US" dirty="0" err="1">
                <a:latin typeface="Courier" pitchFamily="2" charset="0"/>
              </a:rPr>
              <a:t>glred</a:t>
            </a:r>
            <a:r>
              <a:rPr lang="en-US" dirty="0"/>
              <a:t> (i.e. </a:t>
            </a:r>
            <a:r>
              <a:rPr lang="en-US" dirty="0" err="1">
                <a:latin typeface="Courier" pitchFamily="2" charset="0"/>
              </a:rPr>
              <a:t>sh_glred</a:t>
            </a:r>
            <a:r>
              <a:rPr lang="en-US" dirty="0">
                <a:latin typeface="Courier" pitchFamily="2" charset="0"/>
              </a:rPr>
              <a:t> -opt G</a:t>
            </a:r>
            <a:r>
              <a:rPr lang="en-US" dirty="0"/>
              <a:t>)</a:t>
            </a:r>
          </a:p>
          <a:p>
            <a:pPr lvl="1"/>
            <a:r>
              <a:rPr lang="en-US" dirty="0"/>
              <a:t>Create “.org”-file(s) with individual solutions</a:t>
            </a:r>
          </a:p>
          <a:p>
            <a:r>
              <a:rPr lang="en-US" dirty="0" err="1">
                <a:latin typeface="Courier" pitchFamily="2" charset="0"/>
              </a:rPr>
              <a:t>sh_plot_pos</a:t>
            </a:r>
            <a:r>
              <a:rPr lang="en-US" dirty="0"/>
              <a:t> (i.e. </a:t>
            </a:r>
            <a:r>
              <a:rPr lang="en-US" dirty="0" err="1">
                <a:latin typeface="Courier" pitchFamily="2" charset="0"/>
              </a:rPr>
              <a:t>sh_glred</a:t>
            </a:r>
            <a:r>
              <a:rPr lang="en-US" dirty="0">
                <a:latin typeface="Courier" pitchFamily="2" charset="0"/>
              </a:rPr>
              <a:t> -opt T</a:t>
            </a:r>
            <a:r>
              <a:rPr lang="en-US" dirty="0"/>
              <a:t>)</a:t>
            </a:r>
          </a:p>
          <a:p>
            <a:pPr lvl="1"/>
            <a:r>
              <a:rPr lang="en-US" dirty="0"/>
              <a:t>Create “.</a:t>
            </a:r>
            <a:r>
              <a:rPr lang="en-US" dirty="0" err="1"/>
              <a:t>pos</a:t>
            </a:r>
            <a:r>
              <a:rPr lang="en-US" dirty="0"/>
              <a:t>” (time series) file(s) and time series plots</a:t>
            </a:r>
          </a:p>
          <a:p>
            <a:r>
              <a:rPr lang="en-US" dirty="0" err="1">
                <a:latin typeface="Courier" pitchFamily="2" charset="0"/>
              </a:rPr>
              <a:t>globk</a:t>
            </a:r>
            <a:endParaRPr lang="en-US" dirty="0">
              <a:latin typeface="Courier" pitchFamily="2" charset="0"/>
            </a:endParaRPr>
          </a:p>
          <a:p>
            <a:pPr lvl="1"/>
            <a:r>
              <a:rPr lang="en-US" dirty="0"/>
              <a:t>Create combined (or velocity) solution</a:t>
            </a:r>
          </a:p>
          <a:p>
            <a:r>
              <a:rPr lang="en-US" dirty="0" err="1">
                <a:latin typeface="Courier" pitchFamily="2" charset="0"/>
              </a:rPr>
              <a:t>glorg</a:t>
            </a:r>
            <a:endParaRPr lang="en-US" dirty="0">
              <a:latin typeface="Courier" pitchFamily="2" charset="0"/>
            </a:endParaRPr>
          </a:p>
          <a:p>
            <a:pPr lvl="1"/>
            <a:r>
              <a:rPr lang="en-US" dirty="0"/>
              <a:t>Additional </a:t>
            </a:r>
            <a:r>
              <a:rPr lang="en-US" dirty="0" err="1">
                <a:latin typeface="Courier" pitchFamily="2" charset="0"/>
              </a:rPr>
              <a:t>glorg</a:t>
            </a:r>
            <a:r>
              <a:rPr lang="en-US" dirty="0"/>
              <a:t> runs for different reference frames</a:t>
            </a: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3</a:t>
            </a:fld>
            <a:endParaRPr lang="en-US"/>
          </a:p>
        </p:txBody>
      </p:sp>
    </p:spTree>
    <p:custDataLst>
      <p:tags r:id="rId1"/>
    </p:custDataLst>
    <p:extLst>
      <p:ext uri="{BB962C8B-B14F-4D97-AF65-F5344CB8AC3E}">
        <p14:creationId xmlns:p14="http://schemas.microsoft.com/office/powerpoint/2010/main" val="147694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New" panose="02070309020205020404" pitchFamily="49" charset="0"/>
                <a:cs typeface="Courier New" panose="02070309020205020404" pitchFamily="49" charset="0"/>
              </a:rPr>
              <a:t>htoglb</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rmAutofit fontScale="92500" lnSpcReduction="10000"/>
          </a:bodyPr>
          <a:lstStyle/>
          <a:p>
            <a:r>
              <a:rPr lang="en-US" dirty="0"/>
              <a:t>Creates binary h-files for input to GLOBK</a:t>
            </a:r>
          </a:p>
          <a:p>
            <a:pPr lvl="1"/>
            <a:r>
              <a:rPr lang="en-US" dirty="0"/>
              <a:t>All metadata etc. carried forward from GAMIT</a:t>
            </a:r>
          </a:p>
          <a:p>
            <a:r>
              <a:rPr lang="en-US" dirty="0"/>
              <a:t>Not restricted to plain text h-files from GAMIT</a:t>
            </a:r>
          </a:p>
          <a:p>
            <a:pPr lvl="1"/>
            <a:r>
              <a:rPr lang="en-US" dirty="0"/>
              <a:t>May also use SINEX (Software </a:t>
            </a:r>
            <a:r>
              <a:rPr lang="en-US" dirty="0" err="1"/>
              <a:t>INdependent</a:t>
            </a:r>
            <a:r>
              <a:rPr lang="en-US" dirty="0"/>
              <a:t> </a:t>
            </a:r>
            <a:r>
              <a:rPr lang="en-US" dirty="0" err="1"/>
              <a:t>EXchange</a:t>
            </a:r>
            <a:r>
              <a:rPr lang="en-US" dirty="0"/>
              <a:t> format), GIPSY’s “</a:t>
            </a:r>
            <a:r>
              <a:rPr lang="en-US" dirty="0" err="1"/>
              <a:t>stacov</a:t>
            </a:r>
            <a:r>
              <a:rPr lang="en-US" dirty="0"/>
              <a:t>” files, etc.</a:t>
            </a:r>
          </a:p>
          <a:p>
            <a:pPr lvl="1"/>
            <a:r>
              <a:rPr lang="en-US" dirty="0"/>
              <a:t>But beware of constraints implicit in solutions from other software/processing runs!</a:t>
            </a:r>
          </a:p>
          <a:p>
            <a:r>
              <a:rPr lang="en-US" dirty="0"/>
              <a:t>For example, from </a:t>
            </a:r>
            <a:r>
              <a:rPr lang="en-US" dirty="0" err="1"/>
              <a:t>glbf</a:t>
            </a:r>
            <a:r>
              <a:rPr lang="en-US" dirty="0"/>
              <a:t>/</a:t>
            </a:r>
            <a:br>
              <a:rPr lang="en-US" dirty="0"/>
            </a:br>
            <a:br>
              <a:rPr lang="en-US" dirty="0"/>
            </a:br>
            <a:r>
              <a:rPr lang="en-US" dirty="0" err="1">
                <a:latin typeface="Courier" pitchFamily="2" charset="0"/>
              </a:rPr>
              <a:t>htoglb</a:t>
            </a:r>
            <a:r>
              <a:rPr lang="en-US" dirty="0">
                <a:latin typeface="Courier" pitchFamily="2" charset="0"/>
              </a:rPr>
              <a:t> . ‘’ ../[0-3][0-9][0-9]/h*a.*</a:t>
            </a:r>
          </a:p>
          <a:p>
            <a:endParaRPr lang="en-US" dirty="0"/>
          </a:p>
          <a:p>
            <a:r>
              <a:rPr lang="en-US" dirty="0"/>
              <a:t>(Use pair of quotes ‘’ if no satellite data is to be saved. This is normal case).</a:t>
            </a: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4</a:t>
            </a:fld>
            <a:endParaRPr lang="en-US"/>
          </a:p>
        </p:txBody>
      </p:sp>
    </p:spTree>
    <p:extLst>
      <p:ext uri="{BB962C8B-B14F-4D97-AF65-F5344CB8AC3E}">
        <p14:creationId xmlns:p14="http://schemas.microsoft.com/office/powerpoint/2010/main" val="16499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GLOBK checks</a:t>
            </a:r>
          </a:p>
        </p:txBody>
      </p:sp>
      <p:sp>
        <p:nvSpPr>
          <p:cNvPr id="3" name="Content Placeholder 2"/>
          <p:cNvSpPr>
            <a:spLocks noGrp="1"/>
          </p:cNvSpPr>
          <p:nvPr>
            <p:ph idx="1"/>
          </p:nvPr>
        </p:nvSpPr>
        <p:spPr/>
        <p:txBody>
          <a:bodyPr/>
          <a:lstStyle/>
          <a:p>
            <a:r>
              <a:rPr lang="en-US" dirty="0"/>
              <a:t>List files to be processed by GLOBK, e.g. from </a:t>
            </a:r>
            <a:r>
              <a:rPr lang="en-US" dirty="0" err="1"/>
              <a:t>gsoln</a:t>
            </a:r>
            <a:r>
              <a:rPr lang="en-US" dirty="0"/>
              <a:t>/</a:t>
            </a:r>
            <a:br>
              <a:rPr lang="en-US" dirty="0"/>
            </a:br>
            <a:r>
              <a:rPr lang="en-US" dirty="0">
                <a:latin typeface="Courier" pitchFamily="2" charset="0"/>
              </a:rPr>
              <a:t>ls ../</a:t>
            </a:r>
            <a:r>
              <a:rPr lang="en-US" dirty="0" err="1">
                <a:latin typeface="Courier" pitchFamily="2" charset="0"/>
              </a:rPr>
              <a:t>glbf</a:t>
            </a:r>
            <a:r>
              <a:rPr lang="en-US" dirty="0">
                <a:latin typeface="Courier" pitchFamily="2" charset="0"/>
              </a:rPr>
              <a:t>/h*.</a:t>
            </a:r>
            <a:r>
              <a:rPr lang="en-US" dirty="0" err="1">
                <a:latin typeface="Courier" pitchFamily="2" charset="0"/>
              </a:rPr>
              <a:t>glx</a:t>
            </a:r>
            <a:r>
              <a:rPr lang="en-US" dirty="0">
                <a:latin typeface="Courier" pitchFamily="2" charset="0"/>
              </a:rPr>
              <a:t> &gt; </a:t>
            </a:r>
            <a:r>
              <a:rPr lang="en-US" dirty="0" err="1">
                <a:latin typeface="Courier" pitchFamily="2" charset="0"/>
              </a:rPr>
              <a:t>expt.glx.gdl</a:t>
            </a:r>
            <a:endParaRPr lang="en-US" dirty="0">
              <a:latin typeface="Courier" pitchFamily="2" charset="0"/>
            </a:endParaRPr>
          </a:p>
          <a:p>
            <a:r>
              <a:rPr lang="en-US" dirty="0"/>
              <a:t>Run pre-processing checks using </a:t>
            </a:r>
            <a:r>
              <a:rPr lang="en-US" dirty="0" err="1">
                <a:latin typeface="Courier" pitchFamily="2" charset="0"/>
              </a:rPr>
              <a:t>glist</a:t>
            </a:r>
            <a:br>
              <a:rPr lang="en-US" dirty="0"/>
            </a:br>
            <a:r>
              <a:rPr lang="en-US" sz="1500" dirty="0" err="1">
                <a:latin typeface="Courier" pitchFamily="2" charset="0"/>
              </a:rPr>
              <a:t>glist</a:t>
            </a:r>
            <a:r>
              <a:rPr lang="en-US" sz="1500" dirty="0">
                <a:latin typeface="Courier" pitchFamily="2" charset="0"/>
              </a:rPr>
              <a:t> </a:t>
            </a:r>
            <a:r>
              <a:rPr lang="en-US" sz="1500" dirty="0" err="1">
                <a:latin typeface="Courier" pitchFamily="2" charset="0"/>
              </a:rPr>
              <a:t>expt.glx.gdl</a:t>
            </a:r>
            <a:r>
              <a:rPr lang="en-US" sz="1500" dirty="0">
                <a:latin typeface="Courier" pitchFamily="2" charset="0"/>
              </a:rPr>
              <a:t> 201407_NSFBay.sum +1 ~/gg/tables/itrf08_comb.eq:A 201407_NSFBay.gdl</a:t>
            </a:r>
            <a:r>
              <a:rPr lang="en-US" dirty="0"/>
              <a:t> </a:t>
            </a:r>
          </a:p>
          <a:p>
            <a:pPr lvl="1"/>
            <a:r>
              <a:rPr lang="en-US" dirty="0"/>
              <a:t>This will also calculate if any overlapping h-files should be combined with </a:t>
            </a:r>
            <a:r>
              <a:rPr lang="en-US" dirty="0" err="1">
                <a:latin typeface="Courier" pitchFamily="2" charset="0"/>
              </a:rPr>
              <a:t>glred</a:t>
            </a:r>
            <a:r>
              <a:rPr lang="en-US" dirty="0"/>
              <a:t> (e.g. multiple networks on the same day)</a:t>
            </a:r>
          </a:p>
          <a:p>
            <a:r>
              <a:rPr lang="en-US" dirty="0"/>
              <a:t>Inspect any errors (e.g. site name clashes)</a:t>
            </a: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5</a:t>
            </a:fld>
            <a:endParaRPr lang="en-US"/>
          </a:p>
        </p:txBody>
      </p:sp>
    </p:spTree>
    <p:extLst>
      <p:ext uri="{BB962C8B-B14F-4D97-AF65-F5344CB8AC3E}">
        <p14:creationId xmlns:p14="http://schemas.microsoft.com/office/powerpoint/2010/main" val="165538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time series</a:t>
            </a:r>
          </a:p>
        </p:txBody>
      </p:sp>
      <p:sp>
        <p:nvSpPr>
          <p:cNvPr id="3" name="Content Placeholder 2"/>
          <p:cNvSpPr>
            <a:spLocks noGrp="1"/>
          </p:cNvSpPr>
          <p:nvPr>
            <p:ph idx="1"/>
          </p:nvPr>
        </p:nvSpPr>
        <p:spPr/>
        <p:txBody>
          <a:bodyPr>
            <a:normAutofit fontScale="92500" lnSpcReduction="20000"/>
          </a:bodyPr>
          <a:lstStyle/>
          <a:p>
            <a:r>
              <a:rPr lang="en-US" dirty="0" err="1">
                <a:latin typeface="Courier" pitchFamily="2" charset="0"/>
              </a:rPr>
              <a:t>glred</a:t>
            </a:r>
            <a:r>
              <a:rPr lang="en-US" dirty="0"/>
              <a:t> simply runs the main program, </a:t>
            </a:r>
            <a:r>
              <a:rPr lang="en-US" dirty="0" err="1">
                <a:latin typeface="Courier" pitchFamily="2" charset="0"/>
              </a:rPr>
              <a:t>globk</a:t>
            </a:r>
            <a:r>
              <a:rPr lang="en-US" dirty="0"/>
              <a:t>, once per interval (e.g. daily) to combine data over that interval into one solution and one effective time series point</a:t>
            </a:r>
            <a:br>
              <a:rPr lang="en-US" dirty="0"/>
            </a:br>
            <a:r>
              <a:rPr lang="en-US" sz="1900" dirty="0" err="1">
                <a:latin typeface="Courier" pitchFamily="2" charset="0"/>
              </a:rPr>
              <a:t>glred</a:t>
            </a:r>
            <a:r>
              <a:rPr lang="en-US" sz="1900" dirty="0">
                <a:latin typeface="Courier" pitchFamily="2" charset="0"/>
              </a:rPr>
              <a:t> 6 glred_20150811.prt glred_20150811.log 201407_NSFBay.gdl </a:t>
            </a:r>
            <a:r>
              <a:rPr lang="en-US" sz="1900" dirty="0" err="1">
                <a:latin typeface="Courier" pitchFamily="2" charset="0"/>
              </a:rPr>
              <a:t>globk.cmd</a:t>
            </a:r>
            <a:endParaRPr lang="en-US" dirty="0">
              <a:latin typeface="Courier" pitchFamily="2" charset="0"/>
            </a:endParaRPr>
          </a:p>
          <a:p>
            <a:pPr lvl="1"/>
            <a:r>
              <a:rPr lang="en-US" dirty="0"/>
              <a:t>Assess solution by looking at “POS STATISTICS” lines</a:t>
            </a:r>
          </a:p>
          <a:p>
            <a:r>
              <a:rPr lang="en-US" dirty="0"/>
              <a:t>Old example (Example 2 on this course’s web page) using </a:t>
            </a:r>
            <a:r>
              <a:rPr lang="en-US" dirty="0" err="1">
                <a:latin typeface="Courier" pitchFamily="2" charset="0"/>
              </a:rPr>
              <a:t>sh_glred</a:t>
            </a:r>
            <a:r>
              <a:rPr lang="en-US" dirty="0"/>
              <a:t> with “</a:t>
            </a:r>
            <a:r>
              <a:rPr lang="en-US" dirty="0">
                <a:latin typeface="Courier" pitchFamily="2" charset="0"/>
              </a:rPr>
              <a:t>-opt E</a:t>
            </a:r>
            <a:r>
              <a:rPr lang="en-US" dirty="0"/>
              <a:t>” creates:</a:t>
            </a:r>
          </a:p>
          <a:p>
            <a:pPr lvl="1"/>
            <a:r>
              <a:rPr lang="en-US" dirty="0"/>
              <a:t>“</a:t>
            </a:r>
            <a:r>
              <a:rPr lang="en-US" dirty="0" err="1"/>
              <a:t>mb</a:t>
            </a:r>
            <a:r>
              <a:rPr lang="en-US" dirty="0"/>
              <a:t>”-files (time series) with </a:t>
            </a:r>
            <a:r>
              <a:rPr lang="en-US" dirty="0" err="1">
                <a:latin typeface="Courier" pitchFamily="2" charset="0"/>
              </a:rPr>
              <a:t>multibase</a:t>
            </a:r>
            <a:endParaRPr lang="en-US" dirty="0">
              <a:latin typeface="Courier" pitchFamily="2" charset="0"/>
            </a:endParaRPr>
          </a:p>
          <a:p>
            <a:pPr lvl="1"/>
            <a:r>
              <a:rPr lang="en-US" dirty="0"/>
              <a:t>“</a:t>
            </a:r>
            <a:r>
              <a:rPr lang="en-US" dirty="0" err="1"/>
              <a:t>psbase</a:t>
            </a:r>
            <a:r>
              <a:rPr lang="en-US" dirty="0"/>
              <a:t>”-files (PostScript) with </a:t>
            </a:r>
            <a:r>
              <a:rPr lang="en-US" dirty="0" err="1">
                <a:latin typeface="Courier" pitchFamily="2" charset="0"/>
              </a:rPr>
              <a:t>sh_baseline</a:t>
            </a:r>
            <a:endParaRPr lang="en-US" dirty="0">
              <a:latin typeface="Courier" pitchFamily="2" charset="0"/>
            </a:endParaRPr>
          </a:p>
          <a:p>
            <a:r>
              <a:rPr lang="en-US" dirty="0"/>
              <a:t>Updated, preferred method is </a:t>
            </a:r>
            <a:r>
              <a:rPr lang="en-US" dirty="0" err="1">
                <a:latin typeface="Courier" pitchFamily="2" charset="0"/>
              </a:rPr>
              <a:t>sh_glred</a:t>
            </a:r>
            <a:r>
              <a:rPr lang="en-US" dirty="0"/>
              <a:t> with “</a:t>
            </a:r>
            <a:r>
              <a:rPr lang="en-US" dirty="0">
                <a:latin typeface="Courier" pitchFamily="2" charset="0"/>
              </a:rPr>
              <a:t>-opt T</a:t>
            </a:r>
            <a:r>
              <a:rPr lang="en-US" dirty="0"/>
              <a:t>”:</a:t>
            </a:r>
          </a:p>
          <a:p>
            <a:pPr lvl="1"/>
            <a:r>
              <a:rPr lang="en-US" dirty="0" err="1">
                <a:latin typeface="Courier" pitchFamily="2" charset="0"/>
              </a:rPr>
              <a:t>tssum</a:t>
            </a:r>
            <a:r>
              <a:rPr lang="en-US" dirty="0"/>
              <a:t> to create “.pos”-files (time series) from “.org”-file output from </a:t>
            </a:r>
            <a:r>
              <a:rPr lang="en-US" dirty="0" err="1">
                <a:latin typeface="Courier" pitchFamily="2" charset="0"/>
              </a:rPr>
              <a:t>glred</a:t>
            </a:r>
            <a:endParaRPr lang="en-US" dirty="0">
              <a:latin typeface="Courier" pitchFamily="2" charset="0"/>
            </a:endParaRPr>
          </a:p>
          <a:p>
            <a:pPr lvl="1"/>
            <a:r>
              <a:rPr lang="en-US" dirty="0" err="1">
                <a:latin typeface="Courier" pitchFamily="2" charset="0"/>
              </a:rPr>
              <a:t>sh_plot_pos</a:t>
            </a:r>
            <a:r>
              <a:rPr lang="en-US" dirty="0"/>
              <a:t> to create PostScript plots</a:t>
            </a:r>
          </a:p>
          <a:p>
            <a:pPr lvl="2"/>
            <a:r>
              <a:rPr lang="en-US" dirty="0"/>
              <a:t>“.org”-file may be input to </a:t>
            </a:r>
            <a:r>
              <a:rPr lang="en-US" dirty="0" err="1">
                <a:latin typeface="Courier" pitchFamily="2" charset="0"/>
              </a:rPr>
              <a:t>sh_plot_pos</a:t>
            </a:r>
            <a:r>
              <a:rPr lang="en-US" dirty="0"/>
              <a:t>, which will run </a:t>
            </a:r>
            <a:r>
              <a:rPr lang="en-US" dirty="0" err="1">
                <a:latin typeface="Courier" pitchFamily="2" charset="0"/>
              </a:rPr>
              <a:t>tssum</a:t>
            </a:r>
            <a:r>
              <a:rPr lang="en-US" dirty="0"/>
              <a:t> for you, e.g.</a:t>
            </a:r>
            <a:br>
              <a:rPr lang="en-US" dirty="0"/>
            </a:br>
            <a:r>
              <a:rPr lang="en-US" dirty="0" err="1">
                <a:latin typeface="Courier" pitchFamily="2" charset="0"/>
              </a:rPr>
              <a:t>sh_plot_pos</a:t>
            </a:r>
            <a:r>
              <a:rPr lang="en-US" dirty="0">
                <a:latin typeface="Courier" pitchFamily="2" charset="0"/>
              </a:rPr>
              <a:t> -f </a:t>
            </a:r>
            <a:r>
              <a:rPr lang="en-US" dirty="0" err="1">
                <a:latin typeface="Courier" pitchFamily="2" charset="0"/>
              </a:rPr>
              <a:t>glred_YYYYMMDD.org</a:t>
            </a:r>
            <a:r>
              <a:rPr lang="en-US" dirty="0">
                <a:latin typeface="Courier" pitchFamily="2" charset="0"/>
              </a:rPr>
              <a:t> -d _YYYYMMDD</a:t>
            </a:r>
            <a:r>
              <a:rPr lang="en-US" dirty="0"/>
              <a:t> ...</a:t>
            </a: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6</a:t>
            </a:fld>
            <a:endParaRPr lang="en-US"/>
          </a:p>
        </p:txBody>
      </p:sp>
    </p:spTree>
    <p:custDataLst>
      <p:tags r:id="rId1"/>
    </p:custDataLst>
    <p:extLst>
      <p:ext uri="{BB962C8B-B14F-4D97-AF65-F5344CB8AC3E}">
        <p14:creationId xmlns:p14="http://schemas.microsoft.com/office/powerpoint/2010/main" val="125026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Time series solution files</a:t>
            </a:r>
          </a:p>
        </p:txBody>
      </p:sp>
      <p:sp>
        <p:nvSpPr>
          <p:cNvPr id="8" name="Text Placeholder 7"/>
          <p:cNvSpPr>
            <a:spLocks noGrp="1"/>
          </p:cNvSpPr>
          <p:nvPr>
            <p:ph type="body" idx="1"/>
          </p:nvPr>
        </p:nvSpPr>
        <p:spPr>
          <a:xfrm>
            <a:off x="1485900" y="1681163"/>
            <a:ext cx="4511675" cy="823912"/>
          </a:xfrm>
        </p:spPr>
        <p:txBody>
          <a:bodyPr/>
          <a:lstStyle/>
          <a:p>
            <a:r>
              <a:rPr lang="en-US" dirty="0"/>
              <a:t>Old scheme</a:t>
            </a:r>
          </a:p>
        </p:txBody>
      </p:sp>
      <p:sp>
        <p:nvSpPr>
          <p:cNvPr id="9" name="Content Placeholder 8"/>
          <p:cNvSpPr>
            <a:spLocks noGrp="1"/>
          </p:cNvSpPr>
          <p:nvPr>
            <p:ph sz="half" idx="2"/>
          </p:nvPr>
        </p:nvSpPr>
        <p:spPr>
          <a:xfrm>
            <a:off x="1485900" y="2505075"/>
            <a:ext cx="4511675" cy="3684588"/>
          </a:xfrm>
        </p:spPr>
        <p:txBody>
          <a:bodyPr/>
          <a:lstStyle/>
          <a:p>
            <a:r>
              <a:rPr lang="en-US" dirty="0"/>
              <a:t>“.org”-file</a:t>
            </a:r>
          </a:p>
          <a:p>
            <a:r>
              <a:rPr lang="en-US" dirty="0" err="1">
                <a:latin typeface="Courier" pitchFamily="2" charset="0"/>
              </a:rPr>
              <a:t>ensum</a:t>
            </a:r>
            <a:endParaRPr lang="en-US" dirty="0">
              <a:latin typeface="Courier" pitchFamily="2" charset="0"/>
            </a:endParaRPr>
          </a:p>
          <a:p>
            <a:pPr lvl="1"/>
            <a:r>
              <a:rPr lang="en-US" dirty="0"/>
              <a:t>“VAL”-file (time series values)</a:t>
            </a:r>
          </a:p>
          <a:p>
            <a:pPr lvl="1"/>
            <a:r>
              <a:rPr lang="en-US" dirty="0"/>
              <a:t>“SUM”-file (statistics)</a:t>
            </a:r>
          </a:p>
          <a:p>
            <a:r>
              <a:rPr lang="en-US" dirty="0" err="1">
                <a:latin typeface="Courier" pitchFamily="2" charset="0"/>
              </a:rPr>
              <a:t>multibase</a:t>
            </a:r>
            <a:endParaRPr lang="en-US" dirty="0">
              <a:latin typeface="Courier" pitchFamily="2" charset="0"/>
            </a:endParaRPr>
          </a:p>
          <a:p>
            <a:pPr lvl="1"/>
            <a:r>
              <a:rPr lang="en-US" dirty="0"/>
              <a:t>“</a:t>
            </a:r>
            <a:r>
              <a:rPr lang="en-US" dirty="0" err="1"/>
              <a:t>mb</a:t>
            </a:r>
            <a:r>
              <a:rPr lang="en-US" dirty="0"/>
              <a:t>”-files</a:t>
            </a:r>
          </a:p>
          <a:p>
            <a:r>
              <a:rPr lang="en-US" dirty="0" err="1">
                <a:latin typeface="Courier" pitchFamily="2" charset="0"/>
              </a:rPr>
              <a:t>sh_baseline</a:t>
            </a:r>
            <a:endParaRPr lang="en-US" dirty="0">
              <a:latin typeface="Courier" pitchFamily="2" charset="0"/>
            </a:endParaRPr>
          </a:p>
          <a:p>
            <a:pPr lvl="1"/>
            <a:r>
              <a:rPr lang="en-US" dirty="0"/>
              <a:t>Time series plots</a:t>
            </a:r>
          </a:p>
        </p:txBody>
      </p:sp>
      <p:sp>
        <p:nvSpPr>
          <p:cNvPr id="10" name="Text Placeholder 9"/>
          <p:cNvSpPr>
            <a:spLocks noGrp="1"/>
          </p:cNvSpPr>
          <p:nvPr>
            <p:ph type="body" sz="quarter" idx="3"/>
          </p:nvPr>
        </p:nvSpPr>
        <p:spPr/>
        <p:txBody>
          <a:bodyPr/>
          <a:lstStyle/>
          <a:p>
            <a:r>
              <a:rPr lang="en-US"/>
              <a:t>Current scheme</a:t>
            </a:r>
            <a:endParaRPr lang="en-US" dirty="0"/>
          </a:p>
        </p:txBody>
      </p:sp>
      <p:sp>
        <p:nvSpPr>
          <p:cNvPr id="11" name="Content Placeholder 10"/>
          <p:cNvSpPr>
            <a:spLocks noGrp="1"/>
          </p:cNvSpPr>
          <p:nvPr>
            <p:ph sz="quarter" idx="4"/>
          </p:nvPr>
        </p:nvSpPr>
        <p:spPr/>
        <p:txBody>
          <a:bodyPr/>
          <a:lstStyle/>
          <a:p>
            <a:r>
              <a:rPr lang="en-US" dirty="0"/>
              <a:t>“.org”-file</a:t>
            </a:r>
          </a:p>
          <a:p>
            <a:r>
              <a:rPr lang="en-US" dirty="0" err="1">
                <a:latin typeface="Courier" pitchFamily="2" charset="0"/>
              </a:rPr>
              <a:t>tssum</a:t>
            </a:r>
            <a:endParaRPr lang="en-US" dirty="0">
              <a:latin typeface="Courier" pitchFamily="2" charset="0"/>
            </a:endParaRPr>
          </a:p>
          <a:p>
            <a:pPr lvl="1"/>
            <a:r>
              <a:rPr lang="en-US" dirty="0"/>
              <a:t>“.</a:t>
            </a:r>
            <a:r>
              <a:rPr lang="en-US" dirty="0" err="1"/>
              <a:t>pos</a:t>
            </a:r>
            <a:r>
              <a:rPr lang="en-US" dirty="0"/>
              <a:t>”-files</a:t>
            </a:r>
          </a:p>
          <a:p>
            <a:pPr lvl="1"/>
            <a:r>
              <a:rPr lang="en-US" dirty="0" err="1">
                <a:latin typeface="Courier" pitchFamily="2" charset="0"/>
              </a:rPr>
              <a:t>tsfit</a:t>
            </a:r>
            <a:endParaRPr lang="en-US" dirty="0">
              <a:latin typeface="Courier" pitchFamily="2" charset="0"/>
            </a:endParaRPr>
          </a:p>
          <a:p>
            <a:pPr lvl="2"/>
            <a:r>
              <a:rPr lang="en-US" dirty="0"/>
              <a:t>“.res”-files</a:t>
            </a:r>
          </a:p>
          <a:p>
            <a:r>
              <a:rPr lang="en-US" dirty="0" err="1">
                <a:latin typeface="Courier" pitchFamily="2" charset="0"/>
              </a:rPr>
              <a:t>sh_plot_pos</a:t>
            </a:r>
            <a:endParaRPr lang="en-US" dirty="0">
              <a:latin typeface="Courier" pitchFamily="2" charset="0"/>
            </a:endParaRPr>
          </a:p>
          <a:p>
            <a:pPr lvl="1"/>
            <a:r>
              <a:rPr lang="en-US" dirty="0"/>
              <a:t>Time series plots</a:t>
            </a: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dirty="0"/>
              <a:t>Generating time series with </a:t>
            </a:r>
            <a:r>
              <a:rPr lang="en-US" dirty="0" err="1"/>
              <a:t>glred</a:t>
            </a:r>
            <a:endParaRPr lang="en-US" dirty="0"/>
          </a:p>
        </p:txBody>
      </p:sp>
      <p:sp>
        <p:nvSpPr>
          <p:cNvPr id="6" name="Slide Number Placeholder 5"/>
          <p:cNvSpPr>
            <a:spLocks noGrp="1"/>
          </p:cNvSpPr>
          <p:nvPr>
            <p:ph type="sldNum" sz="quarter" idx="12"/>
          </p:nvPr>
        </p:nvSpPr>
        <p:spPr/>
        <p:txBody>
          <a:bodyPr/>
          <a:lstStyle/>
          <a:p>
            <a:fld id="{B5AA1FA8-B090-4D48-B0EE-5DA1BF2BA795}" type="slidenum">
              <a:rPr lang="en-US" smtClean="0"/>
              <a:pPr/>
              <a:t>7</a:t>
            </a:fld>
            <a:endParaRPr lang="en-US"/>
          </a:p>
        </p:txBody>
      </p:sp>
      <p:sp>
        <p:nvSpPr>
          <p:cNvPr id="13" name="TextBox 12"/>
          <p:cNvSpPr txBox="1"/>
          <p:nvPr/>
        </p:nvSpPr>
        <p:spPr>
          <a:xfrm>
            <a:off x="1456053" y="5928053"/>
            <a:ext cx="2332690" cy="523220"/>
          </a:xfrm>
          <a:prstGeom prst="rect">
            <a:avLst/>
          </a:prstGeom>
          <a:noFill/>
        </p:spPr>
        <p:txBody>
          <a:bodyPr wrap="none" rtlCol="0">
            <a:spAutoFit/>
          </a:bodyPr>
          <a:lstStyle/>
          <a:p>
            <a:r>
              <a:rPr lang="en-US" sz="2800" dirty="0" err="1">
                <a:latin typeface="Courier"/>
                <a:cs typeface="Courier"/>
              </a:rPr>
              <a:t>sh_plotcrd</a:t>
            </a:r>
            <a:endParaRPr lang="en-US" sz="2800" dirty="0">
              <a:latin typeface="Courier"/>
              <a:cs typeface="Courier"/>
            </a:endParaRPr>
          </a:p>
        </p:txBody>
      </p:sp>
      <p:sp>
        <p:nvSpPr>
          <p:cNvPr id="14" name="Freeform 13"/>
          <p:cNvSpPr/>
          <p:nvPr/>
        </p:nvSpPr>
        <p:spPr>
          <a:xfrm>
            <a:off x="1255883" y="2609654"/>
            <a:ext cx="200171" cy="2474410"/>
          </a:xfrm>
          <a:custGeom>
            <a:avLst/>
            <a:gdLst>
              <a:gd name="connsiteX0" fmla="*/ 138049 w 165658"/>
              <a:gd name="connsiteY0" fmla="*/ 0 h 3147708"/>
              <a:gd name="connsiteX1" fmla="*/ 0 w 165658"/>
              <a:gd name="connsiteY1" fmla="*/ 0 h 3147708"/>
              <a:gd name="connsiteX2" fmla="*/ 13805 w 165658"/>
              <a:gd name="connsiteY2" fmla="*/ 3147708 h 3147708"/>
              <a:gd name="connsiteX3" fmla="*/ 165658 w 165658"/>
              <a:gd name="connsiteY3" fmla="*/ 3147708 h 3147708"/>
              <a:gd name="connsiteX4" fmla="*/ 165658 w 165658"/>
              <a:gd name="connsiteY4" fmla="*/ 3147708 h 3147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58" h="3147708">
                <a:moveTo>
                  <a:pt x="138049" y="0"/>
                </a:moveTo>
                <a:lnTo>
                  <a:pt x="0" y="0"/>
                </a:lnTo>
                <a:cubicBezTo>
                  <a:pt x="4602" y="1049236"/>
                  <a:pt x="9203" y="2098472"/>
                  <a:pt x="13805" y="3147708"/>
                </a:cubicBezTo>
                <a:lnTo>
                  <a:pt x="165658" y="3147708"/>
                </a:lnTo>
                <a:lnTo>
                  <a:pt x="165658" y="3147708"/>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Freeform 16"/>
          <p:cNvSpPr/>
          <p:nvPr/>
        </p:nvSpPr>
        <p:spPr>
          <a:xfrm>
            <a:off x="1090225" y="3766248"/>
            <a:ext cx="365828" cy="2423415"/>
          </a:xfrm>
          <a:custGeom>
            <a:avLst/>
            <a:gdLst>
              <a:gd name="connsiteX0" fmla="*/ 165658 w 345121"/>
              <a:gd name="connsiteY0" fmla="*/ 0 h 2167501"/>
              <a:gd name="connsiteX1" fmla="*/ 0 w 345121"/>
              <a:gd name="connsiteY1" fmla="*/ 0 h 2167501"/>
              <a:gd name="connsiteX2" fmla="*/ 0 w 345121"/>
              <a:gd name="connsiteY2" fmla="*/ 2167501 h 2167501"/>
              <a:gd name="connsiteX3" fmla="*/ 345121 w 345121"/>
              <a:gd name="connsiteY3" fmla="*/ 2167501 h 2167501"/>
            </a:gdLst>
            <a:ahLst/>
            <a:cxnLst>
              <a:cxn ang="0">
                <a:pos x="connsiteX0" y="connsiteY0"/>
              </a:cxn>
              <a:cxn ang="0">
                <a:pos x="connsiteX1" y="connsiteY1"/>
              </a:cxn>
              <a:cxn ang="0">
                <a:pos x="connsiteX2" y="connsiteY2"/>
              </a:cxn>
              <a:cxn ang="0">
                <a:pos x="connsiteX3" y="connsiteY3"/>
              </a:cxn>
            </a:cxnLst>
            <a:rect l="l" t="t" r="r" b="b"/>
            <a:pathLst>
              <a:path w="345121" h="2167501">
                <a:moveTo>
                  <a:pt x="165658" y="0"/>
                </a:moveTo>
                <a:lnTo>
                  <a:pt x="0" y="0"/>
                </a:lnTo>
                <a:lnTo>
                  <a:pt x="0" y="2167501"/>
                </a:lnTo>
                <a:lnTo>
                  <a:pt x="345121" y="2167501"/>
                </a:lnTo>
              </a:path>
            </a:pathLst>
          </a:custGeom>
          <a:ln w="38100" cmpd="sng">
            <a:headEnd type="none"/>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Freeform 17"/>
          <p:cNvSpPr/>
          <p:nvPr/>
        </p:nvSpPr>
        <p:spPr>
          <a:xfrm flipH="1">
            <a:off x="8909965" y="2595706"/>
            <a:ext cx="186366" cy="2123845"/>
          </a:xfrm>
          <a:custGeom>
            <a:avLst/>
            <a:gdLst>
              <a:gd name="connsiteX0" fmla="*/ 138049 w 165658"/>
              <a:gd name="connsiteY0" fmla="*/ 0 h 3147708"/>
              <a:gd name="connsiteX1" fmla="*/ 0 w 165658"/>
              <a:gd name="connsiteY1" fmla="*/ 0 h 3147708"/>
              <a:gd name="connsiteX2" fmla="*/ 13805 w 165658"/>
              <a:gd name="connsiteY2" fmla="*/ 3147708 h 3147708"/>
              <a:gd name="connsiteX3" fmla="*/ 165658 w 165658"/>
              <a:gd name="connsiteY3" fmla="*/ 3147708 h 3147708"/>
              <a:gd name="connsiteX4" fmla="*/ 165658 w 165658"/>
              <a:gd name="connsiteY4" fmla="*/ 3147708 h 3147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58" h="3147708">
                <a:moveTo>
                  <a:pt x="138049" y="0"/>
                </a:moveTo>
                <a:lnTo>
                  <a:pt x="0" y="0"/>
                </a:lnTo>
                <a:cubicBezTo>
                  <a:pt x="4602" y="1049236"/>
                  <a:pt x="9203" y="2098472"/>
                  <a:pt x="13805" y="3147708"/>
                </a:cubicBezTo>
                <a:lnTo>
                  <a:pt x="165658" y="3147708"/>
                </a:lnTo>
                <a:lnTo>
                  <a:pt x="165658" y="3147708"/>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Freeform 18"/>
          <p:cNvSpPr/>
          <p:nvPr/>
        </p:nvSpPr>
        <p:spPr>
          <a:xfrm flipH="1">
            <a:off x="8909965" y="3672537"/>
            <a:ext cx="345121" cy="2475562"/>
          </a:xfrm>
          <a:custGeom>
            <a:avLst/>
            <a:gdLst>
              <a:gd name="connsiteX0" fmla="*/ 165658 w 345121"/>
              <a:gd name="connsiteY0" fmla="*/ 0 h 2167501"/>
              <a:gd name="connsiteX1" fmla="*/ 0 w 345121"/>
              <a:gd name="connsiteY1" fmla="*/ 0 h 2167501"/>
              <a:gd name="connsiteX2" fmla="*/ 0 w 345121"/>
              <a:gd name="connsiteY2" fmla="*/ 2167501 h 2167501"/>
              <a:gd name="connsiteX3" fmla="*/ 345121 w 345121"/>
              <a:gd name="connsiteY3" fmla="*/ 2167501 h 2167501"/>
            </a:gdLst>
            <a:ahLst/>
            <a:cxnLst>
              <a:cxn ang="0">
                <a:pos x="connsiteX0" y="connsiteY0"/>
              </a:cxn>
              <a:cxn ang="0">
                <a:pos x="connsiteX1" y="connsiteY1"/>
              </a:cxn>
              <a:cxn ang="0">
                <a:pos x="connsiteX2" y="connsiteY2"/>
              </a:cxn>
              <a:cxn ang="0">
                <a:pos x="connsiteX3" y="connsiteY3"/>
              </a:cxn>
            </a:cxnLst>
            <a:rect l="l" t="t" r="r" b="b"/>
            <a:pathLst>
              <a:path w="345121" h="2167501">
                <a:moveTo>
                  <a:pt x="165658" y="0"/>
                </a:moveTo>
                <a:lnTo>
                  <a:pt x="0" y="0"/>
                </a:lnTo>
                <a:lnTo>
                  <a:pt x="0" y="2167501"/>
                </a:lnTo>
                <a:lnTo>
                  <a:pt x="345121" y="2167501"/>
                </a:lnTo>
              </a:path>
            </a:pathLst>
          </a:custGeom>
          <a:ln w="38100" cmpd="sng">
            <a:headEnd type="none"/>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TextBox 19"/>
          <p:cNvSpPr txBox="1"/>
          <p:nvPr/>
        </p:nvSpPr>
        <p:spPr>
          <a:xfrm>
            <a:off x="6362473" y="5886489"/>
            <a:ext cx="2547492" cy="523220"/>
          </a:xfrm>
          <a:prstGeom prst="rect">
            <a:avLst/>
          </a:prstGeom>
          <a:noFill/>
        </p:spPr>
        <p:txBody>
          <a:bodyPr wrap="none" rtlCol="0">
            <a:spAutoFit/>
          </a:bodyPr>
          <a:lstStyle/>
          <a:p>
            <a:r>
              <a:rPr lang="en-US" sz="2800" dirty="0" err="1">
                <a:latin typeface="Courier"/>
                <a:cs typeface="Courier"/>
              </a:rPr>
              <a:t>sh_plot_pos</a:t>
            </a:r>
            <a:endParaRPr lang="en-US" sz="2800" dirty="0">
              <a:latin typeface="Courier"/>
              <a:cs typeface="Courier"/>
            </a:endParaRPr>
          </a:p>
        </p:txBody>
      </p:sp>
    </p:spTree>
    <p:custDataLst>
      <p:tags r:id="rId1"/>
    </p:custDataLst>
    <p:extLst>
      <p:ext uri="{BB962C8B-B14F-4D97-AF65-F5344CB8AC3E}">
        <p14:creationId xmlns:p14="http://schemas.microsoft.com/office/powerpoint/2010/main" val="394253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11" grpId="0" build="p"/>
      <p:bldP spid="13" grpId="0"/>
      <p:bldP spid="14" grpId="0" animBg="1"/>
      <p:bldP spid="17" grpId="0" animBg="1"/>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strategy for stabilization</a:t>
            </a:r>
          </a:p>
        </p:txBody>
      </p:sp>
      <p:sp>
        <p:nvSpPr>
          <p:cNvPr id="3" name="Content Placeholder 2"/>
          <p:cNvSpPr>
            <a:spLocks noGrp="1"/>
          </p:cNvSpPr>
          <p:nvPr>
            <p:ph idx="1"/>
          </p:nvPr>
        </p:nvSpPr>
        <p:spPr/>
        <p:txBody>
          <a:bodyPr>
            <a:normAutofit fontScale="62500" lnSpcReduction="20000"/>
          </a:bodyPr>
          <a:lstStyle/>
          <a:p>
            <a:r>
              <a:rPr lang="en-US" dirty="0"/>
              <a:t>In the template files, </a:t>
            </a:r>
            <a:r>
              <a:rPr lang="en-US" dirty="0" err="1"/>
              <a:t>globk.cmd</a:t>
            </a:r>
            <a:r>
              <a:rPr lang="en-US" dirty="0"/>
              <a:t> and </a:t>
            </a:r>
            <a:r>
              <a:rPr lang="en-US" dirty="0" err="1"/>
              <a:t>glorg.cmd</a:t>
            </a:r>
            <a:r>
              <a:rPr lang="en-US" dirty="0"/>
              <a:t>:</a:t>
            </a:r>
          </a:p>
          <a:p>
            <a:pPr lvl="1"/>
            <a:r>
              <a:rPr lang="en-US" dirty="0"/>
              <a:t>default </a:t>
            </a:r>
            <a:r>
              <a:rPr lang="en-US" dirty="0" err="1"/>
              <a:t>apr</a:t>
            </a:r>
            <a:r>
              <a:rPr lang="en-US" dirty="0"/>
              <a:t>-file is ~/gg/tables/igb14_comb.apr</a:t>
            </a:r>
          </a:p>
          <a:p>
            <a:pPr lvl="1"/>
            <a:r>
              <a:rPr lang="en-US" dirty="0"/>
              <a:t>default eq-file is ~/gg/tables/igb14_comb.eq</a:t>
            </a:r>
          </a:p>
          <a:p>
            <a:pPr lvl="1"/>
            <a:r>
              <a:rPr lang="en-US" dirty="0"/>
              <a:t>default stab-file is ~/gg/tables/igb14_comb.stab_site</a:t>
            </a:r>
          </a:p>
          <a:p>
            <a:r>
              <a:rPr lang="en-US" dirty="0"/>
              <a:t>igb14_comb.apr is a combined .</a:t>
            </a:r>
            <a:r>
              <a:rPr lang="en-US" dirty="0" err="1"/>
              <a:t>apr</a:t>
            </a:r>
            <a:r>
              <a:rPr lang="en-US" dirty="0"/>
              <a:t>-file, using many publicly available coordinate sources, all aligned to ITRF2014</a:t>
            </a:r>
          </a:p>
          <a:p>
            <a:r>
              <a:rPr lang="en-US" dirty="0"/>
              <a:t>igb14_comb.eq is the associated .eq-file with defined discontinuities</a:t>
            </a:r>
          </a:p>
          <a:p>
            <a:pPr lvl="1"/>
            <a:r>
              <a:rPr lang="en-US" dirty="0"/>
              <a:t>equipment changes</a:t>
            </a:r>
          </a:p>
          <a:p>
            <a:pPr lvl="1"/>
            <a:r>
              <a:rPr lang="en-US" dirty="0"/>
              <a:t>earthquakes</a:t>
            </a:r>
          </a:p>
          <a:p>
            <a:pPr lvl="1"/>
            <a:r>
              <a:rPr lang="en-US" dirty="0"/>
              <a:t>etc.</a:t>
            </a:r>
          </a:p>
          <a:p>
            <a:r>
              <a:rPr lang="en-US" dirty="0"/>
              <a:t>igb14_hierarchy.stab_site uses the established IGS core network hierarchy to choose stabilizing sites, e.g.</a:t>
            </a:r>
          </a:p>
          <a:p>
            <a:pPr lvl="1"/>
            <a:r>
              <a:rPr lang="en-US" dirty="0" err="1">
                <a:latin typeface="Courier" pitchFamily="2" charset="0"/>
              </a:rPr>
              <a:t>stab_site</a:t>
            </a:r>
            <a:r>
              <a:rPr lang="en-US" dirty="0">
                <a:latin typeface="Courier" pitchFamily="2" charset="0"/>
              </a:rPr>
              <a:t> DRAO/BREW/NANO/ALBH/HOLB</a:t>
            </a:r>
            <a:br>
              <a:rPr lang="en-US" dirty="0"/>
            </a:br>
            <a:r>
              <a:rPr lang="en-US" dirty="0"/>
              <a:t>means use DRAO if available in the solution (e.g. h-files), otherwise use BREW if available, otherwise use NANO, etc.</a:t>
            </a:r>
          </a:p>
          <a:p>
            <a:r>
              <a:rPr lang="en-US" dirty="0"/>
              <a:t>Equivalent files for previous realizations of ITRF2014 (“itrf2014…”, “igs14…”) and ITRF2008 (“itrf08</a:t>
            </a:r>
            <a:r>
              <a:rPr lang="mr-IN" dirty="0"/>
              <a:t>…</a:t>
            </a:r>
            <a:r>
              <a:rPr lang="en-GB" dirty="0"/>
              <a:t>”, “igb08</a:t>
            </a:r>
            <a:r>
              <a:rPr lang="mr-IN" dirty="0"/>
              <a:t>…</a:t>
            </a:r>
            <a:r>
              <a:rPr lang="en-GB" dirty="0"/>
              <a:t>”)</a:t>
            </a:r>
            <a:r>
              <a:rPr lang="en-US" dirty="0"/>
              <a:t> still available</a:t>
            </a:r>
          </a:p>
        </p:txBody>
      </p:sp>
      <p:sp>
        <p:nvSpPr>
          <p:cNvPr id="4" name="Date Placeholder 3"/>
          <p:cNvSpPr>
            <a:spLocks noGrp="1"/>
          </p:cNvSpPr>
          <p:nvPr>
            <p:ph type="dt" sz="half" idx="10"/>
          </p:nvPr>
        </p:nvSpPr>
        <p:spPr/>
        <p:txBody>
          <a:bodyPr/>
          <a:lstStyle/>
          <a:p>
            <a:r>
              <a:rPr lang="en-US"/>
              <a:t>2021/08/10</a:t>
            </a:r>
          </a:p>
        </p:txBody>
      </p:sp>
      <p:sp>
        <p:nvSpPr>
          <p:cNvPr id="5" name="Footer Placeholder 4"/>
          <p:cNvSpPr>
            <a:spLocks noGrp="1"/>
          </p:cNvSpPr>
          <p:nvPr>
            <p:ph type="ftr" sz="quarter" idx="11"/>
          </p:nvPr>
        </p:nvSpPr>
        <p:spPr/>
        <p:txBody>
          <a:bodyPr/>
          <a:lstStyle/>
          <a:p>
            <a:r>
              <a:rPr lang="en-US"/>
              <a:t>Generating time series with glred</a:t>
            </a:r>
          </a:p>
        </p:txBody>
      </p:sp>
      <p:sp>
        <p:nvSpPr>
          <p:cNvPr id="6" name="Slide Number Placeholder 5"/>
          <p:cNvSpPr>
            <a:spLocks noGrp="1"/>
          </p:cNvSpPr>
          <p:nvPr>
            <p:ph type="sldNum" sz="quarter" idx="12"/>
          </p:nvPr>
        </p:nvSpPr>
        <p:spPr/>
        <p:txBody>
          <a:bodyPr/>
          <a:lstStyle/>
          <a:p>
            <a:fld id="{B5AA1FA8-B090-4D48-B0EE-5DA1BF2BA795}" type="slidenum">
              <a:rPr lang="en-US" smtClean="0"/>
              <a:pPr/>
              <a:t>8</a:t>
            </a:fld>
            <a:endParaRPr lang="en-US"/>
          </a:p>
        </p:txBody>
      </p:sp>
    </p:spTree>
    <p:custDataLst>
      <p:tags r:id="rId1"/>
    </p:custDataLst>
    <p:extLst>
      <p:ext uri="{BB962C8B-B14F-4D97-AF65-F5344CB8AC3E}">
        <p14:creationId xmlns:p14="http://schemas.microsoft.com/office/powerpoint/2010/main" val="86450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1.7|33.3|28.1"/>
</p:tagLst>
</file>

<file path=ppt/tags/tag2.xml><?xml version="1.0" encoding="utf-8"?>
<p:tagLst xmlns:a="http://schemas.openxmlformats.org/drawingml/2006/main" xmlns:r="http://schemas.openxmlformats.org/officeDocument/2006/relationships" xmlns:p="http://schemas.openxmlformats.org/presentationml/2006/main">
  <p:tag name="TIMING" val="|38.7|59.7|39.4|50.2|36.7|35.9"/>
</p:tagLst>
</file>

<file path=ppt/tags/tag3.xml><?xml version="1.0" encoding="utf-8"?>
<p:tagLst xmlns:a="http://schemas.openxmlformats.org/drawingml/2006/main" xmlns:r="http://schemas.openxmlformats.org/officeDocument/2006/relationships" xmlns:p="http://schemas.openxmlformats.org/presentationml/2006/main">
  <p:tag name="TIMING" val="|0.8|128.4|48.8"/>
</p:tagLst>
</file>

<file path=ppt/tags/tag4.xml><?xml version="1.0" encoding="utf-8"?>
<p:tagLst xmlns:a="http://schemas.openxmlformats.org/drawingml/2006/main" xmlns:r="http://schemas.openxmlformats.org/officeDocument/2006/relationships" xmlns:p="http://schemas.openxmlformats.org/presentationml/2006/main">
  <p:tag name="TIMING" val="|2.2|26.3|8.2|39.2"/>
</p:tagLst>
</file>

<file path=ppt/tags/tag5.xml><?xml version="1.0" encoding="utf-8"?>
<p:tagLst xmlns:a="http://schemas.openxmlformats.org/drawingml/2006/main" xmlns:r="http://schemas.openxmlformats.org/officeDocument/2006/relationships" xmlns:p="http://schemas.openxmlformats.org/presentationml/2006/main">
  <p:tag name="TIMING" val="|14|86.2|17|11.4|64.4"/>
</p:tagLst>
</file>

<file path=ppt/tags/tag6.xml><?xml version="1.0" encoding="utf-8"?>
<p:tagLst xmlns:a="http://schemas.openxmlformats.org/drawingml/2006/main" xmlns:r="http://schemas.openxmlformats.org/officeDocument/2006/relationships" xmlns:p="http://schemas.openxmlformats.org/presentationml/2006/main">
  <p:tag name="TIMING" val="|3.2|5.3|48.4|53.2"/>
</p:tagLst>
</file>

<file path=ppt/tags/tag7.xml><?xml version="1.0" encoding="utf-8"?>
<p:tagLst xmlns:a="http://schemas.openxmlformats.org/drawingml/2006/main" xmlns:r="http://schemas.openxmlformats.org/officeDocument/2006/relationships" xmlns:p="http://schemas.openxmlformats.org/presentationml/2006/main">
  <p:tag name="TIMING" val="|3.9|85.2|9.9"/>
</p:tagLst>
</file>

<file path=ppt/tags/tag8.xml><?xml version="1.0" encoding="utf-8"?>
<p:tagLst xmlns:a="http://schemas.openxmlformats.org/drawingml/2006/main" xmlns:r="http://schemas.openxmlformats.org/officeDocument/2006/relationships" xmlns:p="http://schemas.openxmlformats.org/presentationml/2006/main">
  <p:tag name="TIMING" val="|4|6.7|7.5|18.3|42.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5986</TotalTime>
  <Words>4054</Words>
  <Application>Microsoft Macintosh PowerPoint</Application>
  <PresentationFormat>Widescreen</PresentationFormat>
  <Paragraphs>397</Paragraphs>
  <Slides>32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Courier</vt:lpstr>
      <vt:lpstr>Courier New</vt:lpstr>
      <vt:lpstr>Times New Roman</vt:lpstr>
      <vt:lpstr>Office Theme</vt:lpstr>
      <vt:lpstr>Generating time series with glred</vt:lpstr>
      <vt:lpstr>Post-processing: GLOBK</vt:lpstr>
      <vt:lpstr>sh_glred </vt:lpstr>
      <vt:lpstr>Manual sequence</vt:lpstr>
      <vt:lpstr>htoglb</vt:lpstr>
      <vt:lpstr>GLOBK checks</vt:lpstr>
      <vt:lpstr>Create time series</vt:lpstr>
      <vt:lpstr>Time series solution files</vt:lpstr>
      <vt:lpstr>Recommended strategy for stabilization</vt:lpstr>
      <vt:lpstr>Inspect consistency of stabilization statistically</vt:lpstr>
      <vt:lpstr>“.pos”-files</vt:lpstr>
      <vt:lpstr>sh_plot_pos</vt:lpstr>
      <vt:lpstr>Inspect consistency of time series</vt:lpstr>
      <vt:lpstr>Excluding outliers or segments of data</vt:lpstr>
      <vt:lpstr>Iterating your solution</vt:lpstr>
      <vt:lpstr>Changes to equipment</vt:lpstr>
      <vt:lpstr>Changes in multipath environment</vt:lpstr>
      <vt:lpstr>Rename scheme</vt:lpstr>
      <vt:lpstr>Earthquakes</vt:lpstr>
      <vt:lpstr>Radius of influence</vt:lpstr>
      <vt:lpstr>Recommendations</vt:lpstr>
      <vt:lpstr>Short- vs long-term time series</vt:lpstr>
      <vt:lpstr>tsfit and tsview</vt:lpstr>
      <vt:lpstr>Time series characteristics</vt:lpstr>
      <vt:lpstr>Time series components</vt:lpstr>
      <vt:lpstr>Time series components</vt:lpstr>
      <vt:lpstr>Time series components</vt:lpstr>
      <vt:lpstr>Time series components</vt:lpstr>
      <vt:lpstr>Velocity errors due to seasonal signals in continuous time series</vt:lpstr>
      <vt:lpstr>FOGMEx (“realistic sigma”) algorithm for velocity uncertainties</vt:lpstr>
      <vt:lpstr>sh_cats/sh_hector</vt:lpstr>
      <vt:lpstr>Summary</vt:lpstr>
    </vt:vector>
  </TitlesOfParts>
  <Manager/>
  <Company>MIT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Generating time series with glred</dc:title>
  <dc:subject/>
  <dc:creator>M. Floyd</dc:creator>
  <cp:keywords/>
  <dc:description/>
  <cp:lastModifiedBy>Mike Floyd</cp:lastModifiedBy>
  <cp:revision>88</cp:revision>
  <dcterms:created xsi:type="dcterms:W3CDTF">2014-11-13T20:18:27Z</dcterms:created>
  <dcterms:modified xsi:type="dcterms:W3CDTF">2021-08-10T17:24:57Z</dcterms:modified>
  <cp:category/>
</cp:coreProperties>
</file>