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25"/>
  </p:notesMasterIdLst>
  <p:handoutMasterIdLst>
    <p:handoutMasterId r:id="rId26"/>
  </p:handoutMasterIdLst>
  <p:sldIdLst>
    <p:sldId id="257" r:id="rId2"/>
    <p:sldId id="267" r:id="rId3"/>
    <p:sldId id="258" r:id="rId4"/>
    <p:sldId id="294" r:id="rId5"/>
    <p:sldId id="259" r:id="rId6"/>
    <p:sldId id="260" r:id="rId7"/>
    <p:sldId id="261" r:id="rId8"/>
    <p:sldId id="262" r:id="rId9"/>
    <p:sldId id="265" r:id="rId10"/>
    <p:sldId id="264" r:id="rId11"/>
    <p:sldId id="266" r:id="rId12"/>
    <p:sldId id="305" r:id="rId13"/>
    <p:sldId id="306" r:id="rId14"/>
    <p:sldId id="280" r:id="rId15"/>
    <p:sldId id="286" r:id="rId16"/>
    <p:sldId id="307" r:id="rId17"/>
    <p:sldId id="277" r:id="rId18"/>
    <p:sldId id="273" r:id="rId19"/>
    <p:sldId id="268" r:id="rId20"/>
    <p:sldId id="269" r:id="rId21"/>
    <p:sldId id="270" r:id="rId22"/>
    <p:sldId id="271" r:id="rId23"/>
    <p:sldId id="27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30E14B-655C-D945-8F02-F4826833736E}" v="1" dt="2021-08-10T16:46:43.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5"/>
    <p:restoredTop sz="93889"/>
  </p:normalViewPr>
  <p:slideViewPr>
    <p:cSldViewPr snapToGrid="0" snapToObjects="1">
      <p:cViewPr varScale="1">
        <p:scale>
          <a:sx n="117" d="100"/>
          <a:sy n="117" d="100"/>
        </p:scale>
        <p:origin x="1072" y="184"/>
      </p:cViewPr>
      <p:guideLst>
        <p:guide orient="horz" pos="2160"/>
        <p:guide pos="3840"/>
      </p:guideLst>
    </p:cSldViewPr>
  </p:slid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Floyd" userId="672a31ed-b020-432c-ac3f-a859694af94b" providerId="ADAL" clId="{84F213D4-6259-1E45-B935-8069E72FB025}"/>
    <pc:docChg chg="addSld modSld">
      <pc:chgData name="Mike Floyd" userId="672a31ed-b020-432c-ac3f-a859694af94b" providerId="ADAL" clId="{84F213D4-6259-1E45-B935-8069E72FB025}" dt="2021-08-09T01:54:02.023" v="2"/>
      <pc:docMkLst>
        <pc:docMk/>
      </pc:docMkLst>
      <pc:sldChg chg="add">
        <pc:chgData name="Mike Floyd" userId="672a31ed-b020-432c-ac3f-a859694af94b" providerId="ADAL" clId="{84F213D4-6259-1E45-B935-8069E72FB025}" dt="2021-08-08T17:59:37.506" v="1"/>
        <pc:sldMkLst>
          <pc:docMk/>
          <pc:sldMk cId="1593885885" sldId="277"/>
        </pc:sldMkLst>
      </pc:sldChg>
      <pc:sldChg chg="add">
        <pc:chgData name="Mike Floyd" userId="672a31ed-b020-432c-ac3f-a859694af94b" providerId="ADAL" clId="{84F213D4-6259-1E45-B935-8069E72FB025}" dt="2021-08-08T17:57:19.618" v="0"/>
        <pc:sldMkLst>
          <pc:docMk/>
          <pc:sldMk cId="3946708396" sldId="280"/>
        </pc:sldMkLst>
      </pc:sldChg>
      <pc:sldChg chg="add">
        <pc:chgData name="Mike Floyd" userId="672a31ed-b020-432c-ac3f-a859694af94b" providerId="ADAL" clId="{84F213D4-6259-1E45-B935-8069E72FB025}" dt="2021-08-08T17:57:19.618" v="0"/>
        <pc:sldMkLst>
          <pc:docMk/>
          <pc:sldMk cId="3765919542" sldId="286"/>
        </pc:sldMkLst>
      </pc:sldChg>
      <pc:sldChg chg="add">
        <pc:chgData name="Mike Floyd" userId="672a31ed-b020-432c-ac3f-a859694af94b" providerId="ADAL" clId="{84F213D4-6259-1E45-B935-8069E72FB025}" dt="2021-08-09T01:54:02.023" v="2"/>
        <pc:sldMkLst>
          <pc:docMk/>
          <pc:sldMk cId="1979894149" sldId="294"/>
        </pc:sldMkLst>
      </pc:sldChg>
      <pc:sldChg chg="add">
        <pc:chgData name="Mike Floyd" userId="672a31ed-b020-432c-ac3f-a859694af94b" providerId="ADAL" clId="{84F213D4-6259-1E45-B935-8069E72FB025}" dt="2021-08-08T17:57:19.618" v="0"/>
        <pc:sldMkLst>
          <pc:docMk/>
          <pc:sldMk cId="119346718" sldId="305"/>
        </pc:sldMkLst>
      </pc:sldChg>
      <pc:sldChg chg="add">
        <pc:chgData name="Mike Floyd" userId="672a31ed-b020-432c-ac3f-a859694af94b" providerId="ADAL" clId="{84F213D4-6259-1E45-B935-8069E72FB025}" dt="2021-08-08T17:57:19.618" v="0"/>
        <pc:sldMkLst>
          <pc:docMk/>
          <pc:sldMk cId="1257986702" sldId="306"/>
        </pc:sldMkLst>
      </pc:sldChg>
      <pc:sldChg chg="add">
        <pc:chgData name="Mike Floyd" userId="672a31ed-b020-432c-ac3f-a859694af94b" providerId="ADAL" clId="{84F213D4-6259-1E45-B935-8069E72FB025}" dt="2021-08-08T17:57:19.618" v="0"/>
        <pc:sldMkLst>
          <pc:docMk/>
          <pc:sldMk cId="720888239" sldId="307"/>
        </pc:sldMkLst>
      </pc:sldChg>
    </pc:docChg>
  </pc:docChgLst>
  <pc:docChgLst>
    <pc:chgData name="Thomas A Herring" userId="49bcc5d6-8186-4e0b-bac1-d1f5700fb3e1" providerId="ADAL" clId="{5330E14B-655C-D945-8F02-F4826833736E}"/>
    <pc:docChg chg="modSld">
      <pc:chgData name="Thomas A Herring" userId="49bcc5d6-8186-4e0b-bac1-d1f5700fb3e1" providerId="ADAL" clId="{5330E14B-655C-D945-8F02-F4826833736E}" dt="2021-08-10T16:46:43.538" v="0" actId="767"/>
      <pc:docMkLst>
        <pc:docMk/>
      </pc:docMkLst>
      <pc:sldChg chg="addSp modSp">
        <pc:chgData name="Thomas A Herring" userId="49bcc5d6-8186-4e0b-bac1-d1f5700fb3e1" providerId="ADAL" clId="{5330E14B-655C-D945-8F02-F4826833736E}" dt="2021-08-10T16:46:43.538" v="0" actId="767"/>
        <pc:sldMkLst>
          <pc:docMk/>
          <pc:sldMk cId="1788401427" sldId="257"/>
        </pc:sldMkLst>
        <pc:spChg chg="add mod">
          <ac:chgData name="Thomas A Herring" userId="49bcc5d6-8186-4e0b-bac1-d1f5700fb3e1" providerId="ADAL" clId="{5330E14B-655C-D945-8F02-F4826833736E}" dt="2021-08-10T16:46:43.538" v="0" actId="767"/>
          <ac:spMkLst>
            <pc:docMk/>
            <pc:sldMk cId="1788401427" sldId="257"/>
            <ac:spMk id="3" creationId="{94465FC9-B507-3545-B147-1075F381136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2020/08/25</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0</a:t>
            </a:fld>
            <a:endParaRPr lang="en-US"/>
          </a:p>
        </p:txBody>
      </p:sp>
    </p:spTree>
    <p:extLst>
      <p:ext uri="{BB962C8B-B14F-4D97-AF65-F5344CB8AC3E}">
        <p14:creationId xmlns:p14="http://schemas.microsoft.com/office/powerpoint/2010/main" val="123380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a:t>2020/08/25</a:t>
            </a:r>
            <a:endParaRPr lang="en-US"/>
          </a:p>
        </p:txBody>
      </p:sp>
      <p:sp>
        <p:nvSpPr>
          <p:cNvPr id="6" name="Footer Placeholder 5"/>
          <p:cNvSpPr>
            <a:spLocks noGrp="1"/>
          </p:cNvSpPr>
          <p:nvPr>
            <p:ph type="ftr" sz="quarter" idx="12"/>
          </p:nvPr>
        </p:nvSpPr>
        <p:spPr/>
        <p:txBody>
          <a:bodyPr/>
          <a:lstStyle/>
          <a:p>
            <a:r>
              <a:rPr lang="en-US"/>
              <a:t>Generating velocity solutions with globk</a:t>
            </a:r>
          </a:p>
        </p:txBody>
      </p:sp>
    </p:spTree>
    <p:extLst>
      <p:ext uri="{BB962C8B-B14F-4D97-AF65-F5344CB8AC3E}">
        <p14:creationId xmlns:p14="http://schemas.microsoft.com/office/powerpoint/2010/main" val="3607646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D., T. A. Herring, and R. W. King, Estimating Regional Deformation from a Combination of Space and Terrestrial Geodetic Data, </a:t>
            </a:r>
            <a:r>
              <a:rPr lang="en-US" sz="1200" i="1" kern="1200" dirty="0">
                <a:solidFill>
                  <a:schemeClr val="tx1"/>
                </a:solidFill>
                <a:latin typeface="+mn-lt"/>
                <a:ea typeface="+mn-ea"/>
                <a:cs typeface="+mn-cs"/>
              </a:rPr>
              <a:t>J. Geodesy, 72, 200–214, 1998.</a:t>
            </a:r>
            <a:endParaRPr lang="en-US" dirty="0"/>
          </a:p>
          <a:p>
            <a:endParaRPr lang="en-US" dirty="0"/>
          </a:p>
        </p:txBody>
      </p:sp>
      <p:sp>
        <p:nvSpPr>
          <p:cNvPr id="4" name="Slide Number Placeholder 3"/>
          <p:cNvSpPr>
            <a:spLocks noGrp="1"/>
          </p:cNvSpPr>
          <p:nvPr>
            <p:ph type="sldNum" sz="quarter" idx="10"/>
          </p:nvPr>
        </p:nvSpPr>
        <p:spPr/>
        <p:txBody>
          <a:bodyPr/>
          <a:lstStyle/>
          <a:p>
            <a:fld id="{B137199C-7B79-3F46-B712-FC4E23E32AA3}" type="slidenum">
              <a:rPr lang="en-US" smtClean="0"/>
              <a:t>15</a:t>
            </a:fld>
            <a:endParaRPr lang="en-US"/>
          </a:p>
        </p:txBody>
      </p:sp>
      <p:sp>
        <p:nvSpPr>
          <p:cNvPr id="5" name="Date Placeholder 4"/>
          <p:cNvSpPr>
            <a:spLocks noGrp="1"/>
          </p:cNvSpPr>
          <p:nvPr>
            <p:ph type="dt" idx="11"/>
          </p:nvPr>
        </p:nvSpPr>
        <p:spPr/>
        <p:txBody>
          <a:bodyPr/>
          <a:lstStyle/>
          <a:p>
            <a:r>
              <a:rPr lang="en-GB"/>
              <a:t>2020/08/26</a:t>
            </a:r>
            <a:endParaRPr lang="en-US"/>
          </a:p>
        </p:txBody>
      </p:sp>
      <p:sp>
        <p:nvSpPr>
          <p:cNvPr id="6" name="Footer Placeholder 5"/>
          <p:cNvSpPr>
            <a:spLocks noGrp="1"/>
          </p:cNvSpPr>
          <p:nvPr>
            <p:ph type="ftr" sz="quarter" idx="12"/>
          </p:nvPr>
        </p:nvSpPr>
        <p:spPr/>
        <p:txBody>
          <a:bodyPr/>
          <a:lstStyle/>
          <a:p>
            <a:r>
              <a:rPr lang="en-US"/>
              <a:t>Reference frames</a:t>
            </a:r>
          </a:p>
        </p:txBody>
      </p:sp>
    </p:spTree>
    <p:extLst>
      <p:ext uri="{BB962C8B-B14F-4D97-AF65-F5344CB8AC3E}">
        <p14:creationId xmlns:p14="http://schemas.microsoft.com/office/powerpoint/2010/main" val="358835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err="1"/>
              <a:t>Tscon</a:t>
            </a:r>
            <a:r>
              <a:rPr lang="en-US" dirty="0"/>
              <a:t> takes the same commands as </a:t>
            </a:r>
            <a:r>
              <a:rPr lang="en-US" dirty="0" err="1"/>
              <a:t>glorg</a:t>
            </a:r>
            <a:r>
              <a:rPr lang="en-US" dirty="0"/>
              <a:t> but works with time series rather than full covariance matrixes and is therefore very fast.</a:t>
            </a:r>
          </a:p>
          <a:p>
            <a:r>
              <a:rPr lang="en-US" dirty="0"/>
              <a:t>Here’s a summary guide</a:t>
            </a:r>
            <a:r>
              <a:rPr lang="en-US" baseline="0" dirty="0"/>
              <a:t> to maintaining a robust stabilization. </a:t>
            </a:r>
            <a:endParaRPr lang="en-US" dirty="0"/>
          </a:p>
        </p:txBody>
      </p:sp>
      <p:sp>
        <p:nvSpPr>
          <p:cNvPr id="4" name="Slide Number Placeholder 3"/>
          <p:cNvSpPr>
            <a:spLocks noGrp="1"/>
          </p:cNvSpPr>
          <p:nvPr>
            <p:ph type="sldNum" sz="quarter" idx="10"/>
          </p:nvPr>
        </p:nvSpPr>
        <p:spPr/>
        <p:txBody>
          <a:bodyPr/>
          <a:lstStyle/>
          <a:p>
            <a:fld id="{B137199C-7B79-3F46-B712-FC4E23E32AA3}" type="slidenum">
              <a:rPr lang="en-US" smtClean="0"/>
              <a:t>16</a:t>
            </a:fld>
            <a:endParaRPr lang="en-US"/>
          </a:p>
        </p:txBody>
      </p:sp>
      <p:sp>
        <p:nvSpPr>
          <p:cNvPr id="5" name="Date Placeholder 4"/>
          <p:cNvSpPr>
            <a:spLocks noGrp="1"/>
          </p:cNvSpPr>
          <p:nvPr>
            <p:ph type="dt" idx="11"/>
          </p:nvPr>
        </p:nvSpPr>
        <p:spPr/>
        <p:txBody>
          <a:bodyPr/>
          <a:lstStyle/>
          <a:p>
            <a:r>
              <a:rPr lang="en-GB"/>
              <a:t>2020/08/26</a:t>
            </a:r>
            <a:endParaRPr lang="en-US"/>
          </a:p>
        </p:txBody>
      </p:sp>
      <p:sp>
        <p:nvSpPr>
          <p:cNvPr id="6" name="Footer Placeholder 5"/>
          <p:cNvSpPr>
            <a:spLocks noGrp="1"/>
          </p:cNvSpPr>
          <p:nvPr>
            <p:ph type="ftr" sz="quarter" idx="12"/>
          </p:nvPr>
        </p:nvSpPr>
        <p:spPr/>
        <p:txBody>
          <a:bodyPr/>
          <a:lstStyle/>
          <a:p>
            <a:r>
              <a:rPr lang="en-US"/>
              <a:t>Reference frames</a:t>
            </a:r>
          </a:p>
        </p:txBody>
      </p:sp>
    </p:spTree>
    <p:extLst>
      <p:ext uri="{BB962C8B-B14F-4D97-AF65-F5344CB8AC3E}">
        <p14:creationId xmlns:p14="http://schemas.microsoft.com/office/powerpoint/2010/main" val="842674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2880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65551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635480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2020/08/25</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13794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2644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726776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GB"/>
              <a:t>2020/08/25</a:t>
            </a:r>
            <a:endParaRPr lang="en-US"/>
          </a:p>
        </p:txBody>
      </p:sp>
      <p:sp>
        <p:nvSpPr>
          <p:cNvPr id="8" name="Footer Placeholder 7"/>
          <p:cNvSpPr>
            <a:spLocks noGrp="1"/>
          </p:cNvSpPr>
          <p:nvPr>
            <p:ph type="ftr" sz="quarter" idx="11"/>
          </p:nvPr>
        </p:nvSpPr>
        <p:spPr/>
        <p:txBody>
          <a:bodyPr/>
          <a:lstStyle/>
          <a:p>
            <a:r>
              <a:rPr lang="en-US"/>
              <a:t>Generating velocity solutions with 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1738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08586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2020/08/25</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55691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92173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2020/08/25</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7707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2020/08/25</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Generating velocity solutions with globk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2770731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Generating velocity solutions with </a:t>
            </a:r>
            <a:r>
              <a:rPr lang="en-US" dirty="0" err="1">
                <a:latin typeface="Courier New" charset="0"/>
                <a:ea typeface="Courier New" charset="0"/>
                <a:cs typeface="Courier New" charset="0"/>
              </a:rPr>
              <a:t>globk</a:t>
            </a:r>
            <a:endParaRPr lang="en-US" dirty="0">
              <a:latin typeface="Courier New" charset="0"/>
              <a:ea typeface="Courier New" charset="0"/>
              <a:cs typeface="Courier New" charset="0"/>
            </a:endParaRPr>
          </a:p>
        </p:txBody>
      </p:sp>
      <p:pic>
        <p:nvPicPr>
          <p:cNvPr id="15" name="Picture 14" descr="MIT-logo-with-spelling-web-red-gray-design1-large.png">
            <a:extLst>
              <a:ext uri="{FF2B5EF4-FFF2-40B4-BE49-F238E27FC236}">
                <a16:creationId xmlns:a16="http://schemas.microsoft.com/office/drawing/2014/main" id="{EB5C6406-432D-AF44-9462-3E29EC7CEC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6" name="Picture 15" descr="unavco-logo-red-black-shadow.png">
            <a:extLst>
              <a:ext uri="{FF2B5EF4-FFF2-40B4-BE49-F238E27FC236}">
                <a16:creationId xmlns:a16="http://schemas.microsoft.com/office/drawing/2014/main" id="{CA3FB7C0-2E62-EC40-917F-0DB3E99F10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7" name="Picture 16">
            <a:extLst>
              <a:ext uri="{FF2B5EF4-FFF2-40B4-BE49-F238E27FC236}">
                <a16:creationId xmlns:a16="http://schemas.microsoft.com/office/drawing/2014/main" id="{0E3B3445-DA7D-A147-BEFD-2485DA6C2052}"/>
              </a:ext>
            </a:extLst>
          </p:cNvPr>
          <p:cNvPicPr>
            <a:picLocks noChangeAspect="1"/>
          </p:cNvPicPr>
          <p:nvPr/>
        </p:nvPicPr>
        <p:blipFill>
          <a:blip r:embed="rId5"/>
          <a:stretch>
            <a:fillRect/>
          </a:stretch>
        </p:blipFill>
        <p:spPr>
          <a:xfrm>
            <a:off x="254000" y="254000"/>
            <a:ext cx="2222500" cy="469900"/>
          </a:xfrm>
          <a:prstGeom prst="rect">
            <a:avLst/>
          </a:prstGeom>
        </p:spPr>
      </p:pic>
      <p:sp>
        <p:nvSpPr>
          <p:cNvPr id="18" name="Subtitle 15">
            <a:extLst>
              <a:ext uri="{FF2B5EF4-FFF2-40B4-BE49-F238E27FC236}">
                <a16:creationId xmlns:a16="http://schemas.microsoft.com/office/drawing/2014/main" id="{AC4182D8-FB2E-8F40-BD5B-BF810F947FF1}"/>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24–28 August 2020</a:t>
            </a:r>
          </a:p>
          <a:p>
            <a:r>
              <a:rPr lang="en-US" sz="2400" dirty="0">
                <a:solidFill>
                  <a:schemeClr val="accent3"/>
                </a:solidFill>
              </a:rPr>
              <a:t>http://</a:t>
            </a:r>
            <a:r>
              <a:rPr lang="en-US" sz="2400" dirty="0" err="1">
                <a:solidFill>
                  <a:schemeClr val="accent3"/>
                </a:solidFill>
              </a:rPr>
              <a:t>geoweb.mit.edu</a:t>
            </a:r>
            <a:r>
              <a:rPr lang="en-US" sz="2400" dirty="0">
                <a:solidFill>
                  <a:schemeClr val="accent3"/>
                </a:solidFill>
              </a:rPr>
              <a:t>/~</a:t>
            </a:r>
            <a:r>
              <a:rPr lang="en-US" sz="2400" dirty="0" err="1">
                <a:solidFill>
                  <a:schemeClr val="accent3"/>
                </a:solidFill>
              </a:rPr>
              <a:t>floyd</a:t>
            </a:r>
            <a:r>
              <a:rPr lang="en-US" sz="2400" dirty="0">
                <a:solidFill>
                  <a:schemeClr val="accent3"/>
                </a:solidFill>
              </a:rPr>
              <a:t>/courses/gg/202008_UNAVCO/</a:t>
            </a:r>
          </a:p>
          <a:p>
            <a:r>
              <a:rPr lang="en-US" dirty="0">
                <a:solidFill>
                  <a:schemeClr val="accent3"/>
                </a:solidFill>
              </a:rPr>
              <a:t>Material from R. W. King, T. A. Herring, M. A. Floyd (MIT) and S. C. McClusky (now at ANU)</a:t>
            </a:r>
          </a:p>
        </p:txBody>
      </p:sp>
      <p:sp>
        <p:nvSpPr>
          <p:cNvPr id="3" name="TextBox 2">
            <a:extLst>
              <a:ext uri="{FF2B5EF4-FFF2-40B4-BE49-F238E27FC236}">
                <a16:creationId xmlns:a16="http://schemas.microsoft.com/office/drawing/2014/main" id="{94465FC9-B507-3545-B147-1075F3811365}"/>
              </a:ext>
            </a:extLst>
          </p:cNvPr>
          <p:cNvSpPr txBox="1"/>
          <p:nvPr/>
        </p:nvSpPr>
        <p:spPr>
          <a:xfrm>
            <a:off x="3010829" y="7114478"/>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 </a:t>
            </a:r>
            <a:r>
              <a:rPr lang="en-US" dirty="0" err="1">
                <a:latin typeface="Courier New" panose="02070309020205020404" pitchFamily="49" charset="0"/>
                <a:cs typeface="Courier New" panose="02070309020205020404" pitchFamily="49" charset="0"/>
              </a:rPr>
              <a:t>globk</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10000"/>
          </a:bodyPr>
          <a:lstStyle/>
          <a:p>
            <a:r>
              <a:rPr lang="en-US" dirty="0"/>
              <a:t>Create new “.</a:t>
            </a:r>
            <a:r>
              <a:rPr lang="en-US" dirty="0" err="1"/>
              <a:t>gdl</a:t>
            </a:r>
            <a:r>
              <a:rPr lang="en-US" dirty="0"/>
              <a:t>”-file with </a:t>
            </a:r>
            <a:r>
              <a:rPr lang="en-US" i="1" dirty="0"/>
              <a:t>combined</a:t>
            </a:r>
            <a:r>
              <a:rPr lang="en-US" dirty="0"/>
              <a:t> binary h-files, e.g. from </a:t>
            </a:r>
            <a:r>
              <a:rPr lang="en-US" dirty="0" err="1"/>
              <a:t>vsoln</a:t>
            </a:r>
            <a:r>
              <a:rPr lang="en-US" dirty="0"/>
              <a:t>/, assuming standard directory hierarchy</a:t>
            </a:r>
          </a:p>
          <a:p>
            <a:pPr marL="457200" lvl="1" indent="0">
              <a:buNone/>
            </a:pPr>
            <a:r>
              <a:rPr lang="en-US" dirty="0" err="1">
                <a:latin typeface="Courier" pitchFamily="2" charset="0"/>
              </a:rPr>
              <a:t>ls</a:t>
            </a:r>
            <a:r>
              <a:rPr lang="en-US" dirty="0">
                <a:latin typeface="Courier" pitchFamily="2" charset="0"/>
              </a:rPr>
              <a:t> ../*/</a:t>
            </a:r>
            <a:r>
              <a:rPr lang="en-US" dirty="0" err="1">
                <a:latin typeface="Courier" pitchFamily="2" charset="0"/>
              </a:rPr>
              <a:t>gsoln</a:t>
            </a:r>
            <a:r>
              <a:rPr lang="en-US" dirty="0">
                <a:latin typeface="Courier" pitchFamily="2" charset="0"/>
              </a:rPr>
              <a:t>/*.GLX &gt; </a:t>
            </a:r>
            <a:r>
              <a:rPr lang="en-US" dirty="0" err="1">
                <a:latin typeface="Courier" pitchFamily="2" charset="0"/>
              </a:rPr>
              <a:t>vsoln.glx.gdl</a:t>
            </a:r>
            <a:endParaRPr lang="en-US" dirty="0">
              <a:latin typeface="Courier" pitchFamily="2" charset="0"/>
            </a:endParaRPr>
          </a:p>
          <a:p>
            <a:r>
              <a:rPr lang="en-US" dirty="0"/>
              <a:t>Optionally run </a:t>
            </a:r>
            <a:r>
              <a:rPr lang="en-US" dirty="0" err="1">
                <a:latin typeface="Courier" pitchFamily="2" charset="0"/>
              </a:rPr>
              <a:t>glist</a:t>
            </a:r>
            <a:r>
              <a:rPr lang="en-US" dirty="0"/>
              <a:t> to see size of solution</a:t>
            </a:r>
          </a:p>
          <a:p>
            <a:pPr lvl="1"/>
            <a:r>
              <a:rPr lang="en-US" dirty="0"/>
              <a:t>Recommended to prevent problems during long </a:t>
            </a:r>
            <a:r>
              <a:rPr lang="en-US" dirty="0" err="1">
                <a:latin typeface="Courier" pitchFamily="2" charset="0"/>
              </a:rPr>
              <a:t>globk</a:t>
            </a:r>
            <a:r>
              <a:rPr lang="en-US" dirty="0"/>
              <a:t> run</a:t>
            </a:r>
          </a:p>
          <a:p>
            <a:pPr lvl="1"/>
            <a:r>
              <a:rPr lang="en-US" dirty="0" err="1">
                <a:latin typeface="Courier" pitchFamily="2" charset="0"/>
              </a:rPr>
              <a:t>glist</a:t>
            </a:r>
            <a:r>
              <a:rPr lang="en-US" dirty="0"/>
              <a:t> can read earthquake file and </a:t>
            </a:r>
            <a:r>
              <a:rPr lang="en-US" dirty="0" err="1">
                <a:latin typeface="Courier" pitchFamily="2" charset="0"/>
              </a:rPr>
              <a:t>globk</a:t>
            </a:r>
            <a:r>
              <a:rPr lang="en-US" dirty="0"/>
              <a:t> use site type commands (useful if a </a:t>
            </a:r>
            <a:r>
              <a:rPr lang="en-US" dirty="0" err="1"/>
              <a:t>globk</a:t>
            </a:r>
            <a:r>
              <a:rPr lang="en-US" dirty="0"/>
              <a:t> solution seems to be missing or has extra sites)</a:t>
            </a:r>
          </a:p>
          <a:p>
            <a:r>
              <a:rPr lang="en-US" dirty="0"/>
              <a:t>Run </a:t>
            </a:r>
            <a:r>
              <a:rPr lang="en-US" dirty="0" err="1">
                <a:latin typeface="Courier" pitchFamily="2" charset="0"/>
              </a:rPr>
              <a:t>globk</a:t>
            </a:r>
            <a:endParaRPr lang="en-US" dirty="0">
              <a:latin typeface="Courier" pitchFamily="2" charset="0"/>
            </a:endParaRPr>
          </a:p>
          <a:p>
            <a:pPr lvl="1"/>
            <a:r>
              <a:rPr lang="en-US" dirty="0"/>
              <a:t>This may take many hours for very large/long velocity solutions</a:t>
            </a:r>
          </a:p>
          <a:p>
            <a:pPr lvl="1"/>
            <a:r>
              <a:rPr lang="en-US" dirty="0"/>
              <a:t>Use </a:t>
            </a:r>
            <a:r>
              <a:rPr lang="en-US" dirty="0" err="1">
                <a:latin typeface="Courier" pitchFamily="2" charset="0"/>
              </a:rPr>
              <a:t>tsfit</a:t>
            </a:r>
            <a:r>
              <a:rPr lang="en-US" dirty="0"/>
              <a:t> with earthquake file to generate a priori site coordinates. Be careful if ~/gg/tables/igb14_*.apr files also used because some site names permutations may have inconsistent coordinates (use </a:t>
            </a:r>
            <a:r>
              <a:rPr lang="en-US" dirty="0" err="1">
                <a:latin typeface="Courier" pitchFamily="2" charset="0"/>
              </a:rPr>
              <a:t>unify_apr</a:t>
            </a:r>
            <a:r>
              <a:rPr lang="en-US" dirty="0"/>
              <a:t> to be safe)</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24045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glorg</a:t>
            </a:r>
            <a:r>
              <a:rPr lang="en-US" dirty="0"/>
              <a:t> for different reference frames</a:t>
            </a:r>
          </a:p>
        </p:txBody>
      </p:sp>
      <p:sp>
        <p:nvSpPr>
          <p:cNvPr id="3" name="Content Placeholder 2"/>
          <p:cNvSpPr>
            <a:spLocks noGrp="1"/>
          </p:cNvSpPr>
          <p:nvPr>
            <p:ph idx="1"/>
          </p:nvPr>
        </p:nvSpPr>
        <p:spPr/>
        <p:txBody>
          <a:bodyPr>
            <a:normAutofit/>
          </a:bodyPr>
          <a:lstStyle/>
          <a:p>
            <a:r>
              <a:rPr lang="en-US" dirty="0"/>
              <a:t>No need to re-run </a:t>
            </a:r>
            <a:r>
              <a:rPr lang="en-US" dirty="0" err="1">
                <a:latin typeface="Courier" pitchFamily="2" charset="0"/>
              </a:rPr>
              <a:t>globk</a:t>
            </a:r>
            <a:r>
              <a:rPr lang="en-US" dirty="0"/>
              <a:t> every time you want</a:t>
            </a:r>
          </a:p>
          <a:p>
            <a:r>
              <a:rPr lang="en-US" dirty="0" err="1">
                <a:latin typeface="Courier" pitchFamily="2" charset="0"/>
              </a:rPr>
              <a:t>glorg</a:t>
            </a:r>
            <a:r>
              <a:rPr lang="en-US" dirty="0"/>
              <a:t> is usually called from </a:t>
            </a:r>
            <a:r>
              <a:rPr lang="en-US" dirty="0" err="1">
                <a:latin typeface="Courier" pitchFamily="2" charset="0"/>
              </a:rPr>
              <a:t>globk</a:t>
            </a:r>
            <a:r>
              <a:rPr lang="en-US" dirty="0"/>
              <a:t> command file (“</a:t>
            </a:r>
            <a:r>
              <a:rPr lang="en-US" dirty="0" err="1"/>
              <a:t>org_cmd</a:t>
            </a:r>
            <a:r>
              <a:rPr lang="en-US" dirty="0"/>
              <a:t>” option) but </a:t>
            </a:r>
            <a:r>
              <a:rPr lang="en-US" dirty="0" err="1">
                <a:latin typeface="Courier" pitchFamily="2" charset="0"/>
              </a:rPr>
              <a:t>glorg</a:t>
            </a:r>
            <a:r>
              <a:rPr lang="en-US" dirty="0"/>
              <a:t> may be run separately</a:t>
            </a:r>
          </a:p>
          <a:p>
            <a:pPr marL="457200" lvl="1" indent="0">
              <a:buNone/>
            </a:pPr>
            <a:r>
              <a:rPr lang="en-US" sz="2000" dirty="0" err="1">
                <a:latin typeface="Courier" pitchFamily="2" charset="0"/>
              </a:rPr>
              <a:t>globk</a:t>
            </a:r>
            <a:r>
              <a:rPr lang="en-US" sz="2000" dirty="0">
                <a:latin typeface="Courier" pitchFamily="2" charset="0"/>
              </a:rPr>
              <a:t> 6 </a:t>
            </a:r>
            <a:r>
              <a:rPr lang="en-US" sz="2000" dirty="0" err="1">
                <a:latin typeface="Courier" pitchFamily="2" charset="0"/>
              </a:rPr>
              <a:t>globk_vel.prt</a:t>
            </a:r>
            <a:r>
              <a:rPr lang="en-US" sz="2000" dirty="0">
                <a:latin typeface="Courier" pitchFamily="2" charset="0"/>
              </a:rPr>
              <a:t> </a:t>
            </a:r>
            <a:r>
              <a:rPr lang="en-US" sz="2000" dirty="0" err="1">
                <a:latin typeface="Courier" pitchFamily="2" charset="0"/>
              </a:rPr>
              <a:t>globk_vel.log</a:t>
            </a:r>
            <a:r>
              <a:rPr lang="en-US" sz="2000" dirty="0">
                <a:latin typeface="Courier" pitchFamily="2" charset="0"/>
              </a:rPr>
              <a:t> </a:t>
            </a:r>
            <a:r>
              <a:rPr lang="en-US" sz="2000" dirty="0" err="1">
                <a:latin typeface="Courier" pitchFamily="2" charset="0"/>
              </a:rPr>
              <a:t>globk_vel.gdl</a:t>
            </a:r>
            <a:r>
              <a:rPr lang="en-US" sz="2000" dirty="0">
                <a:latin typeface="Courier" pitchFamily="2" charset="0"/>
              </a:rPr>
              <a:t> </a:t>
            </a:r>
            <a:r>
              <a:rPr lang="en-US" sz="2000" dirty="0" err="1">
                <a:latin typeface="Courier" pitchFamily="2" charset="0"/>
              </a:rPr>
              <a:t>globk_vel.cmd</a:t>
            </a:r>
            <a:endParaRPr lang="en-US" sz="2000" dirty="0">
              <a:latin typeface="Courier" pitchFamily="2" charset="0"/>
            </a:endParaRPr>
          </a:p>
          <a:p>
            <a:pPr marL="457200" lvl="1" indent="0">
              <a:buNone/>
            </a:pPr>
            <a:r>
              <a:rPr lang="en-US" sz="2000" dirty="0" err="1">
                <a:latin typeface="Courier" pitchFamily="2" charset="0"/>
              </a:rPr>
              <a:t>glorg</a:t>
            </a:r>
            <a:r>
              <a:rPr lang="en-US" sz="2000" dirty="0">
                <a:latin typeface="Courier" pitchFamily="2" charset="0"/>
              </a:rPr>
              <a:t> </a:t>
            </a:r>
            <a:r>
              <a:rPr lang="en-US" sz="2000" dirty="0" err="1">
                <a:latin typeface="Courier" pitchFamily="2" charset="0"/>
              </a:rPr>
              <a:t>globk_vel_noam.org</a:t>
            </a:r>
            <a:r>
              <a:rPr lang="en-US" sz="2000" dirty="0">
                <a:latin typeface="Courier" pitchFamily="2" charset="0"/>
              </a:rPr>
              <a:t> ERAS:… </a:t>
            </a:r>
            <a:r>
              <a:rPr lang="en-US" sz="2000" dirty="0" err="1">
                <a:latin typeface="Courier" pitchFamily="2" charset="0"/>
              </a:rPr>
              <a:t>glorg_vel.cmd</a:t>
            </a:r>
            <a:r>
              <a:rPr lang="en-US" sz="2000" dirty="0">
                <a:latin typeface="Courier" pitchFamily="2" charset="0"/>
              </a:rPr>
              <a:t> </a:t>
            </a:r>
            <a:r>
              <a:rPr lang="en-US" sz="2000" dirty="0" err="1">
                <a:latin typeface="Courier" pitchFamily="2" charset="0"/>
              </a:rPr>
              <a:t>vel.com</a:t>
            </a:r>
            <a:endParaRPr lang="en-US" sz="2000" dirty="0">
              <a:latin typeface="Courier" pitchFamily="2" charset="0"/>
            </a:endParaRPr>
          </a:p>
          <a:p>
            <a:r>
              <a:rPr lang="en-US" dirty="0"/>
              <a:t>Must have saved the “.com”-file!</a:t>
            </a:r>
          </a:p>
          <a:p>
            <a:pPr lvl="1"/>
            <a:r>
              <a:rPr lang="en-US" dirty="0"/>
              <a:t>e.g. “</a:t>
            </a:r>
            <a:r>
              <a:rPr lang="en-US" dirty="0" err="1"/>
              <a:t>com_file</a:t>
            </a:r>
            <a:r>
              <a:rPr lang="en-US" dirty="0"/>
              <a:t> @.com”</a:t>
            </a:r>
          </a:p>
          <a:p>
            <a:pPr lvl="1"/>
            <a:r>
              <a:rPr lang="en-US" dirty="0"/>
              <a:t>Do not use “</a:t>
            </a:r>
            <a:r>
              <a:rPr lang="en-US" dirty="0" err="1"/>
              <a:t>del_scra</a:t>
            </a:r>
            <a:r>
              <a:rPr lang="en-US" dirty="0"/>
              <a:t> yes” in </a:t>
            </a:r>
            <a:r>
              <a:rPr lang="en-US" dirty="0" err="1">
                <a:latin typeface="Courier" pitchFamily="2" charset="0"/>
              </a:rPr>
              <a:t>globk</a:t>
            </a:r>
            <a:r>
              <a:rPr lang="en-US" dirty="0"/>
              <a:t> command file</a:t>
            </a:r>
          </a:p>
          <a:p>
            <a:pPr lvl="1"/>
            <a:r>
              <a:rPr lang="en-US" dirty="0"/>
              <a:t>“</a:t>
            </a:r>
            <a:r>
              <a:rPr lang="en-US" dirty="0" err="1"/>
              <a:t>apr_neu</a:t>
            </a:r>
            <a:r>
              <a:rPr lang="en-US" dirty="0"/>
              <a:t>” must be loosely constrained (“</a:t>
            </a:r>
            <a:r>
              <a:rPr lang="en-US" dirty="0" err="1"/>
              <a:t>apr_rot</a:t>
            </a:r>
            <a:r>
              <a:rPr lang="en-US" dirty="0"/>
              <a:t>” and “</a:t>
            </a:r>
            <a:r>
              <a:rPr lang="en-US" dirty="0" err="1"/>
              <a:t>apr_tran</a:t>
            </a:r>
            <a:r>
              <a:rPr lang="en-US" dirty="0"/>
              <a:t>” will also need to be used for </a:t>
            </a:r>
            <a:r>
              <a:rPr lang="en-US" dirty="0" err="1"/>
              <a:t>sestbl</a:t>
            </a:r>
            <a:r>
              <a:rPr lang="en-US" dirty="0"/>
              <a:t>. “BASELINE” experiment solutions)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1193506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ITRF2014</a:t>
            </a:r>
            <a:endParaRPr lang="en-US" sz="48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2464" y="1184564"/>
            <a:ext cx="7987071" cy="5171786"/>
          </a:xfrm>
        </p:spPr>
      </p:pic>
      <p:sp>
        <p:nvSpPr>
          <p:cNvPr id="4" name="Date Placeholder 3"/>
          <p:cNvSpPr>
            <a:spLocks noGrp="1"/>
          </p:cNvSpPr>
          <p:nvPr>
            <p:ph type="dt" sz="half" idx="10"/>
          </p:nvPr>
        </p:nvSpPr>
        <p:spPr/>
        <p:txBody>
          <a:bodyPr/>
          <a:lstStyle/>
          <a:p>
            <a:r>
              <a:rPr lang="en-GB"/>
              <a:t>2020/08/26</a:t>
            </a:r>
            <a:endParaRPr lang="en-US"/>
          </a:p>
        </p:txBody>
      </p:sp>
      <p:sp>
        <p:nvSpPr>
          <p:cNvPr id="5" name="Footer Placeholder 4"/>
          <p:cNvSpPr>
            <a:spLocks noGrp="1"/>
          </p:cNvSpPr>
          <p:nvPr>
            <p:ph type="ftr" sz="quarter" idx="11"/>
          </p:nvPr>
        </p:nvSpPr>
        <p:spPr/>
        <p:txBody>
          <a:bodyPr/>
          <a:lstStyle/>
          <a:p>
            <a:r>
              <a:rPr lang="en-US"/>
              <a:t>Reference frames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119346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ITRF2014</a:t>
            </a:r>
            <a:endParaRPr lang="en-US" sz="4800" dirty="0"/>
          </a:p>
        </p:txBody>
      </p:sp>
      <p:sp>
        <p:nvSpPr>
          <p:cNvPr id="3" name="Content Placeholder 2"/>
          <p:cNvSpPr>
            <a:spLocks noGrp="1"/>
          </p:cNvSpPr>
          <p:nvPr>
            <p:ph idx="1"/>
          </p:nvPr>
        </p:nvSpPr>
        <p:spPr/>
        <p:txBody>
          <a:bodyPr>
            <a:normAutofit lnSpcReduction="10000"/>
          </a:bodyPr>
          <a:lstStyle/>
          <a:p>
            <a:pPr marL="0" indent="0">
              <a:buNone/>
            </a:pPr>
            <a:r>
              <a:rPr lang="en-US" dirty="0"/>
              <a:t>What are some general features of plate motion that you can see?</a:t>
            </a:r>
          </a:p>
          <a:p>
            <a:r>
              <a:rPr lang="en-US" dirty="0"/>
              <a:t>North America rotates around a point in the Pacific off South America</a:t>
            </a:r>
          </a:p>
          <a:p>
            <a:r>
              <a:rPr lang="en-US" dirty="0"/>
              <a:t>Eurasia and Africa appear to have very similar motions</a:t>
            </a:r>
          </a:p>
          <a:p>
            <a:r>
              <a:rPr lang="en-US" dirty="0"/>
              <a:t>Antarctica is moving very little</a:t>
            </a:r>
          </a:p>
          <a:p>
            <a:endParaRPr lang="en-US" dirty="0"/>
          </a:p>
          <a:p>
            <a:r>
              <a:rPr lang="en-US" dirty="0"/>
              <a:t>ITRF2014 is a not-net-rotation frame which is a mathematical construction.  For some geophysical problems other frames may make more sense (e.g., mantle fixed, hot spot frame, specific plate).  </a:t>
            </a:r>
          </a:p>
          <a:p>
            <a:r>
              <a:rPr lang="en-US" dirty="0"/>
              <a:t>Frames for different plates (based on Euler pole fits) are in ~/gg/tables.</a:t>
            </a:r>
          </a:p>
        </p:txBody>
      </p:sp>
      <p:sp>
        <p:nvSpPr>
          <p:cNvPr id="4" name="Date Placeholder 3"/>
          <p:cNvSpPr>
            <a:spLocks noGrp="1"/>
          </p:cNvSpPr>
          <p:nvPr>
            <p:ph type="dt" sz="half" idx="10"/>
          </p:nvPr>
        </p:nvSpPr>
        <p:spPr/>
        <p:txBody>
          <a:bodyPr/>
          <a:lstStyle/>
          <a:p>
            <a:r>
              <a:rPr lang="en-GB"/>
              <a:t>2020/08/26</a:t>
            </a:r>
            <a:endParaRPr lang="en-US"/>
          </a:p>
        </p:txBody>
      </p:sp>
      <p:sp>
        <p:nvSpPr>
          <p:cNvPr id="5" name="Footer Placeholder 4"/>
          <p:cNvSpPr>
            <a:spLocks noGrp="1"/>
          </p:cNvSpPr>
          <p:nvPr>
            <p:ph type="ftr" sz="quarter" idx="11"/>
          </p:nvPr>
        </p:nvSpPr>
        <p:spPr/>
        <p:txBody>
          <a:bodyPr/>
          <a:lstStyle/>
          <a:p>
            <a:r>
              <a:rPr lang="en-US"/>
              <a:t>Reference frames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125798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Choices of reference frame</a:t>
            </a:r>
          </a:p>
        </p:txBody>
      </p:sp>
      <p:sp>
        <p:nvSpPr>
          <p:cNvPr id="3" name="Content Placeholder 2"/>
          <p:cNvSpPr>
            <a:spLocks noGrp="1"/>
          </p:cNvSpPr>
          <p:nvPr>
            <p:ph idx="1"/>
          </p:nvPr>
        </p:nvSpPr>
        <p:spPr/>
        <p:txBody>
          <a:bodyPr>
            <a:normAutofit fontScale="85000" lnSpcReduction="20000"/>
          </a:bodyPr>
          <a:lstStyle/>
          <a:p>
            <a:r>
              <a:rPr lang="en-US" dirty="0"/>
              <a:t>Choose your reference frame based on your geophysical objectives</a:t>
            </a:r>
          </a:p>
          <a:p>
            <a:pPr lvl="1"/>
            <a:r>
              <a:rPr lang="en-US" dirty="0"/>
              <a:t>Velocities in ITRF are difficult to interpret visually from a geophysical perspective</a:t>
            </a:r>
          </a:p>
          <a:p>
            <a:pPr lvl="2"/>
            <a:r>
              <a:rPr lang="en-US" dirty="0"/>
              <a:t>Local surroundings of a volcano</a:t>
            </a:r>
          </a:p>
          <a:p>
            <a:pPr lvl="2"/>
            <a:r>
              <a:rPr lang="en-US" dirty="0"/>
              <a:t>One side of a fault</a:t>
            </a:r>
          </a:p>
          <a:p>
            <a:pPr lvl="2"/>
            <a:r>
              <a:rPr lang="en-US" dirty="0"/>
              <a:t>Upper plate of a subduction zone</a:t>
            </a:r>
          </a:p>
          <a:p>
            <a:r>
              <a:rPr lang="en-US" dirty="0"/>
              <a:t>Major plate reference frame</a:t>
            </a:r>
          </a:p>
          <a:p>
            <a:pPr lvl="1"/>
            <a:r>
              <a:rPr lang="en-US" dirty="0"/>
              <a:t>Major plates are often chosen to conform with conventional perspectives of velocity solutions</a:t>
            </a:r>
          </a:p>
          <a:p>
            <a:pPr lvl="1"/>
            <a:r>
              <a:rPr lang="en-US" dirty="0"/>
              <a:t>Relative to Eurasia, Nubia, North America, South America, etc.</a:t>
            </a:r>
          </a:p>
          <a:p>
            <a:pPr lvl="1"/>
            <a:r>
              <a:rPr lang="en-US" dirty="0"/>
              <a:t>But don’t feel restricted by this. Sometimes your geophysical discussion is best visualized relative to any stable boundary of a deforming region</a:t>
            </a:r>
          </a:p>
          <a:p>
            <a:r>
              <a:rPr lang="en-US" dirty="0"/>
              <a:t>Regional reference frame</a:t>
            </a:r>
          </a:p>
          <a:p>
            <a:pPr lvl="1"/>
            <a:r>
              <a:rPr lang="en-US" dirty="0"/>
              <a:t>Central Valley of California, non-deforming part of Anatolia, smaller coherent regions, etc.</a:t>
            </a:r>
          </a:p>
          <a:p>
            <a:r>
              <a:rPr lang="en-US" dirty="0"/>
              <a:t>Local reference frame</a:t>
            </a:r>
          </a:p>
          <a:p>
            <a:pPr lvl="1"/>
            <a:r>
              <a:rPr lang="en-US" dirty="0"/>
              <a:t>Sites near but outside the influence of a volcano, geothermal field, etc.</a:t>
            </a:r>
          </a:p>
        </p:txBody>
      </p:sp>
      <p:sp>
        <p:nvSpPr>
          <p:cNvPr id="4" name="Date Placeholder 3"/>
          <p:cNvSpPr>
            <a:spLocks noGrp="1"/>
          </p:cNvSpPr>
          <p:nvPr>
            <p:ph type="dt" sz="half" idx="10"/>
          </p:nvPr>
        </p:nvSpPr>
        <p:spPr/>
        <p:txBody>
          <a:bodyPr/>
          <a:lstStyle/>
          <a:p>
            <a:r>
              <a:rPr lang="en-GB"/>
              <a:t>2020/08/26</a:t>
            </a:r>
            <a:endParaRPr lang="en-US"/>
          </a:p>
        </p:txBody>
      </p:sp>
      <p:sp>
        <p:nvSpPr>
          <p:cNvPr id="5" name="Footer Placeholder 4"/>
          <p:cNvSpPr>
            <a:spLocks noGrp="1"/>
          </p:cNvSpPr>
          <p:nvPr>
            <p:ph type="ftr" sz="quarter" idx="11"/>
          </p:nvPr>
        </p:nvSpPr>
        <p:spPr/>
        <p:txBody>
          <a:bodyPr/>
          <a:lstStyle/>
          <a:p>
            <a:r>
              <a:rPr lang="en-US"/>
              <a:t>Reference frames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946708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 name="Shape 338"/>
          <p:cNvSpPr>
            <a:spLocks noGrp="1"/>
          </p:cNvSpPr>
          <p:nvPr>
            <p:ph type="title"/>
          </p:nvPr>
        </p:nvSpPr>
        <p:spPr/>
        <p:txBody>
          <a:bodyPr/>
          <a:lstStyle>
            <a:lvl1pPr>
              <a:defRPr>
                <a:solidFill>
                  <a:srgbClr val="007754"/>
                </a:solidFill>
              </a:defRPr>
            </a:lvl1pPr>
          </a:lstStyle>
          <a:p>
            <a:pPr lvl="0"/>
            <a:r>
              <a:rPr lang="en-US">
                <a:solidFill>
                  <a:schemeClr val="tx1"/>
                </a:solidFill>
              </a:rPr>
              <a:t>Examples</a:t>
            </a:r>
          </a:p>
        </p:txBody>
      </p:sp>
      <p:sp>
        <p:nvSpPr>
          <p:cNvPr id="339" name="Shape 339"/>
          <p:cNvSpPr>
            <a:spLocks noGrp="1"/>
          </p:cNvSpPr>
          <p:nvPr>
            <p:ph sz="half" idx="1"/>
          </p:nvPr>
        </p:nvSpPr>
        <p:spPr/>
        <p:txBody>
          <a:bodyPr/>
          <a:lstStyle/>
          <a:p>
            <a:r>
              <a:rPr lang="en-US"/>
              <a:t>Expressing velocities in ITRF is not very meaningful or useful when we want to look at the deformation at a plate boundary, e.g. the San Andreas Fault system</a:t>
            </a:r>
          </a:p>
          <a:p>
            <a:r>
              <a:rPr lang="en-US"/>
              <a:t>Better to look at velocities with one side “fixed” so we can see what the other side is doing relative to it</a:t>
            </a:r>
          </a:p>
        </p:txBody>
      </p:sp>
      <p:sp>
        <p:nvSpPr>
          <p:cNvPr id="2" name="Date Placeholder 1"/>
          <p:cNvSpPr>
            <a:spLocks noGrp="1"/>
          </p:cNvSpPr>
          <p:nvPr>
            <p:ph type="dt" sz="half" idx="10"/>
          </p:nvPr>
        </p:nvSpPr>
        <p:spPr/>
        <p:txBody>
          <a:bodyPr/>
          <a:lstStyle/>
          <a:p>
            <a:r>
              <a:rPr lang="en-GB"/>
              <a:t>2020/08/26</a:t>
            </a:r>
            <a:endParaRPr lang="en-US"/>
          </a:p>
        </p:txBody>
      </p:sp>
      <p:sp>
        <p:nvSpPr>
          <p:cNvPr id="3" name="Footer Placeholder 2"/>
          <p:cNvSpPr>
            <a:spLocks noGrp="1"/>
          </p:cNvSpPr>
          <p:nvPr>
            <p:ph type="ftr" sz="quarter" idx="11"/>
          </p:nvPr>
        </p:nvSpPr>
        <p:spPr/>
        <p:txBody>
          <a:bodyPr/>
          <a:lstStyle/>
          <a:p>
            <a:r>
              <a:rPr lang="en-US"/>
              <a:t>Reference frames</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14</a:t>
            </a:fld>
            <a:endParaRPr lang="en-US"/>
          </a:p>
        </p:txBody>
      </p:sp>
      <p:grpSp>
        <p:nvGrpSpPr>
          <p:cNvPr id="351" name="Group 351"/>
          <p:cNvGrpSpPr/>
          <p:nvPr/>
        </p:nvGrpSpPr>
        <p:grpSpPr>
          <a:xfrm>
            <a:off x="7364017" y="1955603"/>
            <a:ext cx="2008409" cy="1973461"/>
            <a:chOff x="0" y="0"/>
            <a:chExt cx="2856403" cy="2806700"/>
          </a:xfrm>
        </p:grpSpPr>
        <p:sp>
          <p:nvSpPr>
            <p:cNvPr id="345" name="Shape 345"/>
            <p:cNvSpPr/>
            <p:nvPr/>
          </p:nvSpPr>
          <p:spPr>
            <a:xfrm>
              <a:off x="711200" y="0"/>
              <a:ext cx="1968500" cy="28067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18" y="977"/>
                  </a:lnTo>
                  <a:lnTo>
                    <a:pt x="697" y="1857"/>
                  </a:lnTo>
                  <a:lnTo>
                    <a:pt x="1533" y="2737"/>
                  </a:lnTo>
                  <a:lnTo>
                    <a:pt x="2508" y="3616"/>
                  </a:lnTo>
                  <a:lnTo>
                    <a:pt x="3623" y="4594"/>
                  </a:lnTo>
                  <a:lnTo>
                    <a:pt x="4181" y="5473"/>
                  </a:lnTo>
                  <a:lnTo>
                    <a:pt x="4320" y="6451"/>
                  </a:lnTo>
                  <a:lnTo>
                    <a:pt x="4738" y="7330"/>
                  </a:lnTo>
                  <a:lnTo>
                    <a:pt x="5295" y="8210"/>
                  </a:lnTo>
                  <a:lnTo>
                    <a:pt x="6271" y="8992"/>
                  </a:lnTo>
                  <a:lnTo>
                    <a:pt x="7107" y="8894"/>
                  </a:lnTo>
                  <a:lnTo>
                    <a:pt x="7804" y="9481"/>
                  </a:lnTo>
                  <a:lnTo>
                    <a:pt x="7107" y="9969"/>
                  </a:lnTo>
                  <a:lnTo>
                    <a:pt x="7386" y="10653"/>
                  </a:lnTo>
                  <a:lnTo>
                    <a:pt x="7804" y="11435"/>
                  </a:lnTo>
                  <a:lnTo>
                    <a:pt x="8640" y="12217"/>
                  </a:lnTo>
                  <a:lnTo>
                    <a:pt x="9337" y="12901"/>
                  </a:lnTo>
                  <a:lnTo>
                    <a:pt x="9894" y="13390"/>
                  </a:lnTo>
                  <a:lnTo>
                    <a:pt x="11009" y="13586"/>
                  </a:lnTo>
                  <a:lnTo>
                    <a:pt x="12263" y="13683"/>
                  </a:lnTo>
                  <a:lnTo>
                    <a:pt x="13239" y="14172"/>
                  </a:lnTo>
                  <a:lnTo>
                    <a:pt x="13796" y="14856"/>
                  </a:lnTo>
                  <a:lnTo>
                    <a:pt x="14214" y="15443"/>
                  </a:lnTo>
                  <a:lnTo>
                    <a:pt x="14632" y="15833"/>
                  </a:lnTo>
                  <a:lnTo>
                    <a:pt x="14911" y="16322"/>
                  </a:lnTo>
                  <a:lnTo>
                    <a:pt x="15190" y="16909"/>
                  </a:lnTo>
                  <a:lnTo>
                    <a:pt x="15468" y="17495"/>
                  </a:lnTo>
                  <a:lnTo>
                    <a:pt x="16026" y="17984"/>
                  </a:lnTo>
                  <a:lnTo>
                    <a:pt x="16862" y="18570"/>
                  </a:lnTo>
                  <a:lnTo>
                    <a:pt x="17837" y="19059"/>
                  </a:lnTo>
                  <a:lnTo>
                    <a:pt x="18395" y="19450"/>
                  </a:lnTo>
                  <a:lnTo>
                    <a:pt x="18952" y="20134"/>
                  </a:lnTo>
                  <a:lnTo>
                    <a:pt x="19510" y="19548"/>
                  </a:lnTo>
                  <a:lnTo>
                    <a:pt x="19092" y="18863"/>
                  </a:lnTo>
                  <a:lnTo>
                    <a:pt x="18674" y="18179"/>
                  </a:lnTo>
                  <a:lnTo>
                    <a:pt x="17837" y="17300"/>
                  </a:lnTo>
                  <a:lnTo>
                    <a:pt x="17559" y="16518"/>
                  </a:lnTo>
                  <a:lnTo>
                    <a:pt x="17141" y="15931"/>
                  </a:lnTo>
                  <a:lnTo>
                    <a:pt x="17837" y="15638"/>
                  </a:lnTo>
                  <a:lnTo>
                    <a:pt x="18534" y="16322"/>
                  </a:lnTo>
                  <a:lnTo>
                    <a:pt x="19649" y="17202"/>
                  </a:lnTo>
                  <a:lnTo>
                    <a:pt x="20625" y="18472"/>
                  </a:lnTo>
                  <a:lnTo>
                    <a:pt x="20625" y="18961"/>
                  </a:lnTo>
                  <a:lnTo>
                    <a:pt x="20764" y="19841"/>
                  </a:lnTo>
                  <a:cubicBezTo>
                    <a:pt x="20764" y="19841"/>
                    <a:pt x="21043" y="20134"/>
                    <a:pt x="21043" y="20329"/>
                  </a:cubicBezTo>
                  <a:cubicBezTo>
                    <a:pt x="21043" y="20525"/>
                    <a:pt x="21600" y="21600"/>
                    <a:pt x="21600" y="21600"/>
                  </a:cubicBezTo>
                </a:path>
              </a:pathLst>
            </a:custGeom>
            <a:noFill/>
            <a:ln w="38100" cap="flat">
              <a:solidFill>
                <a:schemeClr val="tx1"/>
              </a:solidFill>
              <a:prstDash val="solid"/>
              <a:miter lim="400000"/>
            </a:ln>
            <a:effectLst/>
          </p:spPr>
          <p:txBody>
            <a:bodyPr wrap="square" lIns="0" tIns="0" rIns="0" bIns="0" numCol="1" anchor="ctr">
              <a:noAutofit/>
            </a:bodyPr>
            <a:lstStyle/>
            <a:p>
              <a:pPr lvl="0"/>
              <a:endParaRPr/>
            </a:p>
          </p:txBody>
        </p:sp>
        <p:sp>
          <p:nvSpPr>
            <p:cNvPr id="346" name="Shape 346"/>
            <p:cNvSpPr/>
            <p:nvPr/>
          </p:nvSpPr>
          <p:spPr>
            <a:xfrm>
              <a:off x="1028700" y="533400"/>
              <a:ext cx="1460500" cy="1333500"/>
            </a:xfrm>
            <a:custGeom>
              <a:avLst/>
              <a:gdLst/>
              <a:ahLst/>
              <a:cxnLst>
                <a:cxn ang="0">
                  <a:pos x="wd2" y="hd2"/>
                </a:cxn>
                <a:cxn ang="5400000">
                  <a:pos x="wd2" y="hd2"/>
                </a:cxn>
                <a:cxn ang="10800000">
                  <a:pos x="wd2" y="hd2"/>
                </a:cxn>
                <a:cxn ang="16200000">
                  <a:pos x="wd2" y="hd2"/>
                </a:cxn>
              </a:cxnLst>
              <a:rect l="0" t="0" r="r" b="b"/>
              <a:pathLst>
                <a:path w="21600" h="21600" extrusionOk="0">
                  <a:moveTo>
                    <a:pt x="0" y="206"/>
                  </a:moveTo>
                  <a:lnTo>
                    <a:pt x="9955" y="0"/>
                  </a:lnTo>
                  <a:lnTo>
                    <a:pt x="10143" y="5143"/>
                  </a:lnTo>
                  <a:lnTo>
                    <a:pt x="21600" y="16869"/>
                  </a:lnTo>
                  <a:lnTo>
                    <a:pt x="21600" y="18103"/>
                  </a:lnTo>
                  <a:lnTo>
                    <a:pt x="20849" y="19131"/>
                  </a:lnTo>
                  <a:lnTo>
                    <a:pt x="20285" y="20160"/>
                  </a:lnTo>
                  <a:lnTo>
                    <a:pt x="20285" y="21189"/>
                  </a:lnTo>
                  <a:lnTo>
                    <a:pt x="13148" y="21600"/>
                  </a:lnTo>
                </a:path>
              </a:pathLst>
            </a:custGeom>
            <a:noFill/>
            <a:ln w="25400" cap="flat">
              <a:solidFill>
                <a:srgbClr val="000000"/>
              </a:solidFill>
              <a:custDash>
                <a:ds d="200000" sp="200000"/>
              </a:custDash>
              <a:miter lim="400000"/>
            </a:ln>
            <a:effectLst/>
          </p:spPr>
          <p:txBody>
            <a:bodyPr wrap="square" lIns="0" tIns="0" rIns="0" bIns="0" numCol="1" anchor="ctr">
              <a:noAutofit/>
            </a:bodyPr>
            <a:lstStyle/>
            <a:p>
              <a:pPr lvl="0"/>
              <a:endParaRPr/>
            </a:p>
          </p:txBody>
        </p:sp>
        <p:sp>
          <p:nvSpPr>
            <p:cNvPr id="347" name="Shape 347"/>
            <p:cNvSpPr/>
            <p:nvPr/>
          </p:nvSpPr>
          <p:spPr>
            <a:xfrm>
              <a:off x="0" y="838200"/>
              <a:ext cx="1003300" cy="673100"/>
            </a:xfrm>
            <a:prstGeom prst="line">
              <a:avLst/>
            </a:prstGeom>
            <a:noFill/>
            <a:ln w="38100" cap="flat">
              <a:solidFill>
                <a:srgbClr val="000000"/>
              </a:solidFill>
              <a:prstDash val="solid"/>
              <a:miter lim="400000"/>
              <a:headEnd type="stealth" w="med" len="med"/>
            </a:ln>
            <a:effectLst/>
          </p:spPr>
          <p:txBody>
            <a:bodyPr wrap="square" lIns="0" tIns="0" rIns="0" bIns="0" numCol="1" anchor="t">
              <a:noAutofit/>
            </a:bodyPr>
            <a:lstStyle/>
            <a:p>
              <a:pPr defTabSz="321457">
                <a:defRPr sz="1200">
                  <a:latin typeface="Helvetica"/>
                  <a:ea typeface="Helvetica"/>
                  <a:cs typeface="Helvetica"/>
                  <a:sym typeface="Helvetica"/>
                </a:defRPr>
              </a:pPr>
              <a:endParaRPr sz="1200"/>
            </a:p>
          </p:txBody>
        </p:sp>
        <p:sp>
          <p:nvSpPr>
            <p:cNvPr id="348" name="Shape 348"/>
            <p:cNvSpPr/>
            <p:nvPr/>
          </p:nvSpPr>
          <p:spPr>
            <a:xfrm flipV="1">
              <a:off x="1536700" y="1320811"/>
              <a:ext cx="381000" cy="201989"/>
            </a:xfrm>
            <a:prstGeom prst="line">
              <a:avLst/>
            </a:prstGeom>
            <a:noFill/>
            <a:ln w="38100" cap="flat">
              <a:solidFill>
                <a:srgbClr val="000000"/>
              </a:solidFill>
              <a:prstDash val="solid"/>
              <a:miter lim="400000"/>
              <a:headEnd type="stealth" w="med" len="med"/>
            </a:ln>
            <a:effectLst/>
          </p:spPr>
          <p:txBody>
            <a:bodyPr wrap="square" lIns="0" tIns="0" rIns="0" bIns="0" numCol="1" anchor="t">
              <a:noAutofit/>
            </a:bodyPr>
            <a:lstStyle/>
            <a:p>
              <a:pPr defTabSz="321457">
                <a:defRPr sz="1200">
                  <a:latin typeface="Helvetica"/>
                  <a:ea typeface="Helvetica"/>
                  <a:cs typeface="Helvetica"/>
                  <a:sym typeface="Helvetica"/>
                </a:defRPr>
              </a:pPr>
              <a:endParaRPr sz="1200"/>
            </a:p>
          </p:txBody>
        </p:sp>
        <p:sp>
          <p:nvSpPr>
            <p:cNvPr id="349" name="Shape 349"/>
            <p:cNvSpPr/>
            <p:nvPr/>
          </p:nvSpPr>
          <p:spPr>
            <a:xfrm>
              <a:off x="699237" y="1383101"/>
              <a:ext cx="705196" cy="80249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p>
              <a:pPr lvl="0">
                <a:defRPr sz="1800"/>
              </a:pPr>
              <a:r>
                <a:rPr sz="3000"/>
                <a:t>PA</a:t>
              </a:r>
            </a:p>
          </p:txBody>
        </p:sp>
        <p:sp>
          <p:nvSpPr>
            <p:cNvPr id="350" name="Shape 350"/>
            <p:cNvSpPr/>
            <p:nvPr/>
          </p:nvSpPr>
          <p:spPr>
            <a:xfrm>
              <a:off x="2040706" y="798901"/>
              <a:ext cx="815697" cy="80249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p>
              <a:pPr lvl="0">
                <a:defRPr sz="1800"/>
              </a:pPr>
              <a:r>
                <a:rPr sz="3000"/>
                <a:t>NA</a:t>
              </a:r>
            </a:p>
          </p:txBody>
        </p:sp>
      </p:grpSp>
      <p:grpSp>
        <p:nvGrpSpPr>
          <p:cNvPr id="359" name="Group 359"/>
          <p:cNvGrpSpPr/>
          <p:nvPr/>
        </p:nvGrpSpPr>
        <p:grpSpPr>
          <a:xfrm>
            <a:off x="7801572" y="4098728"/>
            <a:ext cx="1642685" cy="1973461"/>
            <a:chOff x="0" y="0"/>
            <a:chExt cx="2336263" cy="2806700"/>
          </a:xfrm>
        </p:grpSpPr>
        <p:sp>
          <p:nvSpPr>
            <p:cNvPr id="352" name="Shape 352"/>
            <p:cNvSpPr/>
            <p:nvPr/>
          </p:nvSpPr>
          <p:spPr>
            <a:xfrm>
              <a:off x="88900" y="0"/>
              <a:ext cx="1968500" cy="28067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18" y="977"/>
                  </a:lnTo>
                  <a:lnTo>
                    <a:pt x="697" y="1857"/>
                  </a:lnTo>
                  <a:lnTo>
                    <a:pt x="1533" y="2737"/>
                  </a:lnTo>
                  <a:lnTo>
                    <a:pt x="2508" y="3616"/>
                  </a:lnTo>
                  <a:lnTo>
                    <a:pt x="3623" y="4594"/>
                  </a:lnTo>
                  <a:lnTo>
                    <a:pt x="4181" y="5473"/>
                  </a:lnTo>
                  <a:lnTo>
                    <a:pt x="4320" y="6451"/>
                  </a:lnTo>
                  <a:lnTo>
                    <a:pt x="4738" y="7330"/>
                  </a:lnTo>
                  <a:lnTo>
                    <a:pt x="5295" y="8210"/>
                  </a:lnTo>
                  <a:lnTo>
                    <a:pt x="6271" y="8992"/>
                  </a:lnTo>
                  <a:lnTo>
                    <a:pt x="7107" y="8894"/>
                  </a:lnTo>
                  <a:lnTo>
                    <a:pt x="7804" y="9481"/>
                  </a:lnTo>
                  <a:lnTo>
                    <a:pt x="7107" y="9969"/>
                  </a:lnTo>
                  <a:lnTo>
                    <a:pt x="7386" y="10653"/>
                  </a:lnTo>
                  <a:lnTo>
                    <a:pt x="7804" y="11435"/>
                  </a:lnTo>
                  <a:lnTo>
                    <a:pt x="8640" y="12217"/>
                  </a:lnTo>
                  <a:lnTo>
                    <a:pt x="9337" y="12901"/>
                  </a:lnTo>
                  <a:lnTo>
                    <a:pt x="9894" y="13390"/>
                  </a:lnTo>
                  <a:lnTo>
                    <a:pt x="11009" y="13586"/>
                  </a:lnTo>
                  <a:lnTo>
                    <a:pt x="12263" y="13683"/>
                  </a:lnTo>
                  <a:lnTo>
                    <a:pt x="13239" y="14172"/>
                  </a:lnTo>
                  <a:lnTo>
                    <a:pt x="13796" y="14856"/>
                  </a:lnTo>
                  <a:lnTo>
                    <a:pt x="14214" y="15443"/>
                  </a:lnTo>
                  <a:lnTo>
                    <a:pt x="14632" y="15833"/>
                  </a:lnTo>
                  <a:lnTo>
                    <a:pt x="14911" y="16322"/>
                  </a:lnTo>
                  <a:lnTo>
                    <a:pt x="15190" y="16909"/>
                  </a:lnTo>
                  <a:lnTo>
                    <a:pt x="15468" y="17495"/>
                  </a:lnTo>
                  <a:lnTo>
                    <a:pt x="16026" y="17984"/>
                  </a:lnTo>
                  <a:lnTo>
                    <a:pt x="16862" y="18570"/>
                  </a:lnTo>
                  <a:lnTo>
                    <a:pt x="17837" y="19059"/>
                  </a:lnTo>
                  <a:lnTo>
                    <a:pt x="18395" y="19450"/>
                  </a:lnTo>
                  <a:lnTo>
                    <a:pt x="18952" y="20134"/>
                  </a:lnTo>
                  <a:lnTo>
                    <a:pt x="19510" y="19548"/>
                  </a:lnTo>
                  <a:lnTo>
                    <a:pt x="19092" y="18863"/>
                  </a:lnTo>
                  <a:lnTo>
                    <a:pt x="18674" y="18179"/>
                  </a:lnTo>
                  <a:lnTo>
                    <a:pt x="17837" y="17300"/>
                  </a:lnTo>
                  <a:lnTo>
                    <a:pt x="17559" y="16518"/>
                  </a:lnTo>
                  <a:lnTo>
                    <a:pt x="17141" y="15931"/>
                  </a:lnTo>
                  <a:lnTo>
                    <a:pt x="17837" y="15638"/>
                  </a:lnTo>
                  <a:lnTo>
                    <a:pt x="18534" y="16322"/>
                  </a:lnTo>
                  <a:lnTo>
                    <a:pt x="19649" y="17202"/>
                  </a:lnTo>
                  <a:lnTo>
                    <a:pt x="20625" y="18472"/>
                  </a:lnTo>
                  <a:lnTo>
                    <a:pt x="20625" y="18961"/>
                  </a:lnTo>
                  <a:lnTo>
                    <a:pt x="20764" y="19841"/>
                  </a:lnTo>
                  <a:cubicBezTo>
                    <a:pt x="20764" y="19841"/>
                    <a:pt x="21043" y="20134"/>
                    <a:pt x="21043" y="20329"/>
                  </a:cubicBezTo>
                  <a:cubicBezTo>
                    <a:pt x="21043" y="20525"/>
                    <a:pt x="21600" y="21600"/>
                    <a:pt x="21600" y="21600"/>
                  </a:cubicBezTo>
                </a:path>
              </a:pathLst>
            </a:custGeom>
            <a:noFill/>
            <a:ln w="38100" cap="flat">
              <a:solidFill>
                <a:srgbClr val="000000"/>
              </a:solidFill>
              <a:prstDash val="solid"/>
              <a:miter lim="400000"/>
            </a:ln>
            <a:effectLst/>
          </p:spPr>
          <p:txBody>
            <a:bodyPr wrap="square" lIns="0" tIns="0" rIns="0" bIns="0" numCol="1" anchor="ctr">
              <a:noAutofit/>
            </a:bodyPr>
            <a:lstStyle/>
            <a:p>
              <a:pPr lvl="0"/>
              <a:endParaRPr/>
            </a:p>
          </p:txBody>
        </p:sp>
        <p:sp>
          <p:nvSpPr>
            <p:cNvPr id="353" name="Shape 353"/>
            <p:cNvSpPr/>
            <p:nvPr/>
          </p:nvSpPr>
          <p:spPr>
            <a:xfrm>
              <a:off x="406400" y="533400"/>
              <a:ext cx="1460500" cy="1333500"/>
            </a:xfrm>
            <a:custGeom>
              <a:avLst/>
              <a:gdLst/>
              <a:ahLst/>
              <a:cxnLst>
                <a:cxn ang="0">
                  <a:pos x="wd2" y="hd2"/>
                </a:cxn>
                <a:cxn ang="5400000">
                  <a:pos x="wd2" y="hd2"/>
                </a:cxn>
                <a:cxn ang="10800000">
                  <a:pos x="wd2" y="hd2"/>
                </a:cxn>
                <a:cxn ang="16200000">
                  <a:pos x="wd2" y="hd2"/>
                </a:cxn>
              </a:cxnLst>
              <a:rect l="0" t="0" r="r" b="b"/>
              <a:pathLst>
                <a:path w="21600" h="21600" extrusionOk="0">
                  <a:moveTo>
                    <a:pt x="0" y="206"/>
                  </a:moveTo>
                  <a:lnTo>
                    <a:pt x="9955" y="0"/>
                  </a:lnTo>
                  <a:lnTo>
                    <a:pt x="10143" y="5143"/>
                  </a:lnTo>
                  <a:lnTo>
                    <a:pt x="21600" y="16869"/>
                  </a:lnTo>
                  <a:lnTo>
                    <a:pt x="21600" y="18103"/>
                  </a:lnTo>
                  <a:lnTo>
                    <a:pt x="20849" y="19131"/>
                  </a:lnTo>
                  <a:lnTo>
                    <a:pt x="20285" y="20160"/>
                  </a:lnTo>
                  <a:lnTo>
                    <a:pt x="20285" y="21189"/>
                  </a:lnTo>
                  <a:lnTo>
                    <a:pt x="13148" y="21600"/>
                  </a:lnTo>
                </a:path>
              </a:pathLst>
            </a:custGeom>
            <a:noFill/>
            <a:ln w="25400" cap="flat">
              <a:solidFill>
                <a:srgbClr val="000000"/>
              </a:solidFill>
              <a:custDash>
                <a:ds d="200000" sp="200000"/>
              </a:custDash>
              <a:miter lim="400000"/>
            </a:ln>
            <a:effectLst/>
          </p:spPr>
          <p:txBody>
            <a:bodyPr wrap="square" lIns="0" tIns="0" rIns="0" bIns="0" numCol="1" anchor="ctr">
              <a:noAutofit/>
            </a:bodyPr>
            <a:lstStyle/>
            <a:p>
              <a:pPr lvl="0"/>
              <a:endParaRPr/>
            </a:p>
          </p:txBody>
        </p:sp>
        <p:sp>
          <p:nvSpPr>
            <p:cNvPr id="354" name="Shape 354"/>
            <p:cNvSpPr/>
            <p:nvPr/>
          </p:nvSpPr>
          <p:spPr>
            <a:xfrm>
              <a:off x="0" y="838200"/>
              <a:ext cx="381001" cy="673100"/>
            </a:xfrm>
            <a:prstGeom prst="line">
              <a:avLst/>
            </a:prstGeom>
            <a:noFill/>
            <a:ln w="38100" cap="flat">
              <a:solidFill>
                <a:srgbClr val="000000"/>
              </a:solidFill>
              <a:prstDash val="solid"/>
              <a:miter lim="400000"/>
              <a:headEnd type="stealth" w="med" len="med"/>
            </a:ln>
            <a:effectLst/>
          </p:spPr>
          <p:txBody>
            <a:bodyPr wrap="square" lIns="0" tIns="0" rIns="0" bIns="0" numCol="1" anchor="t">
              <a:noAutofit/>
            </a:bodyPr>
            <a:lstStyle/>
            <a:p>
              <a:pPr defTabSz="321457">
                <a:defRPr sz="1200">
                  <a:latin typeface="Helvetica"/>
                  <a:ea typeface="Helvetica"/>
                  <a:cs typeface="Helvetica"/>
                  <a:sym typeface="Helvetica"/>
                </a:defRPr>
              </a:pPr>
              <a:endParaRPr sz="1200"/>
            </a:p>
          </p:txBody>
        </p:sp>
        <p:sp>
          <p:nvSpPr>
            <p:cNvPr id="355" name="Shape 355"/>
            <p:cNvSpPr/>
            <p:nvPr/>
          </p:nvSpPr>
          <p:spPr>
            <a:xfrm>
              <a:off x="76200" y="1383101"/>
              <a:ext cx="705196" cy="80249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p>
              <a:pPr lvl="0">
                <a:defRPr sz="1800"/>
              </a:pPr>
              <a:r>
                <a:rPr sz="3000"/>
                <a:t>PA</a:t>
              </a:r>
            </a:p>
          </p:txBody>
        </p:sp>
        <p:sp>
          <p:nvSpPr>
            <p:cNvPr id="356" name="Shape 356"/>
            <p:cNvSpPr/>
            <p:nvPr/>
          </p:nvSpPr>
          <p:spPr>
            <a:xfrm>
              <a:off x="1422400" y="798901"/>
              <a:ext cx="815697" cy="80249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50800" tIns="50800" rIns="50800" bIns="50800" numCol="1" anchor="ctr">
              <a:spAutoFit/>
            </a:bodyPr>
            <a:lstStyle/>
            <a:p>
              <a:pPr lvl="0">
                <a:defRPr sz="1800"/>
              </a:pPr>
              <a:r>
                <a:rPr sz="3000"/>
                <a:t>NA</a:t>
              </a:r>
            </a:p>
          </p:txBody>
        </p:sp>
        <p:sp>
          <p:nvSpPr>
            <p:cNvPr id="357" name="Shape 357"/>
            <p:cNvSpPr/>
            <p:nvPr/>
          </p:nvSpPr>
          <p:spPr>
            <a:xfrm rot="1106094">
              <a:off x="1459962" y="299867"/>
              <a:ext cx="876301" cy="3175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DFD03A"/>
            </a:solidFill>
            <a:ln w="12700" cap="flat">
              <a:noFill/>
              <a:miter lim="400000"/>
            </a:ln>
            <a:effectLst/>
          </p:spPr>
          <p:txBody>
            <a:bodyPr wrap="square" lIns="0" tIns="0" rIns="0" bIns="0" numCol="1" anchor="ctr">
              <a:noAutofit/>
            </a:bodyPr>
            <a:lstStyle/>
            <a:p>
              <a:pPr lvl="0">
                <a:defRPr sz="4000">
                  <a:solidFill>
                    <a:srgbClr val="FFFFFF"/>
                  </a:solidFill>
                  <a:effectLst>
                    <a:outerShdw blurRad="38100" dist="12700" dir="5400000" rotWithShape="0">
                      <a:srgbClr val="000000">
                        <a:alpha val="50000"/>
                      </a:srgbClr>
                    </a:outerShdw>
                  </a:effectLst>
                </a:defRPr>
              </a:pPr>
              <a:endParaRPr sz="4000"/>
            </a:p>
          </p:txBody>
        </p:sp>
        <p:sp>
          <p:nvSpPr>
            <p:cNvPr id="358" name="Shape 358"/>
            <p:cNvSpPr/>
            <p:nvPr/>
          </p:nvSpPr>
          <p:spPr>
            <a:xfrm flipH="1">
              <a:off x="1765300" y="596900"/>
              <a:ext cx="76200" cy="241300"/>
            </a:xfrm>
            <a:prstGeom prst="line">
              <a:avLst/>
            </a:prstGeom>
            <a:noFill/>
            <a:ln w="38100" cap="flat">
              <a:solidFill>
                <a:srgbClr val="DFCF58"/>
              </a:solidFill>
              <a:prstDash val="solid"/>
              <a:miter lim="400000"/>
            </a:ln>
            <a:effectLst/>
          </p:spPr>
          <p:txBody>
            <a:bodyPr wrap="square" lIns="0" tIns="0" rIns="0" bIns="0" numCol="1" anchor="ctr">
              <a:noAutofit/>
            </a:bodyPr>
            <a:lstStyle/>
            <a:p>
              <a:pPr defTabSz="321457">
                <a:defRPr sz="1200">
                  <a:latin typeface="Helvetica"/>
                  <a:ea typeface="Helvetica"/>
                  <a:cs typeface="Helvetica"/>
                  <a:sym typeface="Helvetica"/>
                </a:defRPr>
              </a:pPr>
              <a:endParaRPr sz="1200"/>
            </a:p>
          </p:txBody>
        </p:sp>
      </p:grpSp>
    </p:spTree>
    <p:extLst>
      <p:ext uri="{BB962C8B-B14F-4D97-AF65-F5344CB8AC3E}">
        <p14:creationId xmlns:p14="http://schemas.microsoft.com/office/powerpoint/2010/main" val="3765919542"/>
      </p:ext>
    </p:extLst>
  </p:cSld>
  <p:clrMapOvr>
    <a:masterClrMapping/>
  </p:clrMapOvr>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issues in reference frame realization</a:t>
            </a:r>
          </a:p>
        </p:txBody>
      </p:sp>
      <p:sp>
        <p:nvSpPr>
          <p:cNvPr id="3" name="Content Placeholder 2"/>
          <p:cNvSpPr>
            <a:spLocks noGrp="1"/>
          </p:cNvSpPr>
          <p:nvPr>
            <p:ph idx="1"/>
          </p:nvPr>
        </p:nvSpPr>
        <p:spPr/>
        <p:txBody>
          <a:bodyPr>
            <a:normAutofit fontScale="77500" lnSpcReduction="20000"/>
          </a:bodyPr>
          <a:lstStyle/>
          <a:p>
            <a:r>
              <a:rPr lang="en-US" dirty="0"/>
              <a:t>Concept is to align the estimated site positions and possibly velocity to a set of well defined locations that have physical significance for the analysis being performed (e.g., GAGE aligns to a realization of the North America plate based on ITRF2014)</a:t>
            </a:r>
          </a:p>
          <a:p>
            <a:r>
              <a:rPr lang="en-US" dirty="0" err="1">
                <a:latin typeface="Courier" pitchFamily="2" charset="0"/>
              </a:rPr>
              <a:t>glorg</a:t>
            </a:r>
            <a:r>
              <a:rPr lang="en-US" dirty="0"/>
              <a:t> is the module which does this and computes the covariance matrix of the aligned solution in the reference frame chosen.</a:t>
            </a:r>
          </a:p>
          <a:p>
            <a:r>
              <a:rPr lang="en-US" dirty="0"/>
              <a:t>Transformation is often called an </a:t>
            </a:r>
            <a:r>
              <a:rPr lang="en-US" i="1" dirty="0"/>
              <a:t>N</a:t>
            </a:r>
            <a:r>
              <a:rPr lang="en-US" dirty="0"/>
              <a:t>-parameter </a:t>
            </a:r>
            <a:r>
              <a:rPr lang="en-US" dirty="0" err="1"/>
              <a:t>Helmert</a:t>
            </a:r>
            <a:r>
              <a:rPr lang="en-US" dirty="0"/>
              <a:t> transformation</a:t>
            </a:r>
          </a:p>
          <a:p>
            <a:pPr lvl="1"/>
            <a:r>
              <a:rPr lang="en-US" i="1" dirty="0"/>
              <a:t>N</a:t>
            </a:r>
            <a:r>
              <a:rPr lang="en-US" dirty="0"/>
              <a:t> = 3: translation only (could also be just rotation)</a:t>
            </a:r>
          </a:p>
          <a:p>
            <a:pPr lvl="1"/>
            <a:r>
              <a:rPr lang="en-US" i="1" dirty="0"/>
              <a:t>N</a:t>
            </a:r>
            <a:r>
              <a:rPr lang="en-US" dirty="0"/>
              <a:t> = 6: translation and rotation</a:t>
            </a:r>
          </a:p>
          <a:p>
            <a:pPr lvl="1"/>
            <a:r>
              <a:rPr lang="en-US" i="1" dirty="0"/>
              <a:t>N</a:t>
            </a:r>
            <a:r>
              <a:rPr lang="en-US" dirty="0"/>
              <a:t> = 7: translation, rotation and scale</a:t>
            </a:r>
          </a:p>
          <a:p>
            <a:r>
              <a:rPr lang="en-US" dirty="0"/>
              <a:t>In GLOBK analyses, you need to decide </a:t>
            </a:r>
          </a:p>
          <a:p>
            <a:pPr lvl="1"/>
            <a:r>
              <a:rPr lang="en-US" dirty="0"/>
              <a:t>How many parameters (3/6/7)</a:t>
            </a:r>
          </a:p>
          <a:p>
            <a:pPr lvl="1"/>
            <a:r>
              <a:rPr lang="en-US" dirty="0"/>
              <a:t>Sites to use to determine the parameters (</a:t>
            </a:r>
            <a:r>
              <a:rPr lang="en-US" dirty="0" err="1">
                <a:latin typeface="Courier" pitchFamily="2" charset="0"/>
              </a:rPr>
              <a:t>sh_gen_stats</a:t>
            </a:r>
            <a:r>
              <a:rPr lang="en-US" dirty="0"/>
              <a:t>)</a:t>
            </a:r>
          </a:p>
          <a:p>
            <a:pPr lvl="1"/>
            <a:r>
              <a:rPr lang="en-US" dirty="0"/>
              <a:t>Values of the positions/velocities of the reference frame sites</a:t>
            </a:r>
          </a:p>
          <a:p>
            <a:pPr lvl="1"/>
            <a:r>
              <a:rPr lang="en-US" dirty="0"/>
              <a:t>Weight to be given to heights in computing the transformation parameters (“</a:t>
            </a:r>
            <a:r>
              <a:rPr lang="en-US" dirty="0" err="1"/>
              <a:t>cnd_hgtv</a:t>
            </a:r>
            <a:r>
              <a:rPr lang="en-US" dirty="0"/>
              <a:t>” command; first two arguments for position and velocity, other arguments are sigma limits)</a:t>
            </a:r>
          </a:p>
          <a:p>
            <a:pPr lvl="1"/>
            <a:endParaRPr lang="en-US" dirty="0"/>
          </a:p>
        </p:txBody>
      </p:sp>
      <p:sp>
        <p:nvSpPr>
          <p:cNvPr id="4" name="Date Placeholder 3"/>
          <p:cNvSpPr>
            <a:spLocks noGrp="1"/>
          </p:cNvSpPr>
          <p:nvPr>
            <p:ph type="dt" sz="half" idx="10"/>
          </p:nvPr>
        </p:nvSpPr>
        <p:spPr/>
        <p:txBody>
          <a:bodyPr/>
          <a:lstStyle/>
          <a:p>
            <a:r>
              <a:rPr lang="en-GB"/>
              <a:t>2020/08/26</a:t>
            </a:r>
            <a:endParaRPr lang="en-US"/>
          </a:p>
        </p:txBody>
      </p:sp>
      <p:sp>
        <p:nvSpPr>
          <p:cNvPr id="5" name="Footer Placeholder 4"/>
          <p:cNvSpPr>
            <a:spLocks noGrp="1"/>
          </p:cNvSpPr>
          <p:nvPr>
            <p:ph type="ftr" sz="quarter" idx="11"/>
          </p:nvPr>
        </p:nvSpPr>
        <p:spPr/>
        <p:txBody>
          <a:bodyPr/>
          <a:lstStyle/>
          <a:p>
            <a:r>
              <a:rPr lang="en-US"/>
              <a:t>Reference frames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720888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Rules for stabilization of time series</a:t>
            </a:r>
          </a:p>
        </p:txBody>
      </p:sp>
      <p:sp>
        <p:nvSpPr>
          <p:cNvPr id="9" name="Content Placeholder 8"/>
          <p:cNvSpPr>
            <a:spLocks noGrp="1"/>
          </p:cNvSpPr>
          <p:nvPr>
            <p:ph idx="1"/>
          </p:nvPr>
        </p:nvSpPr>
        <p:spPr/>
        <p:txBody>
          <a:bodyPr>
            <a:normAutofit fontScale="85000" lnSpcReduction="20000"/>
          </a:bodyPr>
          <a:lstStyle/>
          <a:p>
            <a:r>
              <a:rPr lang="en-US" dirty="0"/>
              <a:t>Small-extent network: translation-only in </a:t>
            </a:r>
            <a:r>
              <a:rPr lang="en-US" dirty="0" err="1">
                <a:latin typeface="Courier" pitchFamily="2" charset="0"/>
              </a:rPr>
              <a:t>glorg</a:t>
            </a:r>
            <a:r>
              <a:rPr lang="en-US" dirty="0"/>
              <a:t>, must constrain EOP in </a:t>
            </a:r>
            <a:r>
              <a:rPr lang="en-US" dirty="0" err="1">
                <a:latin typeface="Courier" pitchFamily="2" charset="0"/>
              </a:rPr>
              <a:t>globk</a:t>
            </a:r>
            <a:r>
              <a:rPr lang="en-US" dirty="0"/>
              <a:t> </a:t>
            </a:r>
          </a:p>
          <a:p>
            <a:r>
              <a:rPr lang="en-US" dirty="0"/>
              <a:t>Large-extent network: translation and rotation, must keep EOP loose in </a:t>
            </a:r>
            <a:r>
              <a:rPr lang="en-US" dirty="0" err="1">
                <a:latin typeface="Courier" pitchFamily="2" charset="0"/>
              </a:rPr>
              <a:t>globk</a:t>
            </a:r>
            <a:endParaRPr lang="en-US" dirty="0">
              <a:latin typeface="Courier" pitchFamily="2" charset="0"/>
            </a:endParaRPr>
          </a:p>
          <a:p>
            <a:r>
              <a:rPr lang="en-US" dirty="0"/>
              <a:t>If scale estimated in </a:t>
            </a:r>
            <a:r>
              <a:rPr lang="en-US" dirty="0" err="1">
                <a:latin typeface="Courier" pitchFamily="2" charset="0"/>
              </a:rPr>
              <a:t>glorg</a:t>
            </a:r>
            <a:r>
              <a:rPr lang="en-US" dirty="0"/>
              <a:t>, must estimate scale in </a:t>
            </a:r>
            <a:r>
              <a:rPr lang="en-US" dirty="0" err="1">
                <a:latin typeface="Courier" pitchFamily="2" charset="0"/>
              </a:rPr>
              <a:t>globk</a:t>
            </a:r>
            <a:endParaRPr lang="en-US" dirty="0">
              <a:latin typeface="Courier" pitchFamily="2" charset="0"/>
            </a:endParaRPr>
          </a:p>
          <a:p>
            <a:r>
              <a:rPr lang="en-US" dirty="0"/>
              <a:t>First pass for editing:</a:t>
            </a:r>
          </a:p>
          <a:p>
            <a:pPr lvl="1"/>
            <a:r>
              <a:rPr lang="en-US" dirty="0"/>
              <a:t>Adequate “</a:t>
            </a:r>
            <a:r>
              <a:rPr lang="en-US" dirty="0" err="1"/>
              <a:t>stab_site</a:t>
            </a:r>
            <a:r>
              <a:rPr lang="en-US" dirty="0"/>
              <a:t>” list of stations with accurate a priori coordinates and velocities and available most days </a:t>
            </a:r>
          </a:p>
          <a:p>
            <a:pPr lvl="1"/>
            <a:r>
              <a:rPr lang="en-US" dirty="0"/>
              <a:t>Keep in mind deficiencies in the list</a:t>
            </a:r>
          </a:p>
          <a:p>
            <a:r>
              <a:rPr lang="en-US" dirty="0"/>
              <a:t>Final pass for presentation, assessment and statistics</a:t>
            </a:r>
          </a:p>
          <a:p>
            <a:pPr lvl="1"/>
            <a:r>
              <a:rPr lang="en-US" dirty="0"/>
              <a:t>Robust “</a:t>
            </a:r>
            <a:r>
              <a:rPr lang="en-US" dirty="0" err="1"/>
              <a:t>stab_site</a:t>
            </a:r>
            <a:r>
              <a:rPr lang="en-US" dirty="0"/>
              <a:t>” list of all/most stations in network, with coordinates and velocities determined from the final velocity solution </a:t>
            </a:r>
          </a:p>
          <a:p>
            <a:r>
              <a:rPr lang="en-US" dirty="0"/>
              <a:t>System is often iterated (velocity field solution, generate time series, editing and statistics of time series; re-generate velocity field)</a:t>
            </a:r>
          </a:p>
          <a:p>
            <a:r>
              <a:rPr lang="en-US" dirty="0"/>
              <a:t>If you have time series, you can test options using </a:t>
            </a:r>
            <a:r>
              <a:rPr lang="en-US" dirty="0" err="1">
                <a:latin typeface="Courier" pitchFamily="2" charset="0"/>
              </a:rPr>
              <a:t>tscon</a:t>
            </a:r>
            <a:endParaRPr lang="en-US" dirty="0">
              <a:latin typeface="Courier" pitchFamily="2" charset="0"/>
            </a:endParaRPr>
          </a:p>
          <a:p>
            <a:endParaRPr lang="en-US" dirty="0"/>
          </a:p>
        </p:txBody>
      </p:sp>
      <p:sp>
        <p:nvSpPr>
          <p:cNvPr id="2" name="Date Placeholder 1"/>
          <p:cNvSpPr>
            <a:spLocks noGrp="1"/>
          </p:cNvSpPr>
          <p:nvPr>
            <p:ph type="dt" sz="half" idx="10"/>
          </p:nvPr>
        </p:nvSpPr>
        <p:spPr/>
        <p:txBody>
          <a:bodyPr/>
          <a:lstStyle/>
          <a:p>
            <a:r>
              <a:rPr lang="en-GB"/>
              <a:t>2020/08/26</a:t>
            </a:r>
            <a:endParaRPr lang="en-US"/>
          </a:p>
        </p:txBody>
      </p:sp>
      <p:sp>
        <p:nvSpPr>
          <p:cNvPr id="3" name="Footer Placeholder 2"/>
          <p:cNvSpPr>
            <a:spLocks noGrp="1"/>
          </p:cNvSpPr>
          <p:nvPr>
            <p:ph type="ftr" sz="quarter" idx="11"/>
          </p:nvPr>
        </p:nvSpPr>
        <p:spPr/>
        <p:txBody>
          <a:bodyPr/>
          <a:lstStyle/>
          <a:p>
            <a:r>
              <a:rPr lang="en-US"/>
              <a:t>Reference frames</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593885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equates</a:t>
            </a:r>
          </a:p>
        </p:txBody>
      </p:sp>
      <p:sp>
        <p:nvSpPr>
          <p:cNvPr id="3" name="Content Placeholder 2"/>
          <p:cNvSpPr>
            <a:spLocks noGrp="1"/>
          </p:cNvSpPr>
          <p:nvPr>
            <p:ph idx="1"/>
          </p:nvPr>
        </p:nvSpPr>
        <p:spPr/>
        <p:txBody>
          <a:bodyPr>
            <a:normAutofit lnSpcReduction="10000"/>
          </a:bodyPr>
          <a:lstStyle/>
          <a:p>
            <a:r>
              <a:rPr lang="en-US" dirty="0"/>
              <a:t>With earthquakes and discontinuities, there can be many site names for the same physically location:</a:t>
            </a:r>
          </a:p>
          <a:p>
            <a:pPr lvl="1"/>
            <a:r>
              <a:rPr lang="en-US" dirty="0"/>
              <a:t>Equate commands in </a:t>
            </a:r>
            <a:r>
              <a:rPr lang="en-US" dirty="0" err="1">
                <a:latin typeface="Courier" pitchFamily="2" charset="0"/>
                <a:cs typeface="Courier New" panose="02070309020205020404" pitchFamily="49" charset="0"/>
              </a:rPr>
              <a:t>glorg</a:t>
            </a:r>
            <a:r>
              <a:rPr lang="en-US" dirty="0"/>
              <a:t> allow the velocity adjustments at these sites to be made the same (or constrained to be the same within a specified sigma)</a:t>
            </a:r>
          </a:p>
          <a:p>
            <a:pPr lvl="1"/>
            <a:r>
              <a:rPr lang="en-US" dirty="0"/>
              <a:t>“</a:t>
            </a:r>
            <a:r>
              <a:rPr lang="en-US" dirty="0" err="1"/>
              <a:t>eq_dist</a:t>
            </a:r>
            <a:r>
              <a:rPr lang="en-US" dirty="0"/>
              <a:t>” allows site separate by distance to equated (and constrained in latest </a:t>
            </a:r>
            <a:r>
              <a:rPr lang="en-US" dirty="0" err="1">
                <a:latin typeface="Courier" pitchFamily="2" charset="0"/>
              </a:rPr>
              <a:t>glorg</a:t>
            </a:r>
            <a:r>
              <a:rPr lang="en-US" dirty="0"/>
              <a:t>)</a:t>
            </a:r>
          </a:p>
          <a:p>
            <a:pPr lvl="1"/>
            <a:r>
              <a:rPr lang="en-US" dirty="0"/>
              <a:t>“eq_4char” equates sites with same 4-character name (useful to stop equates at sites that share antennas)</a:t>
            </a:r>
          </a:p>
          <a:p>
            <a:pPr lvl="1"/>
            <a:r>
              <a:rPr lang="en-US" dirty="0"/>
              <a:t>chi-squared increments of equates allows assessment of equates (use “</a:t>
            </a:r>
            <a:r>
              <a:rPr lang="en-US" dirty="0" err="1"/>
              <a:t>unequate</a:t>
            </a:r>
            <a:r>
              <a:rPr lang="en-US" dirty="0"/>
              <a:t>” for large chi-squared values)</a:t>
            </a:r>
          </a:p>
          <a:p>
            <a:pPr lvl="1"/>
            <a:r>
              <a:rPr lang="en-US" dirty="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890798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a:t>
            </a:r>
            <a:r>
              <a:rPr lang="en-US" dirty="0" err="1">
                <a:latin typeface="Courier New" panose="02070309020205020404" pitchFamily="49" charset="0"/>
                <a:cs typeface="Courier New" panose="02070309020205020404" pitchFamily="49" charset="0"/>
              </a:rPr>
              <a:t>sh_gen_stats</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Velocity solutions are often iterative:</a:t>
            </a:r>
          </a:p>
          <a:p>
            <a:pPr lvl="1"/>
            <a:r>
              <a:rPr lang="en-US" dirty="0"/>
              <a:t>Generate time series using some reference frame sites (IGb14 sites initially for example)</a:t>
            </a:r>
          </a:p>
          <a:p>
            <a:pPr lvl="1"/>
            <a:r>
              <a:rPr lang="en-US" dirty="0"/>
              <a:t>Fit to the time series (</a:t>
            </a:r>
            <a:r>
              <a:rPr lang="en-US" dirty="0" err="1">
                <a:latin typeface="Courier" pitchFamily="2" charset="0"/>
              </a:rPr>
              <a:t>tsfit</a:t>
            </a:r>
            <a:r>
              <a:rPr lang="en-US" dirty="0"/>
              <a:t>) to:</a:t>
            </a:r>
          </a:p>
          <a:p>
            <a:pPr lvl="2"/>
            <a:r>
              <a:rPr lang="en-US" dirty="0"/>
              <a:t>Find outliers, nature of earthquakes (log needed?), discontinuities</a:t>
            </a:r>
          </a:p>
          <a:p>
            <a:pPr lvl="2"/>
            <a:r>
              <a:rPr lang="en-US" dirty="0"/>
              <a:t>Self consistent a priori file.</a:t>
            </a:r>
          </a:p>
          <a:p>
            <a:pPr lvl="2"/>
            <a:r>
              <a:rPr lang="en-US" dirty="0"/>
              <a:t>Used </a:t>
            </a:r>
            <a:r>
              <a:rPr lang="en-US" dirty="0" err="1"/>
              <a:t>FOGMEx</a:t>
            </a:r>
            <a:r>
              <a:rPr lang="en-US" dirty="0"/>
              <a:t> model (realistic sigma) to get process noise model and list of low-correlated noise reference frame sites). Use “</a:t>
            </a:r>
            <a:r>
              <a:rPr lang="en-US" dirty="0" err="1"/>
              <a:t>stabrad</a:t>
            </a:r>
            <a:r>
              <a:rPr lang="en-US" dirty="0"/>
              <a:t>” option for dense networks</a:t>
            </a:r>
          </a:p>
          <a:p>
            <a:pPr lvl="1"/>
            <a:r>
              <a:rPr lang="en-US" dirty="0"/>
              <a:t>Run </a:t>
            </a:r>
            <a:r>
              <a:rPr lang="en-US" dirty="0" err="1">
                <a:latin typeface="Courier" pitchFamily="2" charset="0"/>
              </a:rPr>
              <a:t>globk</a:t>
            </a:r>
            <a:r>
              <a:rPr lang="en-US" dirty="0"/>
              <a:t> velocity solution to refine reference frame site coordinates and velocities</a:t>
            </a:r>
          </a:p>
          <a:p>
            <a:pPr lvl="1"/>
            <a:r>
              <a:rPr lang="en-US" dirty="0"/>
              <a:t>Re-generate time series and repeat</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18</a:t>
            </a:fld>
            <a:endParaRPr lang="en-US"/>
          </a:p>
        </p:txBody>
      </p:sp>
    </p:spTree>
    <p:extLst>
      <p:ext uri="{BB962C8B-B14F-4D97-AF65-F5344CB8AC3E}">
        <p14:creationId xmlns:p14="http://schemas.microsoft.com/office/powerpoint/2010/main" val="3223404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Basics of “velocity” solutions</a:t>
            </a:r>
          </a:p>
          <a:p>
            <a:pPr lvl="1"/>
            <a:r>
              <a:rPr lang="en-US" dirty="0"/>
              <a:t>Invoked with “</a:t>
            </a:r>
            <a:r>
              <a:rPr lang="en-US" dirty="0" err="1"/>
              <a:t>apr_neu</a:t>
            </a:r>
            <a:r>
              <a:rPr lang="en-US" dirty="0"/>
              <a:t> all  xx xx xx &lt;NEU velocity </a:t>
            </a:r>
            <a:r>
              <a:rPr lang="en-US" dirty="0" err="1"/>
              <a:t>sigmas</a:t>
            </a:r>
            <a:r>
              <a:rPr lang="en-US" dirty="0"/>
              <a:t>&gt;”</a:t>
            </a:r>
          </a:p>
          <a:p>
            <a:r>
              <a:rPr lang="en-US" dirty="0"/>
              <a:t>Strategies for setting up solutions (they can take a long time to run)</a:t>
            </a:r>
          </a:p>
          <a:p>
            <a:r>
              <a:rPr lang="en-US" dirty="0"/>
              <a:t>Strategies for speeding up solutions</a:t>
            </a:r>
          </a:p>
          <a:p>
            <a:r>
              <a:rPr lang="en-US" dirty="0"/>
              <a:t>Methods for “cleaning up” potential problems</a:t>
            </a:r>
          </a:p>
          <a:p>
            <a:r>
              <a:rPr lang="en-US" dirty="0"/>
              <a:t>Different reference frame realizations</a:t>
            </a:r>
          </a:p>
          <a:p>
            <a:r>
              <a:rPr lang="en-US" dirty="0"/>
              <a:t>Some examples</a:t>
            </a:r>
          </a:p>
          <a:p>
            <a:r>
              <a:rPr lang="en-US" i="1" dirty="0"/>
              <a:t>These solutions involve making decisions about how to treat data and the type of solution to be created – lots of decisions</a:t>
            </a:r>
          </a:p>
        </p:txBody>
      </p:sp>
      <p:sp>
        <p:nvSpPr>
          <p:cNvPr id="4" name="Date Placeholder 3"/>
          <p:cNvSpPr>
            <a:spLocks noGrp="1"/>
          </p:cNvSpPr>
          <p:nvPr>
            <p:ph type="dt" sz="half" idx="10"/>
          </p:nvPr>
        </p:nvSpPr>
        <p:spPr/>
        <p:txBody>
          <a:bodyPr/>
          <a:lstStyle/>
          <a:p>
            <a:r>
              <a:rPr lang="en-GB"/>
              <a:t>2020/08/25</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comparisons: Approach</a:t>
            </a:r>
          </a:p>
        </p:txBody>
      </p:sp>
      <p:sp>
        <p:nvSpPr>
          <p:cNvPr id="3" name="Content Placeholder 2"/>
          <p:cNvSpPr>
            <a:spLocks noGrp="1"/>
          </p:cNvSpPr>
          <p:nvPr>
            <p:ph idx="1"/>
          </p:nvPr>
        </p:nvSpPr>
        <p:spPr/>
        <p:txBody>
          <a:bodyPr/>
          <a:lstStyle/>
          <a:p>
            <a:r>
              <a:rPr lang="en-US" dirty="0"/>
              <a:t>Use </a:t>
            </a:r>
            <a:r>
              <a:rPr lang="en-US" sz="2400" dirty="0" err="1">
                <a:latin typeface="Courier" pitchFamily="2" charset="0"/>
              </a:rPr>
              <a:t>sh_exglk</a:t>
            </a:r>
            <a:r>
              <a:rPr lang="en-US" sz="2400" dirty="0">
                <a:latin typeface="Courier" pitchFamily="2" charset="0"/>
              </a:rPr>
              <a:t> -f &lt;</a:t>
            </a:r>
            <a:r>
              <a:rPr lang="en-US" sz="2400" dirty="0" err="1">
                <a:latin typeface="Courier" pitchFamily="2" charset="0"/>
              </a:rPr>
              <a:t>soln.org</a:t>
            </a:r>
            <a:r>
              <a:rPr lang="en-US" sz="2400" dirty="0">
                <a:latin typeface="Courier" pitchFamily="2" charset="0"/>
              </a:rPr>
              <a:t>&gt; -</a:t>
            </a:r>
            <a:r>
              <a:rPr lang="en-US" sz="2400" dirty="0" err="1">
                <a:latin typeface="Courier" pitchFamily="2" charset="0"/>
              </a:rPr>
              <a:t>vel</a:t>
            </a:r>
            <a:r>
              <a:rPr lang="en-US" sz="2400" dirty="0">
                <a:latin typeface="Courier" pitchFamily="2" charset="0"/>
              </a:rPr>
              <a:t> &lt;</a:t>
            </a:r>
            <a:r>
              <a:rPr lang="en-US" sz="2400" dirty="0" err="1">
                <a:latin typeface="Courier" pitchFamily="2" charset="0"/>
              </a:rPr>
              <a:t>soln.vel</a:t>
            </a:r>
            <a:r>
              <a:rPr lang="en-US" sz="2400" dirty="0">
                <a:latin typeface="Courier" pitchFamily="2" charset="0"/>
              </a:rPr>
              <a:t>&gt; -</a:t>
            </a:r>
            <a:r>
              <a:rPr lang="en-US" sz="2400" dirty="0" err="1">
                <a:latin typeface="Courier" pitchFamily="2" charset="0"/>
              </a:rPr>
              <a:t>rmdup</a:t>
            </a:r>
            <a:r>
              <a:rPr lang="en-US" dirty="0"/>
              <a:t> </a:t>
            </a:r>
            <a:br>
              <a:rPr lang="en-US" dirty="0"/>
            </a:br>
            <a:r>
              <a:rPr lang="en-US" dirty="0"/>
              <a:t>to extract velocity estimates (</a:t>
            </a:r>
            <a:r>
              <a:rPr lang="en-US" dirty="0" err="1"/>
              <a:t>rmdup</a:t>
            </a:r>
            <a:r>
              <a:rPr lang="en-US" dirty="0"/>
              <a:t> removes equated sites with the same estimates)</a:t>
            </a:r>
          </a:p>
          <a:p>
            <a:r>
              <a:rPr lang="en-US" dirty="0"/>
              <a:t>Program </a:t>
            </a:r>
            <a:r>
              <a:rPr lang="en-US" dirty="0" err="1">
                <a:latin typeface="Courier" pitchFamily="2" charset="0"/>
              </a:rPr>
              <a:t>velrot</a:t>
            </a:r>
            <a:r>
              <a:rPr lang="en-US" dirty="0"/>
              <a:t> allows fields to be compared (change frames and merge fields as well), for example:</a:t>
            </a:r>
            <a:br>
              <a:rPr lang="en-US" dirty="0"/>
            </a:br>
            <a:r>
              <a:rPr lang="en-US" sz="2400" dirty="0" err="1">
                <a:latin typeface="Courier" pitchFamily="2" charset="0"/>
              </a:rPr>
              <a:t>velrot</a:t>
            </a:r>
            <a:r>
              <a:rPr lang="en-US" sz="2400" dirty="0">
                <a:latin typeface="Courier" pitchFamily="2" charset="0"/>
              </a:rPr>
              <a:t> </a:t>
            </a:r>
            <a:r>
              <a:rPr lang="en-US" sz="2400" dirty="0" err="1">
                <a:latin typeface="Courier" pitchFamily="2" charset="0"/>
              </a:rPr>
              <a:t>solna.vel</a:t>
            </a:r>
            <a:r>
              <a:rPr lang="en-US" sz="2400" dirty="0">
                <a:latin typeface="Courier" pitchFamily="2" charset="0"/>
              </a:rPr>
              <a:t> nam14 </a:t>
            </a:r>
            <a:r>
              <a:rPr lang="en-US" sz="2400" dirty="0" err="1">
                <a:latin typeface="Courier" pitchFamily="2" charset="0"/>
              </a:rPr>
              <a:t>solnb.vel</a:t>
            </a:r>
            <a:r>
              <a:rPr lang="en-US" sz="2400" dirty="0">
                <a:latin typeface="Courier" pitchFamily="2" charset="0"/>
              </a:rPr>
              <a:t> IGb14 ‘’ ‘’ ‘’ ‘’ N</a:t>
            </a:r>
            <a:r>
              <a:rPr lang="en-US" dirty="0"/>
              <a:t> </a:t>
            </a:r>
            <a:br>
              <a:rPr lang="en-US" dirty="0"/>
            </a:br>
            <a:r>
              <a:rPr lang="en-US" dirty="0"/>
              <a:t>compares to solutions directly (use “RT” instead of “N” to allow rotation and translation rates)</a:t>
            </a:r>
          </a:p>
          <a:p>
            <a:pPr lvl="1"/>
            <a:r>
              <a:rPr lang="en-US" dirty="0"/>
              <a:t>Use “</a:t>
            </a:r>
            <a:r>
              <a:rPr lang="en-US" dirty="0">
                <a:latin typeface="Courier" pitchFamily="2" charset="0"/>
              </a:rPr>
              <a:t>grep ‘^S ‘</a:t>
            </a:r>
            <a:r>
              <a:rPr lang="en-US" dirty="0"/>
              <a:t>” to get statistics</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3280644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Comparisons: Decimation</a:t>
            </a:r>
          </a:p>
        </p:txBody>
      </p:sp>
      <p:sp>
        <p:nvSpPr>
          <p:cNvPr id="3" name="Content Placeholder 2"/>
          <p:cNvSpPr>
            <a:spLocks noGrp="1"/>
          </p:cNvSpPr>
          <p:nvPr>
            <p:ph idx="1"/>
          </p:nvPr>
        </p:nvSpPr>
        <p:spPr/>
        <p:txBody>
          <a:bodyPr>
            <a:noAutofit/>
          </a:bodyPr>
          <a:lstStyle/>
          <a:p>
            <a:r>
              <a:rPr lang="en-US" dirty="0"/>
              <a:t>Decimation: Different days of week (1996-2015 solution, small subset of sites):</a:t>
            </a:r>
          </a:p>
          <a:p>
            <a:pPr marL="0" indent="0">
              <a:buNone/>
            </a:pPr>
            <a:r>
              <a:rPr lang="en-US" sz="1200" dirty="0">
                <a:latin typeface="Courier" pitchFamily="2" charset="0"/>
              </a:rPr>
              <a:t>Un-aligned fields</a:t>
            </a:r>
            <a:br>
              <a:rPr lang="en-US" sz="1200" dirty="0">
                <a:latin typeface="Courier" pitchFamily="2" charset="0"/>
              </a:rPr>
            </a:br>
            <a:r>
              <a:rPr lang="en-US" sz="1200" dirty="0">
                <a:latin typeface="Courier" pitchFamily="2" charset="0"/>
              </a:rPr>
              <a:t>compare 1 NMT_vel_150418_day1.vel NMT_vel_150418_day3.vel</a:t>
            </a:r>
            <a:br>
              <a:rPr lang="en-US" sz="1200" dirty="0">
                <a:latin typeface="Courier" pitchFamily="2" charset="0"/>
              </a:rPr>
            </a:br>
            <a:r>
              <a:rPr lang="en-US" sz="1200" dirty="0">
                <a:latin typeface="Courier" pitchFamily="2" charset="0"/>
              </a:rPr>
              <a:t>S Component North    #    75 </a:t>
            </a:r>
            <a:r>
              <a:rPr lang="en-US" sz="1200" dirty="0" err="1">
                <a:latin typeface="Courier" pitchFamily="2" charset="0"/>
              </a:rPr>
              <a:t>WMean</a:t>
            </a:r>
            <a:r>
              <a:rPr lang="en-US" sz="1200" dirty="0">
                <a:latin typeface="Courier" pitchFamily="2" charset="0"/>
              </a:rPr>
              <a:t>  -0.00 WRMS   0.04 mm/</a:t>
            </a:r>
            <a:r>
              <a:rPr lang="en-US" sz="1200" dirty="0" err="1">
                <a:latin typeface="Courier" pitchFamily="2" charset="0"/>
              </a:rPr>
              <a:t>yr</a:t>
            </a:r>
            <a:r>
              <a:rPr lang="en-US" sz="1200" dirty="0">
                <a:latin typeface="Courier" pitchFamily="2" charset="0"/>
              </a:rPr>
              <a:t>, NRMS   0.198</a:t>
            </a:r>
            <a:br>
              <a:rPr lang="en-US" sz="1200" dirty="0">
                <a:latin typeface="Courier" pitchFamily="2" charset="0"/>
              </a:rPr>
            </a:br>
            <a:r>
              <a:rPr lang="en-US" sz="1200" dirty="0">
                <a:latin typeface="Courier" pitchFamily="2" charset="0"/>
              </a:rPr>
              <a:t>S Component East     #    75 </a:t>
            </a:r>
            <a:r>
              <a:rPr lang="en-US" sz="1200" dirty="0" err="1">
                <a:latin typeface="Courier" pitchFamily="2" charset="0"/>
              </a:rPr>
              <a:t>WMean</a:t>
            </a:r>
            <a:r>
              <a:rPr lang="en-US" sz="1200" dirty="0">
                <a:latin typeface="Courier" pitchFamily="2" charset="0"/>
              </a:rPr>
              <a:t>  -0.02 WRMS   0.04 mm/</a:t>
            </a:r>
            <a:r>
              <a:rPr lang="en-US" sz="1200" dirty="0" err="1">
                <a:latin typeface="Courier" pitchFamily="2" charset="0"/>
              </a:rPr>
              <a:t>yr</a:t>
            </a:r>
            <a:r>
              <a:rPr lang="en-US" sz="1200" dirty="0">
                <a:latin typeface="Courier" pitchFamily="2" charset="0"/>
              </a:rPr>
              <a:t>, NRMS   0.203</a:t>
            </a:r>
            <a:br>
              <a:rPr lang="en-US" sz="1200" dirty="0">
                <a:latin typeface="Courier" pitchFamily="2" charset="0"/>
              </a:rPr>
            </a:br>
            <a:r>
              <a:rPr lang="en-US" sz="1200" dirty="0">
                <a:latin typeface="Courier" pitchFamily="2" charset="0"/>
              </a:rPr>
              <a:t>S Component Up       #    75 </a:t>
            </a:r>
            <a:r>
              <a:rPr lang="en-US" sz="1200" dirty="0" err="1">
                <a:latin typeface="Courier" pitchFamily="2" charset="0"/>
              </a:rPr>
              <a:t>WMean</a:t>
            </a:r>
            <a:r>
              <a:rPr lang="en-US" sz="1200" dirty="0">
                <a:latin typeface="Courier" pitchFamily="2" charset="0"/>
              </a:rPr>
              <a:t>   0.03 WRMS   0.16 mm/</a:t>
            </a:r>
            <a:r>
              <a:rPr lang="en-US" sz="1200" dirty="0" err="1">
                <a:latin typeface="Courier" pitchFamily="2" charset="0"/>
              </a:rPr>
              <a:t>yr</a:t>
            </a:r>
            <a:r>
              <a:rPr lang="en-US" sz="1200" dirty="0">
                <a:latin typeface="Courier" pitchFamily="2" charset="0"/>
              </a:rPr>
              <a:t>, NRMS   0.180</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75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0.200</a:t>
            </a:r>
            <a:br>
              <a:rPr lang="en-US" sz="1200" dirty="0">
                <a:latin typeface="Courier" pitchFamily="2" charset="0"/>
              </a:rPr>
            </a:br>
            <a:r>
              <a:rPr lang="en-US" sz="1200" dirty="0">
                <a:latin typeface="Courier" pitchFamily="2" charset="0"/>
              </a:rPr>
              <a:t>compare 2 NMT_vel_150418_day1.vel NMT_vel_150418_day5.vel</a:t>
            </a:r>
            <a:br>
              <a:rPr lang="en-US" sz="1200" dirty="0">
                <a:latin typeface="Courier" pitchFamily="2" charset="0"/>
              </a:rPr>
            </a:br>
            <a:r>
              <a:rPr lang="en-US" sz="1200" dirty="0">
                <a:latin typeface="Courier" pitchFamily="2" charset="0"/>
              </a:rPr>
              <a:t>S Component North    #    74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0.207</a:t>
            </a:r>
            <a:br>
              <a:rPr lang="en-US" sz="1200" dirty="0">
                <a:latin typeface="Courier" pitchFamily="2" charset="0"/>
              </a:rPr>
            </a:br>
            <a:r>
              <a:rPr lang="en-US" sz="1200" dirty="0">
                <a:latin typeface="Courier" pitchFamily="2" charset="0"/>
              </a:rPr>
              <a:t>S Component East     #    74 </a:t>
            </a:r>
            <a:r>
              <a:rPr lang="en-US" sz="1200" dirty="0" err="1">
                <a:latin typeface="Courier" pitchFamily="2" charset="0"/>
              </a:rPr>
              <a:t>WMean</a:t>
            </a:r>
            <a:r>
              <a:rPr lang="en-US" sz="1200" dirty="0">
                <a:latin typeface="Courier" pitchFamily="2" charset="0"/>
              </a:rPr>
              <a:t>  -0.02 WRMS   0.05 mm/</a:t>
            </a:r>
            <a:r>
              <a:rPr lang="en-US" sz="1200" dirty="0" err="1">
                <a:latin typeface="Courier" pitchFamily="2" charset="0"/>
              </a:rPr>
              <a:t>yr</a:t>
            </a:r>
            <a:r>
              <a:rPr lang="en-US" sz="1200" dirty="0">
                <a:latin typeface="Courier" pitchFamily="2" charset="0"/>
              </a:rPr>
              <a:t>, NRMS   0.225</a:t>
            </a:r>
            <a:br>
              <a:rPr lang="en-US" sz="1200" dirty="0">
                <a:latin typeface="Courier" pitchFamily="2" charset="0"/>
              </a:rPr>
            </a:br>
            <a:r>
              <a:rPr lang="en-US" sz="1200" dirty="0">
                <a:latin typeface="Courier" pitchFamily="2" charset="0"/>
              </a:rPr>
              <a:t>S Component Up       #    74 </a:t>
            </a:r>
            <a:r>
              <a:rPr lang="en-US" sz="1200" dirty="0" err="1">
                <a:latin typeface="Courier" pitchFamily="2" charset="0"/>
              </a:rPr>
              <a:t>WMean</a:t>
            </a:r>
            <a:r>
              <a:rPr lang="en-US" sz="1200" dirty="0">
                <a:latin typeface="Courier" pitchFamily="2" charset="0"/>
              </a:rPr>
              <a:t>   0.04 WRMS   0.19 mm/</a:t>
            </a:r>
            <a:r>
              <a:rPr lang="en-US" sz="1200" dirty="0" err="1">
                <a:latin typeface="Courier" pitchFamily="2" charset="0"/>
              </a:rPr>
              <a:t>yr</a:t>
            </a:r>
            <a:r>
              <a:rPr lang="en-US" sz="1200" dirty="0">
                <a:latin typeface="Courier" pitchFamily="2" charset="0"/>
              </a:rPr>
              <a:t>, NRMS   0.212</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74 </a:t>
            </a:r>
            <a:r>
              <a:rPr lang="en-US" sz="1200" dirty="0" err="1">
                <a:latin typeface="Courier" pitchFamily="2" charset="0"/>
              </a:rPr>
              <a:t>WMean</a:t>
            </a:r>
            <a:r>
              <a:rPr lang="en-US" sz="1200" dirty="0">
                <a:latin typeface="Courier" pitchFamily="2" charset="0"/>
              </a:rPr>
              <a:t>  -0.01 WRMS   0.04 mm/</a:t>
            </a:r>
            <a:r>
              <a:rPr lang="en-US" sz="1200" dirty="0" err="1">
                <a:latin typeface="Courier" pitchFamily="2" charset="0"/>
              </a:rPr>
              <a:t>yr</a:t>
            </a:r>
            <a:r>
              <a:rPr lang="en-US" sz="1200" dirty="0">
                <a:latin typeface="Courier" pitchFamily="2" charset="0"/>
              </a:rPr>
              <a:t>, NRMS   0.217</a:t>
            </a:r>
            <a:br>
              <a:rPr lang="en-US" sz="1200" dirty="0">
                <a:latin typeface="Courier" pitchFamily="2" charset="0"/>
              </a:rPr>
            </a:br>
            <a:r>
              <a:rPr lang="en-US" sz="1200" dirty="0">
                <a:latin typeface="Courier" pitchFamily="2" charset="0"/>
              </a:rPr>
              <a:t>compare 3 NMT_vel_150418_day3.vel NMT_vel_150418_day5.vel</a:t>
            </a:r>
            <a:br>
              <a:rPr lang="en-US" sz="1200" dirty="0">
                <a:latin typeface="Courier" pitchFamily="2" charset="0"/>
              </a:rPr>
            </a:br>
            <a:r>
              <a:rPr lang="en-US" sz="1200" dirty="0">
                <a:latin typeface="Courier" pitchFamily="2" charset="0"/>
              </a:rPr>
              <a:t>S Component North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0.177</a:t>
            </a:r>
            <a:br>
              <a:rPr lang="en-US" sz="1200" dirty="0">
                <a:latin typeface="Courier" pitchFamily="2" charset="0"/>
              </a:rPr>
            </a:br>
            <a:r>
              <a:rPr lang="en-US" sz="1200" dirty="0">
                <a:latin typeface="Courier" pitchFamily="2" charset="0"/>
              </a:rPr>
              <a:t>S Component East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0.161</a:t>
            </a:r>
            <a:br>
              <a:rPr lang="en-US" sz="1200" dirty="0">
                <a:latin typeface="Courier" pitchFamily="2" charset="0"/>
              </a:rPr>
            </a:br>
            <a:r>
              <a:rPr lang="en-US" sz="1200" dirty="0">
                <a:latin typeface="Courier" pitchFamily="2" charset="0"/>
              </a:rPr>
              <a:t>S Component Up       #    76 </a:t>
            </a:r>
            <a:r>
              <a:rPr lang="en-US" sz="1200" dirty="0" err="1">
                <a:latin typeface="Courier" pitchFamily="2" charset="0"/>
              </a:rPr>
              <a:t>WMean</a:t>
            </a:r>
            <a:r>
              <a:rPr lang="en-US" sz="1200" dirty="0">
                <a:latin typeface="Courier" pitchFamily="2" charset="0"/>
              </a:rPr>
              <a:t>   0.01 WRMS   0.13 mm/</a:t>
            </a:r>
            <a:r>
              <a:rPr lang="en-US" sz="1200" dirty="0" err="1">
                <a:latin typeface="Courier" pitchFamily="2" charset="0"/>
              </a:rPr>
              <a:t>yr</a:t>
            </a:r>
            <a:r>
              <a:rPr lang="en-US" sz="1200" dirty="0">
                <a:latin typeface="Courier" pitchFamily="2" charset="0"/>
              </a:rPr>
              <a:t>, NRMS   0.142</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76 </a:t>
            </a:r>
            <a:r>
              <a:rPr lang="en-US" sz="1200" dirty="0" err="1">
                <a:latin typeface="Courier" pitchFamily="2" charset="0"/>
              </a:rPr>
              <a:t>WMean</a:t>
            </a:r>
            <a:r>
              <a:rPr lang="en-US" sz="1200" dirty="0">
                <a:latin typeface="Courier" pitchFamily="2" charset="0"/>
              </a:rPr>
              <a:t>  -0.01 WRMS   0.03 mm/</a:t>
            </a:r>
            <a:r>
              <a:rPr lang="en-US" sz="1200" dirty="0" err="1">
                <a:latin typeface="Courier" pitchFamily="2" charset="0"/>
              </a:rPr>
              <a:t>yr</a:t>
            </a:r>
            <a:r>
              <a:rPr lang="en-US" sz="1200" dirty="0">
                <a:latin typeface="Courier" pitchFamily="2" charset="0"/>
              </a:rPr>
              <a:t>, NRMS   0.169</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1777690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Time series vs GLOBK</a:t>
            </a:r>
          </a:p>
        </p:txBody>
      </p:sp>
      <p:sp>
        <p:nvSpPr>
          <p:cNvPr id="3" name="Content Placeholder 2"/>
          <p:cNvSpPr>
            <a:spLocks noGrp="1"/>
          </p:cNvSpPr>
          <p:nvPr>
            <p:ph idx="1"/>
          </p:nvPr>
        </p:nvSpPr>
        <p:spPr/>
        <p:txBody>
          <a:bodyPr>
            <a:noAutofit/>
          </a:bodyPr>
          <a:lstStyle/>
          <a:p>
            <a:r>
              <a:rPr lang="en-US" sz="1600" dirty="0"/>
              <a:t>PBO Combined analyses:</a:t>
            </a:r>
          </a:p>
          <a:p>
            <a:pPr marL="0" indent="0">
              <a:buNone/>
            </a:pPr>
            <a:r>
              <a:rPr lang="en-US" sz="1200" dirty="0">
                <a:latin typeface="Courier" pitchFamily="2" charset="0"/>
              </a:rPr>
              <a:t>Un-aligned fields (no rotation and translation).</a:t>
            </a:r>
            <a:br>
              <a:rPr lang="en-US" sz="1200" dirty="0">
                <a:latin typeface="Courier" pitchFamily="2" charset="0"/>
              </a:rPr>
            </a:br>
            <a:r>
              <a:rPr lang="en-US" sz="1200" dirty="0">
                <a:latin typeface="Courier" pitchFamily="2" charset="0"/>
              </a:rPr>
              <a:t>compare 1 PBO_vel_150425.vel PBO_vel_150425KF.vel</a:t>
            </a:r>
            <a:br>
              <a:rPr lang="en-US" sz="1200" dirty="0">
                <a:latin typeface="Courier" pitchFamily="2" charset="0"/>
              </a:rPr>
            </a:br>
            <a:r>
              <a:rPr lang="en-US" sz="1200" dirty="0">
                <a:latin typeface="Courier" pitchFamily="2" charset="0"/>
              </a:rPr>
              <a:t>S Component North    #  2105 </a:t>
            </a:r>
            <a:r>
              <a:rPr lang="en-US" sz="1200" dirty="0" err="1">
                <a:latin typeface="Courier" pitchFamily="2" charset="0"/>
              </a:rPr>
              <a:t>WMean</a:t>
            </a:r>
            <a:r>
              <a:rPr lang="en-US" sz="1200" dirty="0">
                <a:latin typeface="Courier" pitchFamily="2" charset="0"/>
              </a:rPr>
              <a:t>  -0.01 WRMS   0.12 mm/</a:t>
            </a:r>
            <a:r>
              <a:rPr lang="en-US" sz="1200" dirty="0" err="1">
                <a:latin typeface="Courier" pitchFamily="2" charset="0"/>
              </a:rPr>
              <a:t>yr</a:t>
            </a:r>
            <a:r>
              <a:rPr lang="en-US" sz="1200" dirty="0">
                <a:latin typeface="Courier" pitchFamily="2" charset="0"/>
              </a:rPr>
              <a:t>, NRMS   0.925</a:t>
            </a:r>
            <a:br>
              <a:rPr lang="en-US" sz="1200" dirty="0">
                <a:latin typeface="Courier" pitchFamily="2" charset="0"/>
              </a:rPr>
            </a:br>
            <a:r>
              <a:rPr lang="en-US" sz="1200" dirty="0">
                <a:latin typeface="Courier" pitchFamily="2" charset="0"/>
              </a:rPr>
              <a:t>S Component East     #  2105 </a:t>
            </a:r>
            <a:r>
              <a:rPr lang="en-US" sz="1200" dirty="0" err="1">
                <a:latin typeface="Courier" pitchFamily="2" charset="0"/>
              </a:rPr>
              <a:t>WMean</a:t>
            </a:r>
            <a:r>
              <a:rPr lang="en-US" sz="1200" dirty="0">
                <a:latin typeface="Courier" pitchFamily="2" charset="0"/>
              </a:rPr>
              <a:t>  -0.00 WRMS   0.13 mm/</a:t>
            </a:r>
            <a:r>
              <a:rPr lang="en-US" sz="1200" dirty="0" err="1">
                <a:latin typeface="Courier" pitchFamily="2" charset="0"/>
              </a:rPr>
              <a:t>yr</a:t>
            </a:r>
            <a:r>
              <a:rPr lang="en-US" sz="1200" dirty="0">
                <a:latin typeface="Courier" pitchFamily="2" charset="0"/>
              </a:rPr>
              <a:t>, NRMS   0.934</a:t>
            </a:r>
            <a:br>
              <a:rPr lang="en-US" sz="1200" dirty="0">
                <a:latin typeface="Courier" pitchFamily="2" charset="0"/>
              </a:rPr>
            </a:br>
            <a:r>
              <a:rPr lang="en-US" sz="1200" dirty="0">
                <a:latin typeface="Courier" pitchFamily="2" charset="0"/>
              </a:rPr>
              <a:t>S Component Up       #  2105 </a:t>
            </a:r>
            <a:r>
              <a:rPr lang="en-US" sz="1200" dirty="0" err="1">
                <a:latin typeface="Courier" pitchFamily="2" charset="0"/>
              </a:rPr>
              <a:t>WMean</a:t>
            </a:r>
            <a:r>
              <a:rPr lang="en-US" sz="1200" dirty="0">
                <a:latin typeface="Courier" pitchFamily="2" charset="0"/>
              </a:rPr>
              <a:t>   0.02 WRMS   0.31 mm/</a:t>
            </a:r>
            <a:r>
              <a:rPr lang="en-US" sz="1200" dirty="0" err="1">
                <a:latin typeface="Courier" pitchFamily="2" charset="0"/>
              </a:rPr>
              <a:t>yr</a:t>
            </a:r>
            <a:r>
              <a:rPr lang="en-US" sz="1200" dirty="0">
                <a:latin typeface="Courier" pitchFamily="2" charset="0"/>
              </a:rPr>
              <a:t>, NRMS   0.871</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2105 </a:t>
            </a:r>
            <a:r>
              <a:rPr lang="en-US" sz="1200" dirty="0" err="1">
                <a:latin typeface="Courier" pitchFamily="2" charset="0"/>
              </a:rPr>
              <a:t>WMean</a:t>
            </a:r>
            <a:r>
              <a:rPr lang="en-US" sz="1200" dirty="0">
                <a:latin typeface="Courier" pitchFamily="2" charset="0"/>
              </a:rPr>
              <a:t>  -0.01 WRMS   0.12 mm/</a:t>
            </a:r>
            <a:r>
              <a:rPr lang="en-US" sz="1200" dirty="0" err="1">
                <a:latin typeface="Courier" pitchFamily="2" charset="0"/>
              </a:rPr>
              <a:t>yr</a:t>
            </a:r>
            <a:r>
              <a:rPr lang="en-US" sz="1200" dirty="0">
                <a:latin typeface="Courier" pitchFamily="2" charset="0"/>
              </a:rPr>
              <a:t>, NRMS   0.929</a:t>
            </a:r>
            <a:br>
              <a:rPr lang="en-US" sz="1200" dirty="0">
                <a:latin typeface="Courier" pitchFamily="2" charset="0"/>
              </a:rPr>
            </a:br>
            <a:r>
              <a:rPr lang="en-US" sz="1200" dirty="0">
                <a:latin typeface="Courier" pitchFamily="2" charset="0"/>
              </a:rPr>
              <a:t>compare 4 PBO_vel_150425.vel PBO_vel_150425_NAM08.vel</a:t>
            </a:r>
            <a:br>
              <a:rPr lang="en-US" sz="1200" dirty="0">
                <a:latin typeface="Courier" pitchFamily="2" charset="0"/>
              </a:rPr>
            </a:br>
            <a:r>
              <a:rPr lang="en-US" sz="1200" dirty="0">
                <a:latin typeface="Courier" pitchFamily="2" charset="0"/>
              </a:rPr>
              <a:t>S Component North    #  1972 </a:t>
            </a:r>
            <a:r>
              <a:rPr lang="en-US" sz="1200" dirty="0" err="1">
                <a:latin typeface="Courier" pitchFamily="2" charset="0"/>
              </a:rPr>
              <a:t>WMean</a:t>
            </a:r>
            <a:r>
              <a:rPr lang="en-US" sz="1200" dirty="0">
                <a:latin typeface="Courier" pitchFamily="2" charset="0"/>
              </a:rPr>
              <a:t>   0.03 WRMS   0.13 mm/</a:t>
            </a:r>
            <a:r>
              <a:rPr lang="en-US" sz="1200" dirty="0" err="1">
                <a:latin typeface="Courier" pitchFamily="2" charset="0"/>
              </a:rPr>
              <a:t>yr</a:t>
            </a:r>
            <a:r>
              <a:rPr lang="en-US" sz="1200" dirty="0">
                <a:latin typeface="Courier" pitchFamily="2" charset="0"/>
              </a:rPr>
              <a:t>, NRMS   0.965</a:t>
            </a:r>
            <a:br>
              <a:rPr lang="en-US" sz="1200" dirty="0">
                <a:latin typeface="Courier" pitchFamily="2" charset="0"/>
              </a:rPr>
            </a:br>
            <a:r>
              <a:rPr lang="en-US" sz="1200" dirty="0">
                <a:latin typeface="Courier" pitchFamily="2" charset="0"/>
              </a:rPr>
              <a:t>S Component East     #  1972 </a:t>
            </a:r>
            <a:r>
              <a:rPr lang="en-US" sz="1200" dirty="0" err="1">
                <a:latin typeface="Courier" pitchFamily="2" charset="0"/>
              </a:rPr>
              <a:t>WMean</a:t>
            </a:r>
            <a:r>
              <a:rPr lang="en-US" sz="1200" dirty="0">
                <a:latin typeface="Courier" pitchFamily="2" charset="0"/>
              </a:rPr>
              <a:t>   0.02 WRMS   0.15 mm/</a:t>
            </a:r>
            <a:r>
              <a:rPr lang="en-US" sz="1200" dirty="0" err="1">
                <a:latin typeface="Courier" pitchFamily="2" charset="0"/>
              </a:rPr>
              <a:t>yr</a:t>
            </a:r>
            <a:r>
              <a:rPr lang="en-US" sz="1200" dirty="0">
                <a:latin typeface="Courier" pitchFamily="2" charset="0"/>
              </a:rPr>
              <a:t>, NRMS   1.049</a:t>
            </a:r>
            <a:br>
              <a:rPr lang="en-US" sz="1200" dirty="0">
                <a:latin typeface="Courier" pitchFamily="2" charset="0"/>
              </a:rPr>
            </a:br>
            <a:r>
              <a:rPr lang="en-US" sz="1200" dirty="0">
                <a:latin typeface="Courier" pitchFamily="2" charset="0"/>
              </a:rPr>
              <a:t>S Component Up       #  1972 </a:t>
            </a:r>
            <a:r>
              <a:rPr lang="en-US" sz="1200" dirty="0" err="1">
                <a:latin typeface="Courier" pitchFamily="2" charset="0"/>
              </a:rPr>
              <a:t>WMean</a:t>
            </a:r>
            <a:r>
              <a:rPr lang="en-US" sz="1200" dirty="0">
                <a:latin typeface="Courier" pitchFamily="2" charset="0"/>
              </a:rPr>
              <a:t>  -0.07 WRMS   0.41 mm/</a:t>
            </a:r>
            <a:r>
              <a:rPr lang="en-US" sz="1200" dirty="0" err="1">
                <a:latin typeface="Courier" pitchFamily="2" charset="0"/>
              </a:rPr>
              <a:t>yr</a:t>
            </a:r>
            <a:r>
              <a:rPr lang="en-US" sz="1200" dirty="0">
                <a:latin typeface="Courier" pitchFamily="2" charset="0"/>
              </a:rPr>
              <a:t>, NRMS   0.943</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1972 </a:t>
            </a:r>
            <a:r>
              <a:rPr lang="en-US" sz="1200" dirty="0" err="1">
                <a:latin typeface="Courier" pitchFamily="2" charset="0"/>
              </a:rPr>
              <a:t>WMean</a:t>
            </a:r>
            <a:r>
              <a:rPr lang="en-US" sz="1200" dirty="0">
                <a:latin typeface="Courier" pitchFamily="2" charset="0"/>
              </a:rPr>
              <a:t>   0.02 WRMS   0.14 mm/</a:t>
            </a:r>
            <a:r>
              <a:rPr lang="en-US" sz="1200" dirty="0" err="1">
                <a:latin typeface="Courier" pitchFamily="2" charset="0"/>
              </a:rPr>
              <a:t>yr</a:t>
            </a:r>
            <a:r>
              <a:rPr lang="en-US" sz="1200" dirty="0">
                <a:latin typeface="Courier" pitchFamily="2" charset="0"/>
              </a:rPr>
              <a:t>, NRMS   1.008</a:t>
            </a:r>
            <a:br>
              <a:rPr lang="en-US" sz="1200" dirty="0">
                <a:latin typeface="Courier" pitchFamily="2" charset="0"/>
              </a:rPr>
            </a:br>
            <a:r>
              <a:rPr lang="en-US" sz="1200" dirty="0">
                <a:latin typeface="Courier" pitchFamily="2" charset="0"/>
              </a:rPr>
              <a:t>compare 7 PBO_vel_150425KF.vel PBO_vel_150425_NAM08.vel</a:t>
            </a:r>
            <a:br>
              <a:rPr lang="en-US" sz="1200" dirty="0">
                <a:latin typeface="Courier" pitchFamily="2" charset="0"/>
              </a:rPr>
            </a:br>
            <a:r>
              <a:rPr lang="en-US" sz="1200" dirty="0">
                <a:latin typeface="Courier" pitchFamily="2" charset="0"/>
              </a:rPr>
              <a:t>S Component North    #  1969 </a:t>
            </a:r>
            <a:r>
              <a:rPr lang="en-US" sz="1200" dirty="0" err="1">
                <a:latin typeface="Courier" pitchFamily="2" charset="0"/>
              </a:rPr>
              <a:t>WMean</a:t>
            </a:r>
            <a:r>
              <a:rPr lang="en-US" sz="1200" dirty="0">
                <a:latin typeface="Courier" pitchFamily="2" charset="0"/>
              </a:rPr>
              <a:t>   0.04 WRMS   0.16 mm/</a:t>
            </a:r>
            <a:r>
              <a:rPr lang="en-US" sz="1200" dirty="0" err="1">
                <a:latin typeface="Courier" pitchFamily="2" charset="0"/>
              </a:rPr>
              <a:t>yr</a:t>
            </a:r>
            <a:r>
              <a:rPr lang="en-US" sz="1200" dirty="0">
                <a:latin typeface="Courier" pitchFamily="2" charset="0"/>
              </a:rPr>
              <a:t>, NRMS   0.952</a:t>
            </a:r>
            <a:br>
              <a:rPr lang="en-US" sz="1200" dirty="0">
                <a:latin typeface="Courier" pitchFamily="2" charset="0"/>
              </a:rPr>
            </a:br>
            <a:r>
              <a:rPr lang="en-US" sz="1200" dirty="0">
                <a:latin typeface="Courier" pitchFamily="2" charset="0"/>
              </a:rPr>
              <a:t>S Component East     #  1969 </a:t>
            </a:r>
            <a:r>
              <a:rPr lang="en-US" sz="1200" dirty="0" err="1">
                <a:latin typeface="Courier" pitchFamily="2" charset="0"/>
              </a:rPr>
              <a:t>WMean</a:t>
            </a:r>
            <a:r>
              <a:rPr lang="en-US" sz="1200" dirty="0">
                <a:latin typeface="Courier" pitchFamily="2" charset="0"/>
              </a:rPr>
              <a:t>   0.02 WRMS   0.17 mm/</a:t>
            </a:r>
            <a:r>
              <a:rPr lang="en-US" sz="1200" dirty="0" err="1">
                <a:latin typeface="Courier" pitchFamily="2" charset="0"/>
              </a:rPr>
              <a:t>yr</a:t>
            </a:r>
            <a:r>
              <a:rPr lang="en-US" sz="1200" dirty="0">
                <a:latin typeface="Courier" pitchFamily="2" charset="0"/>
              </a:rPr>
              <a:t>, NRMS   0.967</a:t>
            </a:r>
            <a:br>
              <a:rPr lang="en-US" sz="1200" dirty="0">
                <a:latin typeface="Courier" pitchFamily="2" charset="0"/>
              </a:rPr>
            </a:br>
            <a:r>
              <a:rPr lang="en-US" sz="1200" dirty="0">
                <a:latin typeface="Courier" pitchFamily="2" charset="0"/>
              </a:rPr>
              <a:t>S Component Up       #  1969 </a:t>
            </a:r>
            <a:r>
              <a:rPr lang="en-US" sz="1200" dirty="0" err="1">
                <a:latin typeface="Courier" pitchFamily="2" charset="0"/>
              </a:rPr>
              <a:t>WMean</a:t>
            </a:r>
            <a:r>
              <a:rPr lang="en-US" sz="1200" dirty="0">
                <a:latin typeface="Courier" pitchFamily="2" charset="0"/>
              </a:rPr>
              <a:t>  -0.08 WRMS   0.44 mm/</a:t>
            </a:r>
            <a:r>
              <a:rPr lang="en-US" sz="1200" dirty="0" err="1">
                <a:latin typeface="Courier" pitchFamily="2" charset="0"/>
              </a:rPr>
              <a:t>yr</a:t>
            </a:r>
            <a:r>
              <a:rPr lang="en-US" sz="1200" dirty="0">
                <a:latin typeface="Courier" pitchFamily="2" charset="0"/>
              </a:rPr>
              <a:t>, NRMS   0.935</a:t>
            </a:r>
            <a:br>
              <a:rPr lang="en-US" sz="1200" dirty="0">
                <a:latin typeface="Courier" pitchFamily="2" charset="0"/>
              </a:rPr>
            </a:br>
            <a:r>
              <a:rPr lang="en-US" sz="1200" dirty="0">
                <a:latin typeface="Courier" pitchFamily="2" charset="0"/>
              </a:rPr>
              <a:t>S Component </a:t>
            </a:r>
            <a:r>
              <a:rPr lang="en-US" sz="1200" dirty="0" err="1">
                <a:latin typeface="Courier" pitchFamily="2" charset="0"/>
              </a:rPr>
              <a:t>Horz</a:t>
            </a:r>
            <a:r>
              <a:rPr lang="en-US" sz="1200" dirty="0">
                <a:latin typeface="Courier" pitchFamily="2" charset="0"/>
              </a:rPr>
              <a:t>     #  1969 </a:t>
            </a:r>
            <a:r>
              <a:rPr lang="en-US" sz="1200" dirty="0" err="1">
                <a:latin typeface="Courier" pitchFamily="2" charset="0"/>
              </a:rPr>
              <a:t>WMean</a:t>
            </a:r>
            <a:r>
              <a:rPr lang="en-US" sz="1200" dirty="0">
                <a:latin typeface="Courier" pitchFamily="2" charset="0"/>
              </a:rPr>
              <a:t>   0.03 WRMS   0.16 mm/</a:t>
            </a:r>
            <a:r>
              <a:rPr lang="en-US" sz="1200" dirty="0" err="1">
                <a:latin typeface="Courier" pitchFamily="2" charset="0"/>
              </a:rPr>
              <a:t>yr</a:t>
            </a:r>
            <a:r>
              <a:rPr lang="en-US" sz="1200" dirty="0">
                <a:latin typeface="Courier" pitchFamily="2" charset="0"/>
              </a:rPr>
              <a:t>, NRMS   0.959</a:t>
            </a:r>
          </a:p>
          <a:p>
            <a:pPr marL="0" indent="0">
              <a:buNone/>
            </a:pPr>
            <a:r>
              <a:rPr lang="en-US" sz="1600" dirty="0"/>
              <a:t>PBO_vel_150425.vel: </a:t>
            </a:r>
            <a:r>
              <a:rPr lang="en-US" sz="1600" dirty="0" err="1"/>
              <a:t>tsfit</a:t>
            </a:r>
            <a:r>
              <a:rPr lang="en-US" sz="1600" dirty="0"/>
              <a:t> solution to time series</a:t>
            </a:r>
            <a:br>
              <a:rPr lang="en-US" sz="1600" dirty="0"/>
            </a:br>
            <a:r>
              <a:rPr lang="en-US" sz="1600" dirty="0"/>
              <a:t>PBO_vel_150425KF.vel: </a:t>
            </a:r>
            <a:r>
              <a:rPr lang="en-US" sz="1600" dirty="0" err="1"/>
              <a:t>tsfit</a:t>
            </a:r>
            <a:r>
              <a:rPr lang="en-US" sz="1600" dirty="0"/>
              <a:t> Kalman filter solution to timeseries</a:t>
            </a:r>
            <a:br>
              <a:rPr lang="en-US" sz="1600" dirty="0"/>
            </a:br>
            <a:r>
              <a:rPr lang="en-US" sz="1600" dirty="0"/>
              <a:t>PBO_vel_150425_NAM08.vel: GLOBK combined velocity solution (NMT+CWU), decimated 7 days, 28-subnet combination. Reference frame realization to NAM08 frame sites (~600) </a:t>
            </a:r>
          </a:p>
          <a:p>
            <a:r>
              <a:rPr lang="en-US" sz="1600" dirty="0"/>
              <a:t>See Herring et al., Reviews of Geophysics, 2016 for more detailed comparisons</a:t>
            </a:r>
            <a:endParaRPr lang="en-US" sz="1400" dirty="0"/>
          </a:p>
          <a:p>
            <a:endParaRPr lang="en-US" sz="1400" dirty="0"/>
          </a:p>
          <a:p>
            <a:endParaRPr lang="en-US" sz="1400" dirty="0"/>
          </a:p>
          <a:p>
            <a:endParaRPr lang="en-US" sz="1400"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21</a:t>
            </a:fld>
            <a:endParaRPr lang="en-US"/>
          </a:p>
        </p:txBody>
      </p:sp>
    </p:spTree>
    <p:extLst>
      <p:ext uri="{BB962C8B-B14F-4D97-AF65-F5344CB8AC3E}">
        <p14:creationId xmlns:p14="http://schemas.microsoft.com/office/powerpoint/2010/main" val="1495269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comments</a:t>
            </a:r>
          </a:p>
        </p:txBody>
      </p:sp>
      <p:sp>
        <p:nvSpPr>
          <p:cNvPr id="3" name="Content Placeholder 2"/>
          <p:cNvSpPr>
            <a:spLocks noGrp="1"/>
          </p:cNvSpPr>
          <p:nvPr>
            <p:ph idx="1"/>
          </p:nvPr>
        </p:nvSpPr>
        <p:spPr/>
        <p:txBody>
          <a:bodyPr/>
          <a:lstStyle/>
          <a:p>
            <a:r>
              <a:rPr lang="en-US" dirty="0"/>
              <a:t>Practice large solutions with decimated data sets and small networks (run time increased cubically with number of stations)</a:t>
            </a:r>
          </a:p>
          <a:p>
            <a:r>
              <a:rPr lang="en-US" dirty="0"/>
              <a:t>Make sure your a priori coordinates files are consistent (especially with equates)</a:t>
            </a:r>
          </a:p>
          <a:p>
            <a:pPr lvl="1"/>
            <a:r>
              <a:rPr lang="en-US" dirty="0"/>
              <a:t>Use the </a:t>
            </a:r>
            <a:r>
              <a:rPr lang="en-US" dirty="0" err="1"/>
              <a:t>out_aprf</a:t>
            </a:r>
            <a:r>
              <a:rPr lang="en-US" dirty="0"/>
              <a:t> command in </a:t>
            </a:r>
            <a:r>
              <a:rPr lang="en-US" dirty="0" err="1">
                <a:latin typeface="Courier" pitchFamily="2" charset="0"/>
              </a:rPr>
              <a:t>tsfit</a:t>
            </a:r>
            <a:r>
              <a:rPr lang="en-US" dirty="0"/>
              <a:t> to generate an a priori which is consistent with your timeseries estimates</a:t>
            </a:r>
          </a:p>
          <a:p>
            <a:endParaRPr lang="en-US" dirty="0"/>
          </a:p>
          <a:p>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63858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GLOBK velocity solutions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aim of these solutions is to combine many years of data to generate position, velocity, offset and postseismic parameter estimates</a:t>
            </a:r>
          </a:p>
          <a:p>
            <a:pPr lvl="1"/>
            <a:r>
              <a:rPr lang="en-US" dirty="0"/>
              <a:t>Increasingly common to have 10,000 parameters in these solutions if large networks over many years</a:t>
            </a:r>
          </a:p>
          <a:p>
            <a:r>
              <a:rPr lang="en-US" dirty="0"/>
              <a:t>Input requirements for these solutions:</a:t>
            </a:r>
          </a:p>
          <a:p>
            <a:pPr lvl="1"/>
            <a:r>
              <a:rPr lang="en-US" dirty="0"/>
              <a:t>a priori coordinate and velocity file</a:t>
            </a:r>
          </a:p>
          <a:p>
            <a:pPr lvl="2"/>
            <a:r>
              <a:rPr lang="en-US" dirty="0"/>
              <a:t>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misnamed stations affect solution</a:t>
            </a:r>
          </a:p>
          <a:p>
            <a:pPr lvl="2"/>
            <a:r>
              <a:rPr lang="en-US" dirty="0"/>
              <a:t>Critical that this file correctly describe data.</a:t>
            </a:r>
          </a:p>
          <a:p>
            <a:pPr lvl="1"/>
            <a:r>
              <a:rPr lang="en-US" dirty="0"/>
              <a:t>Process noise parameters for each station</a:t>
            </a:r>
          </a:p>
          <a:p>
            <a:pPr lvl="2"/>
            <a:r>
              <a:rPr lang="en-US" dirty="0"/>
              <a:t>Critical for generating realistic standard deviations for the velocity estimates (e.g. </a:t>
            </a:r>
            <a:r>
              <a:rPr lang="en-US" dirty="0" err="1">
                <a:latin typeface="Courier" pitchFamily="2" charset="0"/>
              </a:rPr>
              <a:t>sh_gen_stats</a:t>
            </a:r>
            <a:r>
              <a:rPr lang="en-US" dirty="0"/>
              <a:t>). </a:t>
            </a:r>
          </a:p>
          <a:p>
            <a:pPr lvl="1"/>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320462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GLOBK long-term velocities</a:t>
            </a:r>
          </a:p>
        </p:txBody>
      </p:sp>
      <p:sp>
        <p:nvSpPr>
          <p:cNvPr id="3" name="Content Placeholder 2"/>
          <p:cNvSpPr>
            <a:spLocks noGrp="1"/>
          </p:cNvSpPr>
          <p:nvPr>
            <p:ph idx="1"/>
          </p:nvPr>
        </p:nvSpPr>
        <p:spPr/>
        <p:txBody>
          <a:bodyPr>
            <a:normAutofit fontScale="92500" lnSpcReduction="20000"/>
          </a:bodyPr>
          <a:lstStyle/>
          <a:p>
            <a:r>
              <a:rPr lang="en-US" dirty="0"/>
              <a:t>Combine daily (continuous) or short-term combined h-files (e.g. surveys; see last slide)</a:t>
            </a:r>
          </a:p>
          <a:p>
            <a:r>
              <a:rPr lang="en-US" dirty="0"/>
              <a:t>Plot long-term time series from short-term combination “.org”-file(s) (</a:t>
            </a:r>
            <a:r>
              <a:rPr lang="en-US" dirty="0" err="1">
                <a:latin typeface="Courier" pitchFamily="2" charset="0"/>
              </a:rPr>
              <a:t>sh_plot_pos</a:t>
            </a:r>
            <a:r>
              <a:rPr lang="en-US" dirty="0"/>
              <a:t>)</a:t>
            </a:r>
          </a:p>
          <a:p>
            <a:r>
              <a:rPr lang="en-US" dirty="0"/>
              <a:t>Inspect time series to identify (and remove) outliers</a:t>
            </a:r>
          </a:p>
          <a:p>
            <a:r>
              <a:rPr lang="en-US" dirty="0"/>
              <a:t>Run </a:t>
            </a:r>
            <a:r>
              <a:rPr lang="en-US" dirty="0" err="1">
                <a:latin typeface="Courier" pitchFamily="2" charset="0"/>
              </a:rPr>
              <a:t>globk</a:t>
            </a:r>
            <a:r>
              <a:rPr lang="en-US" dirty="0"/>
              <a:t> to form final solution file for all data (another “.org”-file) </a:t>
            </a:r>
            <a:r>
              <a:rPr lang="en-US" i="1" dirty="0"/>
              <a:t>with velocity estimation</a:t>
            </a:r>
            <a:r>
              <a:rPr lang="en-US" dirty="0"/>
              <a:t>, e.g. in </a:t>
            </a:r>
            <a:r>
              <a:rPr lang="en-US" dirty="0" err="1">
                <a:latin typeface="Courier" pitchFamily="2" charset="0"/>
              </a:rPr>
              <a:t>globk</a:t>
            </a:r>
            <a:r>
              <a:rPr lang="en-US" dirty="0"/>
              <a:t> command file</a:t>
            </a:r>
            <a:br>
              <a:rPr lang="en-US" dirty="0"/>
            </a:br>
            <a:r>
              <a:rPr lang="en-US" dirty="0"/>
              <a:t> </a:t>
            </a:r>
            <a:r>
              <a:rPr lang="en-US" dirty="0" err="1">
                <a:latin typeface="Courier" pitchFamily="2" charset="0"/>
              </a:rPr>
              <a:t>apr_site</a:t>
            </a:r>
            <a:r>
              <a:rPr lang="en-US" dirty="0">
                <a:latin typeface="Courier" pitchFamily="2" charset="0"/>
              </a:rPr>
              <a:t> all 10 10 10 </a:t>
            </a:r>
            <a:r>
              <a:rPr lang="en-US" dirty="0">
                <a:solidFill>
                  <a:srgbClr val="FF0000"/>
                </a:solidFill>
                <a:latin typeface="Courier" pitchFamily="2" charset="0"/>
              </a:rPr>
              <a:t>1 1 1</a:t>
            </a:r>
            <a:br>
              <a:rPr lang="en-US" dirty="0"/>
            </a:br>
            <a:r>
              <a:rPr lang="en-US" dirty="0"/>
              <a:t>or</a:t>
            </a:r>
            <a:br>
              <a:rPr lang="en-US" dirty="0"/>
            </a:br>
            <a:r>
              <a:rPr lang="en-US" dirty="0"/>
              <a:t> </a:t>
            </a:r>
            <a:r>
              <a:rPr lang="en-US" dirty="0" err="1">
                <a:latin typeface="Courier" pitchFamily="2" charset="0"/>
              </a:rPr>
              <a:t>apr_neu</a:t>
            </a:r>
            <a:r>
              <a:rPr lang="en-US" dirty="0">
                <a:latin typeface="Courier" pitchFamily="2" charset="0"/>
              </a:rPr>
              <a:t> all 10 10 10 </a:t>
            </a:r>
            <a:r>
              <a:rPr lang="en-US" dirty="0">
                <a:solidFill>
                  <a:srgbClr val="FF0000"/>
                </a:solidFill>
                <a:latin typeface="Courier" pitchFamily="2" charset="0"/>
              </a:rPr>
              <a:t>1 1 1</a:t>
            </a:r>
          </a:p>
          <a:p>
            <a:endParaRPr lang="en-US" dirty="0"/>
          </a:p>
          <a:p>
            <a:r>
              <a:rPr lang="en-US" dirty="0" err="1">
                <a:latin typeface="Courier" pitchFamily="2" charset="0"/>
              </a:rPr>
              <a:t>sh_glred</a:t>
            </a:r>
            <a:r>
              <a:rPr lang="en-US" dirty="0"/>
              <a:t> capable of running all these individual commands to produce time series, short-term combinations and long-term velocity solutions</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Basics of processing workflow for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custDataLst>
      <p:tags r:id="rId1"/>
    </p:custDataLst>
    <p:extLst>
      <p:ext uri="{BB962C8B-B14F-4D97-AF65-F5344CB8AC3E}">
        <p14:creationId xmlns:p14="http://schemas.microsoft.com/office/powerpoint/2010/main" val="197989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Velocity solution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general careful setup (i.e. correct a priori coordinates, earthquake file and process noise files) is needed since each run that corrects a problem can take several days. Incorrect solutions may not complete correctly and results may be subtly wrong.</a:t>
            </a:r>
          </a:p>
          <a:p>
            <a:r>
              <a:rPr lang="en-US" dirty="0"/>
              <a:t>General strategy for iteratively generating velocity solution:</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apriori coordinate/velocity files.</a:t>
            </a:r>
          </a:p>
          <a:p>
            <a:pPr lvl="1"/>
            <a:r>
              <a:rPr lang="en-US" dirty="0"/>
              <a:t>Steps above are repeated, usually increasing number of stations until solution is complete. As new stations are added missed discontinuities and bad process noise models can cause problems.</a:t>
            </a:r>
          </a:p>
          <a:p>
            <a:r>
              <a:rPr lang="en-US" dirty="0"/>
              <a:t>Aim here is make sure that when a large solution is run (maybe several days of CPU time) that the run completes successfully.</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54630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methods for increasing speed and to allow for parallel runs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Approaches to increase speed:</a:t>
            </a:r>
          </a:p>
          <a:p>
            <a:r>
              <a:rPr lang="en-US" dirty="0"/>
              <a:t>Pre-combine daily solutions into weekly to monthly solutions and use these combined solutions in the velocity solutions. There are many advantages to this approach:</a:t>
            </a:r>
          </a:p>
          <a:p>
            <a:pPr lvl="1"/>
            <a:r>
              <a:rPr lang="en-US" dirty="0"/>
              <a:t>Runs are much faster. Each processing step takes about the same time with the monthly as a daily file but there are 30 fewer files so 30 times faster.</a:t>
            </a:r>
          </a:p>
          <a:p>
            <a:pPr lvl="1"/>
            <a:r>
              <a:rPr lang="en-US" dirty="0"/>
              <a:t>Numerical rounding errors are much better when monthlies are used</a:t>
            </a:r>
          </a:p>
          <a:p>
            <a:pPr lvl="1"/>
            <a:r>
              <a:rPr lang="en-US" dirty="0"/>
              <a:t>“MIDP” output option refers the solutions to the middle of the month. (Earlier versions used last day of month as reference time, natural time for a sequential Kalman filter.</a:t>
            </a:r>
          </a:p>
          <a:p>
            <a:pPr lvl="1"/>
            <a:r>
              <a:rPr lang="en-US" dirty="0"/>
              <a:t>Random walk process noise models correct when velocity NOT estimated in combinations.</a:t>
            </a:r>
          </a:p>
          <a:p>
            <a:pPr lvl="1"/>
            <a:r>
              <a:rPr lang="en-US" dirty="0"/>
              <a:t>Care needed here when “</a:t>
            </a:r>
            <a:r>
              <a:rPr lang="en-US" dirty="0" err="1"/>
              <a:t>eq_log</a:t>
            </a:r>
            <a:r>
              <a:rPr lang="en-US" dirty="0"/>
              <a:t>” is used for solutions far away in time from the earthquake.</a:t>
            </a:r>
          </a:p>
          <a:p>
            <a:r>
              <a:rPr lang="en-US" dirty="0"/>
              <a:t>Run decimated solutions (e.g. one day per week). Works fine and changing start day does not have large effect due to correlated noise models. Care needed when different start day results are combined to avoid white noise sigma reduction. </a:t>
            </a:r>
          </a:p>
          <a:p>
            <a:r>
              <a:rPr lang="en-US" dirty="0"/>
              <a:t>Sub-netting in GLOBK to generate each solution with smaller number of stations. Sub-net velocity solutions are combined with GLOBK. Use </a:t>
            </a:r>
            <a:r>
              <a:rPr lang="en-US" dirty="0" err="1">
                <a:latin typeface="Courier" pitchFamily="2" charset="0"/>
              </a:rPr>
              <a:t>netsel</a:t>
            </a:r>
            <a:r>
              <a:rPr lang="en-US" dirty="0"/>
              <a:t> with </a:t>
            </a:r>
            <a:r>
              <a:rPr lang="en-US" dirty="0">
                <a:latin typeface="Courier" pitchFamily="2" charset="0"/>
              </a:rPr>
              <a:t>-</a:t>
            </a:r>
            <a:r>
              <a:rPr lang="en-US" dirty="0" err="1">
                <a:latin typeface="Courier" pitchFamily="2" charset="0"/>
              </a:rPr>
              <a:t>rw</a:t>
            </a:r>
            <a:r>
              <a:rPr lang="en-US" dirty="0"/>
              <a:t> option to make GLOBK “</a:t>
            </a:r>
            <a:r>
              <a:rPr lang="en-US" dirty="0" err="1"/>
              <a:t>use_site</a:t>
            </a:r>
            <a:r>
              <a:rPr lang="en-US" dirty="0"/>
              <a:t>” list (current GAGE approach)</a:t>
            </a:r>
          </a:p>
          <a:p>
            <a:endParaRPr lang="en-US" dirty="0"/>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759420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velocity runs</a:t>
            </a:r>
          </a:p>
        </p:txBody>
      </p:sp>
      <p:sp>
        <p:nvSpPr>
          <p:cNvPr id="3" name="Content Placeholder 2"/>
          <p:cNvSpPr>
            <a:spLocks noGrp="1"/>
          </p:cNvSpPr>
          <p:nvPr>
            <p:ph idx="1"/>
          </p:nvPr>
        </p:nvSpPr>
        <p:spPr/>
        <p:txBody>
          <a:bodyPr/>
          <a:lstStyle/>
          <a:p>
            <a:r>
              <a:rPr lang="en-US" dirty="0"/>
              <a:t>Surveys may be combined into one solution per survey</a:t>
            </a:r>
          </a:p>
          <a:p>
            <a:r>
              <a:rPr lang="en-US" dirty="0"/>
              <a:t>No need to re-run </a:t>
            </a:r>
            <a:r>
              <a:rPr lang="en-US" dirty="0" err="1">
                <a:latin typeface="Courier" pitchFamily="2" charset="0"/>
              </a:rPr>
              <a:t>glred</a:t>
            </a:r>
            <a:r>
              <a:rPr lang="en-US" dirty="0"/>
              <a:t> again to see long-term time series</a:t>
            </a:r>
          </a:p>
          <a:p>
            <a:r>
              <a:rPr lang="en-US" dirty="0"/>
              <a:t>Multiple “.org”-files may be read by </a:t>
            </a:r>
            <a:r>
              <a:rPr lang="en-US" dirty="0" err="1">
                <a:latin typeface="Courier" pitchFamily="2" charset="0"/>
              </a:rPr>
              <a:t>tssum</a:t>
            </a:r>
            <a:r>
              <a:rPr lang="en-US" dirty="0"/>
              <a:t> or </a:t>
            </a:r>
            <a:r>
              <a:rPr lang="en-US" dirty="0" err="1">
                <a:latin typeface="Courier" pitchFamily="2" charset="0"/>
              </a:rPr>
              <a:t>sh_plot_pos</a:t>
            </a:r>
            <a:endParaRPr lang="en-US" dirty="0">
              <a:latin typeface="Courier" pitchFamily="2" charset="0"/>
            </a:endParaRPr>
          </a:p>
          <a:p>
            <a:pPr marL="457200" lvl="1" indent="0">
              <a:buNone/>
            </a:pPr>
            <a:r>
              <a:rPr lang="en-US" sz="1800" dirty="0" err="1">
                <a:latin typeface="Courier" pitchFamily="2" charset="0"/>
              </a:rPr>
              <a:t>tssum</a:t>
            </a:r>
            <a:r>
              <a:rPr lang="en-US" sz="1800" dirty="0">
                <a:latin typeface="Courier" pitchFamily="2" charset="0"/>
              </a:rPr>
              <a:t> </a:t>
            </a:r>
            <a:r>
              <a:rPr lang="en-US" sz="1800" dirty="0" err="1">
                <a:latin typeface="Courier" pitchFamily="2" charset="0"/>
              </a:rPr>
              <a:t>ts_pos</a:t>
            </a:r>
            <a:r>
              <a:rPr lang="en-US" sz="1800" dirty="0">
                <a:latin typeface="Courier" pitchFamily="2" charset="0"/>
              </a:rPr>
              <a:t> mit.final_igb14 -R survey1_comb.org survey2_comb.org</a:t>
            </a:r>
            <a:r>
              <a:rPr lang="en-US" sz="1800" dirty="0"/>
              <a:t> ...</a:t>
            </a:r>
          </a:p>
          <a:p>
            <a:pPr lvl="2"/>
            <a:r>
              <a:rPr lang="en-US" dirty="0" err="1"/>
              <a:t>ts_pos</a:t>
            </a:r>
            <a:r>
              <a:rPr lang="en-US" dirty="0"/>
              <a:t> is the name of a directory for the .pos files. (“.” can be used)</a:t>
            </a:r>
          </a:p>
          <a:p>
            <a:pPr marL="457200" lvl="1" indent="0">
              <a:buNone/>
            </a:pPr>
            <a:r>
              <a:rPr lang="en-US" sz="1800" dirty="0" err="1">
                <a:latin typeface="Courier" pitchFamily="2" charset="0"/>
              </a:rPr>
              <a:t>sh_plot_pos</a:t>
            </a:r>
            <a:r>
              <a:rPr lang="en-US" sz="1800" dirty="0">
                <a:latin typeface="Courier" pitchFamily="2" charset="0"/>
              </a:rPr>
              <a:t> -f survey1_comb.org survey2_comb.org -k</a:t>
            </a:r>
            <a:r>
              <a:rPr lang="en-US" sz="1800" dirty="0"/>
              <a:t> ...</a:t>
            </a:r>
          </a:p>
        </p:txBody>
      </p:sp>
      <p:sp>
        <p:nvSpPr>
          <p:cNvPr id="4" name="Date Placeholder 3"/>
          <p:cNvSpPr>
            <a:spLocks noGrp="1"/>
          </p:cNvSpPr>
          <p:nvPr>
            <p:ph type="dt" sz="half" idx="10"/>
          </p:nvPr>
        </p:nvSpPr>
        <p:spPr/>
        <p:txBody>
          <a:bodyPr/>
          <a:lstStyle/>
          <a:p>
            <a:r>
              <a:rPr lang="en-GB"/>
              <a:t>2020/08/25</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1475800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t>Example: Long-term time series for survey sites</a:t>
            </a:r>
          </a:p>
        </p:txBody>
      </p:sp>
      <p:sp>
        <p:nvSpPr>
          <p:cNvPr id="5" name="Text Placeholder 4"/>
          <p:cNvSpPr>
            <a:spLocks noGrp="1"/>
          </p:cNvSpPr>
          <p:nvPr>
            <p:ph type="body" idx="1"/>
          </p:nvPr>
        </p:nvSpPr>
        <p:spPr/>
        <p:txBody>
          <a:bodyPr/>
          <a:lstStyle/>
          <a:p>
            <a:r>
              <a:rPr lang="en-US" dirty="0"/>
              <a:t>Reasonable repeatability</a:t>
            </a:r>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034329" y="2505075"/>
            <a:ext cx="2768704" cy="3684588"/>
          </a:xfrm>
        </p:spPr>
      </p:pic>
      <p:sp>
        <p:nvSpPr>
          <p:cNvPr id="7" name="Text Placeholder 6"/>
          <p:cNvSpPr>
            <a:spLocks noGrp="1"/>
          </p:cNvSpPr>
          <p:nvPr>
            <p:ph type="body" sz="quarter" idx="3"/>
          </p:nvPr>
        </p:nvSpPr>
        <p:spPr/>
        <p:txBody>
          <a:bodyPr/>
          <a:lstStyle/>
          <a:p>
            <a:r>
              <a:rPr lang="en-US" dirty="0"/>
              <a:t>Outlier in vertical</a:t>
            </a:r>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7377461" y="2505075"/>
            <a:ext cx="2772665" cy="3684588"/>
          </a:xfrm>
        </p:spPr>
      </p:pic>
      <p:sp>
        <p:nvSpPr>
          <p:cNvPr id="2" name="Date Placeholder 1"/>
          <p:cNvSpPr>
            <a:spLocks noGrp="1"/>
          </p:cNvSpPr>
          <p:nvPr>
            <p:ph type="dt" sz="half" idx="10"/>
          </p:nvPr>
        </p:nvSpPr>
        <p:spPr/>
        <p:txBody>
          <a:bodyPr/>
          <a:lstStyle/>
          <a:p>
            <a:r>
              <a:rPr lang="en-GB"/>
              <a:t>2020/08/25</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286564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Excluding outliers or segments of data</a:t>
            </a:r>
          </a:p>
        </p:txBody>
      </p:sp>
      <p:sp>
        <p:nvSpPr>
          <p:cNvPr id="5" name="Content Placeholder 4"/>
          <p:cNvSpPr>
            <a:spLocks noGrp="1"/>
          </p:cNvSpPr>
          <p:nvPr>
            <p:ph idx="1"/>
          </p:nvPr>
        </p:nvSpPr>
        <p:spPr/>
        <p:txBody>
          <a:bodyPr/>
          <a:lstStyle/>
          <a:p>
            <a:r>
              <a:rPr lang="en-US" dirty="0"/>
              <a:t>Create “rename” file records and add to GLOBK command file’s “</a:t>
            </a:r>
            <a:r>
              <a:rPr lang="en-US" dirty="0" err="1"/>
              <a:t>eq_file</a:t>
            </a:r>
            <a:r>
              <a:rPr lang="en-US" dirty="0"/>
              <a:t>” option, e.g.</a:t>
            </a:r>
          </a:p>
          <a:p>
            <a:pPr marL="457200" lvl="1" indent="0">
              <a:buNone/>
            </a:pPr>
            <a:r>
              <a:rPr lang="en-US" sz="2000" dirty="0">
                <a:latin typeface="Courier" pitchFamily="2" charset="0"/>
              </a:rPr>
              <a:t>rename PTRB     PTRB_XPS h1407080610_nb4a</a:t>
            </a:r>
          </a:p>
          <a:p>
            <a:pPr marL="457200" lvl="1" indent="0">
              <a:buNone/>
            </a:pPr>
            <a:r>
              <a:rPr lang="en-US" sz="2000" dirty="0">
                <a:latin typeface="Courier" pitchFamily="2" charset="0"/>
              </a:rPr>
              <a:t>rename PTRB     PTRB_XPS 2014 07 07 18 00 2014 07 08 18 30</a:t>
            </a:r>
          </a:p>
          <a:p>
            <a:pPr marL="457200" lvl="1" indent="0">
              <a:buNone/>
            </a:pPr>
            <a:r>
              <a:rPr lang="en-US" sz="2000" dirty="0">
                <a:latin typeface="Courier" pitchFamily="2" charset="0"/>
              </a:rPr>
              <a:t>rename ABCD     ABCD_XCL 2013 07 08 00 00</a:t>
            </a:r>
          </a:p>
          <a:p>
            <a:r>
              <a:rPr lang="en-US" dirty="0"/>
              <a:t>“XPS” will not exclude data from </a:t>
            </a:r>
            <a:r>
              <a:rPr lang="en-US" dirty="0" err="1">
                <a:latin typeface="Courier" pitchFamily="2" charset="0"/>
              </a:rPr>
              <a:t>glred</a:t>
            </a:r>
            <a:r>
              <a:rPr lang="en-US" dirty="0"/>
              <a:t> (so still visible in time series) but will exclude data from </a:t>
            </a:r>
            <a:r>
              <a:rPr lang="en-US" dirty="0" err="1">
                <a:latin typeface="Courier" pitchFamily="2" charset="0"/>
              </a:rPr>
              <a:t>globk</a:t>
            </a:r>
            <a:r>
              <a:rPr lang="en-US" dirty="0"/>
              <a:t> (combination or velocity solution)</a:t>
            </a:r>
          </a:p>
          <a:p>
            <a:r>
              <a:rPr lang="en-US" dirty="0"/>
              <a:t>“XCL” will exclude data from all </a:t>
            </a:r>
            <a:r>
              <a:rPr lang="en-US" dirty="0" err="1">
                <a:latin typeface="Courier" pitchFamily="2" charset="0"/>
              </a:rPr>
              <a:t>glred</a:t>
            </a:r>
            <a:r>
              <a:rPr lang="en-US" dirty="0"/>
              <a:t> or </a:t>
            </a:r>
            <a:r>
              <a:rPr lang="en-US" dirty="0" err="1">
                <a:latin typeface="Courier" pitchFamily="2" charset="0"/>
              </a:rPr>
              <a:t>globk</a:t>
            </a:r>
            <a:r>
              <a:rPr lang="en-US" dirty="0"/>
              <a:t> runs</a:t>
            </a:r>
          </a:p>
        </p:txBody>
      </p:sp>
      <p:sp>
        <p:nvSpPr>
          <p:cNvPr id="3" name="Date Placeholder 2"/>
          <p:cNvSpPr>
            <a:spLocks noGrp="1"/>
          </p:cNvSpPr>
          <p:nvPr>
            <p:ph type="dt" sz="half" idx="10"/>
          </p:nvPr>
        </p:nvSpPr>
        <p:spPr/>
        <p:txBody>
          <a:bodyPr/>
          <a:lstStyle/>
          <a:p>
            <a:r>
              <a:rPr lang="en-GB"/>
              <a:t>2020/08/25</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1126318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8.1|32.9|6.2|5.7|49.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6566</TotalTime>
  <Words>3237</Words>
  <Application>Microsoft Macintosh PowerPoint</Application>
  <PresentationFormat>Widescreen</PresentationFormat>
  <Paragraphs>253</Paragraphs>
  <Slides>23</Slides>
  <Notes>5</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Courier</vt:lpstr>
      <vt:lpstr>Courier New</vt:lpstr>
      <vt:lpstr>Helvetica</vt:lpstr>
      <vt:lpstr>Office Theme</vt:lpstr>
      <vt:lpstr>Generating velocity solutions with globk</vt:lpstr>
      <vt:lpstr>Overview</vt:lpstr>
      <vt:lpstr>GLOBK velocity solutions</vt:lpstr>
      <vt:lpstr>GLOBK long-term velocities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ITRF2014</vt:lpstr>
      <vt:lpstr>ITRF2014</vt:lpstr>
      <vt:lpstr>Choices of reference frame</vt:lpstr>
      <vt:lpstr>Examples</vt:lpstr>
      <vt:lpstr>Basic issues in reference frame realization</vt:lpstr>
      <vt:lpstr>Rules for stabilization of time series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Mike Floyd</cp:lastModifiedBy>
  <cp:revision>81</cp:revision>
  <dcterms:created xsi:type="dcterms:W3CDTF">2014-11-13T20:18:27Z</dcterms:created>
  <dcterms:modified xsi:type="dcterms:W3CDTF">2021-08-10T17:25:14Z</dcterms:modified>
  <cp:category/>
</cp:coreProperties>
</file>