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301" r:id="rId3"/>
    <p:sldId id="315" r:id="rId4"/>
    <p:sldId id="319" r:id="rId5"/>
    <p:sldId id="317" r:id="rId6"/>
    <p:sldId id="307" r:id="rId7"/>
    <p:sldId id="309" r:id="rId8"/>
    <p:sldId id="310" r:id="rId9"/>
    <p:sldId id="316" r:id="rId10"/>
    <p:sldId id="30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7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1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AE85D-A551-592A-F24F-A6BD28A0C8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CECE84-4FD5-E790-152E-AE0709971B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2C9E2-D343-5E83-D0EF-6D2699501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05DB-BF03-0A41-94F4-D5B6421E731F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3266B-7DB0-B28D-0381-9ED4BF2F5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D8E23-D8D9-3D85-E15E-64503C395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75E-6E65-5D4B-90E0-25D71A906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72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BB64E-1C5F-0C60-3462-017DA5D3B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DB0CC6-1E95-017D-4B58-BBE57AF7D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F6577-FEDB-4EAA-6B1E-F4EFAC9E5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05DB-BF03-0A41-94F4-D5B6421E731F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D04BE-CF9F-B16C-15A9-94916E7BB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3DAD2-AC44-AD89-0164-8952CDEF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75E-6E65-5D4B-90E0-25D71A906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77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6F9AEF-B404-B8F2-6214-BCFEA7F278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5A3B94-D085-79ED-159A-2CCD290DD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FC0D5-6D5D-2AA3-BF4E-478CBDC16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05DB-BF03-0A41-94F4-D5B6421E731F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C7DCE-4AFA-2A38-DC5E-D01067953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0AF76-E549-313E-C02F-35BC0B927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75E-6E65-5D4B-90E0-25D71A906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9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5FDF5-810A-2E79-91A8-1B1C19BEE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76FFB-9A39-DD6A-74BA-B0FC24AE8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312BA-80D9-D16A-2969-7EF55A025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05DB-BF03-0A41-94F4-D5B6421E731F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F0EC0-6023-CC1D-614F-3159567D5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9AD8F-8368-DEA7-EB59-EA6C4B8F3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75E-6E65-5D4B-90E0-25D71A906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9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305CF-D3B2-4E56-5F4A-00DCED3C4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A66C5-1F8D-C50E-3639-2E96710F2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3F30E-9AC3-F5C8-97B5-52C215454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05DB-BF03-0A41-94F4-D5B6421E731F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36BCD-E382-ACF1-19B1-F5C4D7171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25521-6AD0-0D17-D2D9-6AB3DE2CB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75E-6E65-5D4B-90E0-25D71A906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9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85330-8FB3-00C9-54EB-33741469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20199-10DA-F359-7B5A-D165F238A5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E820B9-102A-48FA-307D-E123F2C53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FD5C5B-2121-A3DB-2C65-E93BD7C35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05DB-BF03-0A41-94F4-D5B6421E731F}" type="datetimeFigureOut">
              <a:rPr lang="en-US" smtClean="0"/>
              <a:t>6/14/22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F47FB-775D-6E7B-00DD-61F9CA501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CAFDAB-A215-4B4B-ABB1-090486822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75E-6E65-5D4B-90E0-25D71A906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1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E9259-785D-E874-6883-C039C9B09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666856-7702-4A75-0C5E-412CC57DD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524DC9-ADA8-C6BA-3CB3-A2F9B3C66B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D88AF1-11BE-7ACA-1E06-01D1FA08D0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232103-7C76-441E-FEC8-9EE9F8C4B8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21A03F-E4D8-4A0F-0195-AA0D883F0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05DB-BF03-0A41-94F4-D5B6421E731F}" type="datetimeFigureOut">
              <a:rPr lang="en-US" smtClean="0"/>
              <a:t>6/14/22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D17C51-6986-E39D-5D2A-12A89BA1D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980E0A-C45B-C817-B4AA-5D1B71935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75E-6E65-5D4B-90E0-25D71A906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60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272D6-94EB-48C6-D1AC-4633BA4CA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33AF58-4BA0-1A62-5F87-69BCCA799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05DB-BF03-0A41-94F4-D5B6421E731F}" type="datetimeFigureOut">
              <a:rPr lang="en-US" smtClean="0"/>
              <a:t>6/14/22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94C1BD-8604-3A36-AC57-B6752045D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74DEF6-EDDC-547A-A81F-D9A4ACB0E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75E-6E65-5D4B-90E0-25D71A906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42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2FE796-ED48-8785-A4F6-8B6BBC36D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05DB-BF03-0A41-94F4-D5B6421E731F}" type="datetimeFigureOut">
              <a:rPr lang="en-US" smtClean="0"/>
              <a:t>6/14/22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54C4-15ED-EA50-480D-AB37CAF61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37D124-6FA4-D8F4-2A68-CBC495DB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75E-6E65-5D4B-90E0-25D71A906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35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3817F-B31B-F437-EF5D-28C278027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75CE3-E671-D433-E311-77EEE770E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3E76D-999A-4DB9-EDD4-290B2C3E4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A2257C-E079-D726-CBA1-3A57125DD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05DB-BF03-0A41-94F4-D5B6421E731F}" type="datetimeFigureOut">
              <a:rPr lang="en-US" smtClean="0"/>
              <a:t>6/14/22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4F8D1-A9E6-4240-238D-B6AF43FCA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29A4E-749F-6F60-0DC5-F53E9B08E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75E-6E65-5D4B-90E0-25D71A906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3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48468-7897-A7C7-3B7C-84DD83CF3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F0C719-1F63-AFE1-D6B5-6E0479C614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1F1236-FBCB-3952-D5B0-323E24CEA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0B4D49-F936-887E-C8E2-68D20A38A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205DB-BF03-0A41-94F4-D5B6421E731F}" type="datetimeFigureOut">
              <a:rPr lang="en-US" smtClean="0"/>
              <a:t>6/14/22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E315B1-B0CD-8969-545C-0E2EF4580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9BEBEE-C1CE-7E01-76A7-3694DDFA9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A75E-6E65-5D4B-90E0-25D71A906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7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A0745C-E129-49D7-4F90-1A33DD3BA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C55BFA-A75E-429E-30EF-B30D4E1B5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432C8-8316-87C5-994E-4229C07368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205DB-BF03-0A41-94F4-D5B6421E731F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C6C10-276D-6A1E-C9EF-CFFFA23193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C9715-3786-B9EF-BCC2-A657AE3FC2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4A75E-6E65-5D4B-90E0-25D71A906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trf.ign.fr/ftp/pub/itrf/itrf2020/ITRF2020-geocenter-motion.dat" TargetMode="External"/><Relationship Id="rId2" Type="http://schemas.openxmlformats.org/officeDocument/2006/relationships/hyperlink" Target="https://lists.igs.org/pipermail/igsmail/2022/008187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eoweb.mit.edu/gg/updates.php" TargetMode="External"/><Relationship Id="rId2" Type="http://schemas.openxmlformats.org/officeDocument/2006/relationships/hyperlink" Target="https://chandler.mit.edu/gps/source/relnote.10.7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handler.mit.edu/gps/updates/incremental_update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handler.mit.edu/gps/" TargetMode="External"/><Relationship Id="rId2" Type="http://schemas.openxmlformats.org/officeDocument/2006/relationships/hyperlink" Target="ftp://chandler.mit.edu/updat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eoweb.mit.edu/gg/docs/GG_Quick_Start_Guide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eoweb.mit.edu/gg/docs/GG_Quick_Start_Guide.pdf" TargetMode="External"/><Relationship Id="rId2" Type="http://schemas.openxmlformats.org/officeDocument/2006/relationships/hyperlink" Target="https://urs.earthdata.nasa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eoweb.mit.edu/gg/updates.php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860AA-6111-7A46-B947-8B44DC3541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300" dirty="0"/>
              <a:t>GAMIT/GLOBK Refresher:</a:t>
            </a:r>
            <a:br>
              <a:rPr lang="en-US" sz="5300" dirty="0"/>
            </a:br>
            <a:r>
              <a:rPr lang="en-US" sz="5300" dirty="0"/>
              <a:t>Recent and future developments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E7729-EF18-4F4A-BC04-FC435C024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76025"/>
          </a:xfrm>
        </p:spPr>
        <p:txBody>
          <a:bodyPr>
            <a:normAutofit/>
          </a:bodyPr>
          <a:lstStyle/>
          <a:p>
            <a:r>
              <a:rPr lang="en-US" b="1" dirty="0"/>
              <a:t>M. Floyd and T. Herring</a:t>
            </a:r>
          </a:p>
          <a:p>
            <a:r>
              <a:rPr lang="en-US" i="1" dirty="0"/>
              <a:t>Massachusetts Institute of Technology</a:t>
            </a:r>
          </a:p>
          <a:p>
            <a:r>
              <a:rPr lang="en-US" dirty="0"/>
              <a:t>SAGE/GAGE Science Workshop</a:t>
            </a:r>
            <a:br>
              <a:rPr lang="en-US" dirty="0"/>
            </a:br>
            <a:r>
              <a:rPr lang="en-US" dirty="0"/>
              <a:t>Pre-Workshop Course</a:t>
            </a:r>
            <a:br>
              <a:rPr lang="en-US" dirty="0"/>
            </a:br>
            <a:r>
              <a:rPr lang="en-US" dirty="0"/>
              <a:t>13 June 2022</a:t>
            </a:r>
          </a:p>
          <a:p>
            <a:r>
              <a:rPr lang="en-US" sz="1900" dirty="0"/>
              <a:t>https://</a:t>
            </a:r>
            <a:r>
              <a:rPr lang="en-US" sz="1900" dirty="0" err="1"/>
              <a:t>geoweb.mit.edu</a:t>
            </a:r>
            <a:r>
              <a:rPr lang="en-US" sz="1900" dirty="0"/>
              <a:t>/gg/courses/202206_SAGE-GAGE/</a:t>
            </a:r>
          </a:p>
        </p:txBody>
      </p:sp>
      <p:pic>
        <p:nvPicPr>
          <p:cNvPr id="5" name="Picture 4" descr="MIT-logo-with-spelling-web-red-gray-design1-large.png">
            <a:extLst>
              <a:ext uri="{FF2B5EF4-FFF2-40B4-BE49-F238E27FC236}">
                <a16:creationId xmlns:a16="http://schemas.microsoft.com/office/drawing/2014/main" id="{E01B48DA-4E87-A84E-A8F2-DD6533F62D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861142"/>
            <a:ext cx="2177300" cy="493200"/>
          </a:xfrm>
          <a:prstGeom prst="rect">
            <a:avLst/>
          </a:prstGeom>
        </p:spPr>
      </p:pic>
      <p:pic>
        <p:nvPicPr>
          <p:cNvPr id="6" name="Picture 5" descr="unavco-logo-red-black-shadow.png">
            <a:extLst>
              <a:ext uri="{FF2B5EF4-FFF2-40B4-BE49-F238E27FC236}">
                <a16:creationId xmlns:a16="http://schemas.microsoft.com/office/drawing/2014/main" id="{1F726FAA-252E-CE4C-B151-565813ACD0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718" y="254000"/>
            <a:ext cx="2975282" cy="7438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B43F51-6DD7-AD42-9200-43B64A6841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000" y="254000"/>
            <a:ext cx="22225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570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9EECE-D1B2-B14C-836B-F6A344F36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Release and details of ITRF2020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E75C2-430B-C748-92DF-97B925418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Released on 2022-04-15 (e.g. “[IGSMAIL-8191] ITRF2020 is available on line”; </a:t>
            </a:r>
            <a:r>
              <a:rPr lang="en-US" dirty="0">
                <a:hlinkClick r:id="rId2"/>
              </a:rPr>
              <a:t>https://lists.igs.org/pipermail/igsmail/2022/008187.html</a:t>
            </a:r>
            <a:r>
              <a:rPr lang="en-US" dirty="0"/>
              <a:t>)</a:t>
            </a:r>
          </a:p>
          <a:p>
            <a:r>
              <a:rPr lang="en-US" dirty="0"/>
              <a:t>For the first time, includes seasonal signals, in the form of periodic terms, which are provided relative to both the Earth’s center of mass </a:t>
            </a:r>
            <a:r>
              <a:rPr lang="en-US" i="1" dirty="0"/>
              <a:t>and</a:t>
            </a:r>
            <a:r>
              <a:rPr lang="en-US" dirty="0"/>
              <a:t> center of figure</a:t>
            </a:r>
          </a:p>
          <a:p>
            <a:pPr lvl="1"/>
            <a:r>
              <a:rPr lang="en-US" dirty="0"/>
              <a:t>Official definition of </a:t>
            </a:r>
            <a:r>
              <a:rPr lang="en-US" dirty="0" err="1"/>
              <a:t>geocenter</a:t>
            </a:r>
            <a:r>
              <a:rPr lang="en-US" dirty="0"/>
              <a:t> motion provided to convert to center of figure (</a:t>
            </a:r>
            <a:r>
              <a:rPr lang="en-US" dirty="0">
                <a:hlinkClick r:id="rId3"/>
              </a:rPr>
              <a:t>https://itrf.ign.fr/ftp/pub/itrf/itrf2020/ITRF2020-geocenter-motion.dat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This is now an important distinction, since the relative motion of the two definitions of the </a:t>
            </a:r>
            <a:r>
              <a:rPr lang="en-US" dirty="0" err="1"/>
              <a:t>geocenter</a:t>
            </a:r>
            <a:r>
              <a:rPr lang="en-US" dirty="0"/>
              <a:t> is almost entirely seasonal, which may affect decisions and interpretation of results, particularly time series when studying seasonal signals</a:t>
            </a:r>
          </a:p>
          <a:p>
            <a:r>
              <a:rPr lang="en-US" dirty="0"/>
              <a:t>Two files will soon be made available in ~/gg/tables/:</a:t>
            </a:r>
          </a:p>
          <a:p>
            <a:pPr lvl="1"/>
            <a:r>
              <a:rPr lang="en-US" dirty="0"/>
              <a:t>itrf20m.apr (center-of-mass reference frame)</a:t>
            </a:r>
          </a:p>
          <a:p>
            <a:pPr lvl="1"/>
            <a:r>
              <a:rPr lang="en-US" dirty="0"/>
              <a:t>itrf20f.apr (center-of-figure reference frame)</a:t>
            </a:r>
          </a:p>
          <a:p>
            <a:r>
              <a:rPr lang="en-US" dirty="0"/>
              <a:t>These will eventually form the basis of a new default .</a:t>
            </a:r>
            <a:r>
              <a:rPr lang="en-US" dirty="0" err="1"/>
              <a:t>apr</a:t>
            </a:r>
            <a:r>
              <a:rPr lang="en-US" dirty="0"/>
              <a:t>-file, e.g. ~/gg/tables/</a:t>
            </a:r>
            <a:r>
              <a:rPr lang="en-US" dirty="0" err="1"/>
              <a:t>lfile.apr</a:t>
            </a:r>
            <a:endParaRPr lang="en-US" dirty="0"/>
          </a:p>
          <a:p>
            <a:r>
              <a:rPr lang="en-US" dirty="0"/>
              <a:t>Can be removed with appending “-PER” to file name with “</a:t>
            </a:r>
            <a:r>
              <a:rPr lang="en-US" dirty="0" err="1"/>
              <a:t>apr_file</a:t>
            </a:r>
            <a:r>
              <a:rPr lang="en-US" dirty="0"/>
              <a:t>” option in </a:t>
            </a:r>
            <a:r>
              <a:rPr lang="en-US" dirty="0" err="1"/>
              <a:t>globk</a:t>
            </a:r>
            <a:r>
              <a:rPr lang="en-US" dirty="0"/>
              <a:t>/</a:t>
            </a:r>
            <a:r>
              <a:rPr lang="en-US" dirty="0" err="1"/>
              <a:t>glorg</a:t>
            </a:r>
            <a:r>
              <a:rPr lang="en-US" dirty="0"/>
              <a:t> command file, e.g. “ </a:t>
            </a:r>
            <a:r>
              <a:rPr lang="en-US" dirty="0" err="1"/>
              <a:t>apr_file</a:t>
            </a:r>
            <a:r>
              <a:rPr lang="en-US" dirty="0"/>
              <a:t> itrf20m.apr-PER”</a:t>
            </a:r>
          </a:p>
        </p:txBody>
      </p:sp>
    </p:spTree>
    <p:extLst>
      <p:ext uri="{BB962C8B-B14F-4D97-AF65-F5344CB8AC3E}">
        <p14:creationId xmlns:p14="http://schemas.microsoft.com/office/powerpoint/2010/main" val="3570945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99854-B277-134D-85B5-E6CBE65C8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1EC75-EC74-854A-BF8C-16C9CE5AB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GAMIT/GLOBK and track process GPS, GLONASS, Galileo and </a:t>
            </a:r>
            <a:r>
              <a:rPr lang="en-US" dirty="0" err="1"/>
              <a:t>BeiDou</a:t>
            </a:r>
            <a:r>
              <a:rPr lang="en-US" dirty="0"/>
              <a:t> as of version 10.61</a:t>
            </a:r>
          </a:p>
          <a:p>
            <a:pPr lvl="1"/>
            <a:r>
              <a:rPr lang="en-US" dirty="0"/>
              <a:t>Constellations are processed independently and combined in GLOBK (use ambiguity-free version of binary h-file, e.g. *.</a:t>
            </a:r>
            <a:r>
              <a:rPr lang="en-US" dirty="0" err="1"/>
              <a:t>glr</a:t>
            </a:r>
            <a:r>
              <a:rPr lang="en-US" dirty="0"/>
              <a:t>, for GLONASS)</a:t>
            </a:r>
          </a:p>
          <a:p>
            <a:r>
              <a:rPr lang="en-US" dirty="0"/>
              <a:t>Transition from FTP to secure HTTP for distribution of source code</a:t>
            </a:r>
          </a:p>
          <a:p>
            <a:pPr lvl="1"/>
            <a:r>
              <a:rPr lang="en-US" dirty="0"/>
              <a:t>Use https://chandler.mit.edu/gps/ instead of ftp://</a:t>
            </a:r>
            <a:r>
              <a:rPr lang="en-US" dirty="0" err="1"/>
              <a:t>chandler.mit.edu</a:t>
            </a:r>
            <a:r>
              <a:rPr lang="en-US" dirty="0"/>
              <a:t>/updates/</a:t>
            </a:r>
          </a:p>
          <a:p>
            <a:pPr lvl="1"/>
            <a:r>
              <a:rPr lang="en-US" dirty="0"/>
              <a:t>Username and password are the same</a:t>
            </a:r>
          </a:p>
          <a:p>
            <a:r>
              <a:rPr lang="en-US" dirty="0"/>
              <a:t>Transition from FTP to HTTP for downloading data and products</a:t>
            </a:r>
          </a:p>
          <a:p>
            <a:pPr lvl="1"/>
            <a:r>
              <a:rPr lang="en-US" dirty="0" err="1"/>
              <a:t>sh_get_rinex</a:t>
            </a:r>
            <a:r>
              <a:rPr lang="en-US" dirty="0"/>
              <a:t> has the following archives hard-wired (i.e. ~/gg/tables/</a:t>
            </a:r>
            <a:r>
              <a:rPr lang="en-US" dirty="0" err="1"/>
              <a:t>ftp_info</a:t>
            </a:r>
            <a:r>
              <a:rPr lang="en-US" dirty="0"/>
              <a:t> is ignored) to use HTTP: CDDIS, Geoscience Australia</a:t>
            </a:r>
          </a:p>
          <a:p>
            <a:r>
              <a:rPr lang="en-US" dirty="0"/>
              <a:t>Addition of “Quick Start Guide” document</a:t>
            </a:r>
          </a:p>
          <a:p>
            <a:pPr lvl="1"/>
            <a:r>
              <a:rPr lang="en-US" dirty="0"/>
              <a:t>https://geoweb.mit.edu/gg/docs/GG_Quick_Start_Guide.pdf</a:t>
            </a:r>
          </a:p>
          <a:p>
            <a:r>
              <a:rPr lang="en-US" dirty="0"/>
              <a:t>Switch of provider of atmospheric pressure loading grids</a:t>
            </a:r>
          </a:p>
          <a:p>
            <a:pPr lvl="1"/>
            <a:r>
              <a:rPr lang="en-US" dirty="0"/>
              <a:t>Formerly GGFC (https://geophy.uni.lu/atmosphere/ncep-loading/) based on NCEP atmospheric pressure fields</a:t>
            </a:r>
          </a:p>
          <a:p>
            <a:pPr lvl="1"/>
            <a:r>
              <a:rPr lang="en-US" dirty="0"/>
              <a:t>Soon also ESMGFZ (http://esmdata.gfz-potsdam.de:8080/repository/entry/show?entryid=80daee1b-ff73-481f-b0f3-18026282c03e) or VMF (https://</a:t>
            </a:r>
            <a:r>
              <a:rPr lang="en-US" dirty="0" err="1"/>
              <a:t>vmf.geo.tuwien.ac.at</a:t>
            </a:r>
            <a:r>
              <a:rPr lang="en-US" dirty="0"/>
              <a:t>/</a:t>
            </a:r>
            <a:r>
              <a:rPr lang="en-US" dirty="0" err="1"/>
              <a:t>APL_products</a:t>
            </a:r>
            <a:r>
              <a:rPr lang="en-US" dirty="0"/>
              <a:t>/GRID/), based on ECMWF atmospheric pressure fields</a:t>
            </a:r>
          </a:p>
          <a:p>
            <a:r>
              <a:rPr lang="en-US" dirty="0"/>
              <a:t>Azimuth field added to </a:t>
            </a:r>
            <a:r>
              <a:rPr lang="en-US" dirty="0" err="1"/>
              <a:t>station.info</a:t>
            </a:r>
            <a:r>
              <a:rPr lang="en-US" dirty="0"/>
              <a:t> (e.g. ~/gg/tables/</a:t>
            </a:r>
            <a:r>
              <a:rPr lang="en-US" dirty="0" err="1"/>
              <a:t>station.info.dAZ</a:t>
            </a:r>
            <a:r>
              <a:rPr lang="en-US" dirty="0"/>
              <a:t>) for use when antennas are not aligned properly to true north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707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C0EB1-7CC5-66E8-33C8-7F923AD72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up with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B268D-1F41-238F-D773-8D2A8DF18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Updates are always covered in detail in two places:</a:t>
            </a:r>
          </a:p>
          <a:p>
            <a:pPr lvl="1"/>
            <a:r>
              <a:rPr lang="en-US" dirty="0"/>
              <a:t>Release notes upon release of a new version of GAMIT/GLOBK (once every few years), e.g. </a:t>
            </a:r>
            <a:r>
              <a:rPr lang="en-US" dirty="0">
                <a:hlinkClick r:id="rId2"/>
              </a:rPr>
              <a:t>https://chandler.mit.edu/gps/source/relnote.10.71</a:t>
            </a:r>
            <a:endParaRPr lang="en-US" dirty="0"/>
          </a:p>
          <a:p>
            <a:pPr lvl="1"/>
            <a:r>
              <a:rPr lang="en-US" dirty="0"/>
              <a:t>README included with </a:t>
            </a:r>
            <a:r>
              <a:rPr lang="en-US" dirty="0" err="1"/>
              <a:t>incremental_updates</a:t>
            </a:r>
            <a:r>
              <a:rPr lang="en-US" dirty="0"/>
              <a:t> tar-file or the equivalent text on our Updates web page (</a:t>
            </a:r>
            <a:r>
              <a:rPr lang="en-US" dirty="0">
                <a:hlinkClick r:id="rId3"/>
              </a:rPr>
              <a:t>https://geoweb.mit.edu/gg/updates.php</a:t>
            </a:r>
            <a:r>
              <a:rPr lang="en-US" dirty="0"/>
              <a:t>)</a:t>
            </a:r>
          </a:p>
          <a:p>
            <a:r>
              <a:rPr lang="en-US" dirty="0"/>
              <a:t>We now have a regular incremental updates schedule where the tar-file is generated on the first of each calendar month</a:t>
            </a:r>
          </a:p>
          <a:p>
            <a:r>
              <a:rPr lang="en-US" dirty="0"/>
              <a:t>Individual incremental updates are available immediately in the </a:t>
            </a:r>
            <a:r>
              <a:rPr lang="en-US" dirty="0">
                <a:hlinkClick r:id="rId4"/>
              </a:rPr>
              <a:t>https://chandler.mit.edu/gps/updates/incremental_updates/</a:t>
            </a:r>
            <a:r>
              <a:rPr lang="en-US" dirty="0"/>
              <a:t> directory, which is what is </a:t>
            </a:r>
            <a:r>
              <a:rPr lang="en-US" dirty="0" err="1"/>
              <a:t>tar’d</a:t>
            </a:r>
            <a:r>
              <a:rPr lang="en-US" dirty="0"/>
              <a:t> at the beginning of each month</a:t>
            </a:r>
          </a:p>
        </p:txBody>
      </p:sp>
    </p:spTree>
    <p:extLst>
      <p:ext uri="{BB962C8B-B14F-4D97-AF65-F5344CB8AC3E}">
        <p14:creationId xmlns:p14="http://schemas.microsoft.com/office/powerpoint/2010/main" val="109404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E7D59-42D5-8EFC-FFDE-589FE24EE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GNSS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D51A2-FA8F-E36D-31B6-CF7E789BF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“-</a:t>
            </a:r>
            <a:r>
              <a:rPr lang="en-US" dirty="0" err="1"/>
              <a:t>gnss</a:t>
            </a:r>
            <a:r>
              <a:rPr lang="en-US" dirty="0"/>
              <a:t>” option in </a:t>
            </a:r>
            <a:r>
              <a:rPr lang="en-US" dirty="0" err="1"/>
              <a:t>sh_gamit</a:t>
            </a:r>
            <a:r>
              <a:rPr lang="en-US" dirty="0"/>
              <a:t> command</a:t>
            </a:r>
          </a:p>
          <a:p>
            <a:pPr lvl="1"/>
            <a:r>
              <a:rPr lang="en-US" dirty="0"/>
              <a:t>If processing non-GPS data, choose multi-GNSS orbit, e.g. “-orbit </a:t>
            </a:r>
            <a:r>
              <a:rPr lang="en-US" dirty="0" err="1"/>
              <a:t>codm</a:t>
            </a:r>
            <a:r>
              <a:rPr lang="en-US" dirty="0"/>
              <a:t>”</a:t>
            </a:r>
          </a:p>
          <a:p>
            <a:r>
              <a:rPr lang="en-US" dirty="0"/>
              <a:t>Process each constellation separately</a:t>
            </a:r>
          </a:p>
          <a:p>
            <a:pPr lvl="1"/>
            <a:r>
              <a:rPr lang="en-US" dirty="0"/>
              <a:t>By default, without any “-</a:t>
            </a:r>
            <a:r>
              <a:rPr lang="en-US" dirty="0" err="1"/>
              <a:t>netext</a:t>
            </a:r>
            <a:r>
              <a:rPr lang="en-US" dirty="0"/>
              <a:t>” option, the constellation code will be appended to the day directory name</a:t>
            </a:r>
          </a:p>
          <a:p>
            <a:r>
              <a:rPr lang="en-US" dirty="0"/>
              <a:t>Combine in GLOBK</a:t>
            </a:r>
          </a:p>
          <a:p>
            <a:r>
              <a:rPr lang="en-US" dirty="0"/>
              <a:t>“</a:t>
            </a:r>
            <a:r>
              <a:rPr lang="en-US" dirty="0" err="1"/>
              <a:t>tr_gnss</a:t>
            </a:r>
            <a:r>
              <a:rPr lang="en-US" dirty="0"/>
              <a:t>” option in track command file</a:t>
            </a:r>
          </a:p>
          <a:p>
            <a:pPr lvl="1"/>
            <a:r>
              <a:rPr lang="en-US" dirty="0"/>
              <a:t>Constellations may be processed simultaneously but influence of inter-system biases is not clear</a:t>
            </a:r>
          </a:p>
        </p:txBody>
      </p:sp>
    </p:spTree>
    <p:extLst>
      <p:ext uri="{BB962C8B-B14F-4D97-AF65-F5344CB8AC3E}">
        <p14:creationId xmlns:p14="http://schemas.microsoft.com/office/powerpoint/2010/main" val="254428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FDCBB-EB9F-3BE0-E24E-ECF2F0076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Higher-order ionosphere and rapid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27C92-24E0-A508-5B6C-B555CA7AE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Default is now to use higher-order ionosphere by downloading and processing with an IONEX file</a:t>
            </a:r>
          </a:p>
          <a:p>
            <a:pPr lvl="1"/>
            <a:r>
              <a:rPr lang="en-US" dirty="0"/>
              <a:t>“Ion model = GMAP” in </a:t>
            </a:r>
            <a:r>
              <a:rPr lang="en-US" dirty="0" err="1"/>
              <a:t>sestbl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Implicit “-ion </a:t>
            </a:r>
            <a:r>
              <a:rPr lang="en-US" dirty="0" err="1"/>
              <a:t>igsg</a:t>
            </a:r>
            <a:r>
              <a:rPr lang="en-US" dirty="0"/>
              <a:t>” (final IGS IONEX product) with </a:t>
            </a:r>
            <a:r>
              <a:rPr lang="en-US" dirty="0" err="1">
                <a:latin typeface="Courier" pitchFamily="2" charset="0"/>
              </a:rPr>
              <a:t>sh_gamit</a:t>
            </a:r>
            <a:endParaRPr lang="en-US" dirty="0">
              <a:latin typeface="Courier" pitchFamily="2" charset="0"/>
            </a:endParaRPr>
          </a:p>
          <a:p>
            <a:pPr lvl="2"/>
            <a:r>
              <a:rPr lang="en-US" dirty="0"/>
              <a:t>Similar to implicit “-orbit </a:t>
            </a:r>
            <a:r>
              <a:rPr lang="en-US" dirty="0" err="1"/>
              <a:t>igsf</a:t>
            </a:r>
            <a:r>
              <a:rPr lang="en-US" dirty="0"/>
              <a:t>” to use IGS final orbits if option not given explicitly</a:t>
            </a:r>
            <a:endParaRPr lang="en-US" dirty="0">
              <a:latin typeface="Courier" pitchFamily="2" charset="0"/>
            </a:endParaRPr>
          </a:p>
          <a:p>
            <a:r>
              <a:rPr lang="en-US" dirty="0"/>
              <a:t>If doing rapid processing (within a few days of the current date)</a:t>
            </a:r>
          </a:p>
          <a:p>
            <a:pPr lvl="1"/>
            <a:r>
              <a:rPr lang="en-US" dirty="0"/>
              <a:t>Include explicit “-ion </a:t>
            </a:r>
            <a:r>
              <a:rPr lang="en-US" dirty="0" err="1"/>
              <a:t>igrg</a:t>
            </a:r>
            <a:r>
              <a:rPr lang="en-US" dirty="0"/>
              <a:t>” option (rapid IGS IONEX product) with </a:t>
            </a:r>
            <a:r>
              <a:rPr lang="en-US" dirty="0" err="1"/>
              <a:t>sh_gamit</a:t>
            </a:r>
            <a:endParaRPr lang="en-US" dirty="0"/>
          </a:p>
          <a:p>
            <a:pPr lvl="1"/>
            <a:r>
              <a:rPr lang="en-US" dirty="0"/>
              <a:t>Switch off higher-order ionosphere with “Ion model = NONE” in </a:t>
            </a:r>
            <a:r>
              <a:rPr lang="en-US" dirty="0" err="1"/>
              <a:t>sestbl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6865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51AFF-B7D9-91BF-7926-772876396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to HTTP from FTP: Source code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EB70F83-474C-08AD-A5F6-A17881771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FTP scheme (will be discontinued)</a:t>
            </a:r>
          </a:p>
          <a:p>
            <a:pPr lvl="1"/>
            <a:r>
              <a:rPr lang="en-US" dirty="0">
                <a:hlinkClick r:id="rId2"/>
              </a:rPr>
              <a:t>ftp://chandler.mit.edu/updates/</a:t>
            </a:r>
            <a:endParaRPr lang="en-US" dirty="0"/>
          </a:p>
          <a:p>
            <a:r>
              <a:rPr lang="en-US" dirty="0"/>
              <a:t>HTTP scheme (now available)</a:t>
            </a:r>
          </a:p>
          <a:p>
            <a:pPr lvl="1"/>
            <a:r>
              <a:rPr lang="en-US" dirty="0">
                <a:hlinkClick r:id="rId3"/>
              </a:rPr>
              <a:t>https://chandler.mit.edu/gps/</a:t>
            </a:r>
            <a:endParaRPr lang="en-US" dirty="0"/>
          </a:p>
          <a:p>
            <a:r>
              <a:rPr lang="en-US" dirty="0"/>
              <a:t>Username and password are the same</a:t>
            </a:r>
          </a:p>
          <a:p>
            <a:r>
              <a:rPr lang="en-US" dirty="0"/>
              <a:t>This again enables interaction and download with the source code server directories and files via a web browser</a:t>
            </a:r>
          </a:p>
          <a:p>
            <a:r>
              <a:rPr lang="en-US" dirty="0"/>
              <a:t>Suggested shell commands to automate or batch downloads are in Section 3 of the </a:t>
            </a:r>
            <a:r>
              <a:rPr lang="en-US" dirty="0">
                <a:hlinkClick r:id="rId4"/>
              </a:rPr>
              <a:t>Quick Start Guide</a:t>
            </a:r>
            <a:r>
              <a:rPr lang="en-US" dirty="0"/>
              <a:t>, e.g.</a:t>
            </a:r>
          </a:p>
          <a:p>
            <a:pPr lvl="1"/>
            <a:r>
              <a:rPr lang="en-GB" dirty="0"/>
              <a:t> </a:t>
            </a:r>
            <a:r>
              <a:rPr lang="en-GB" sz="1700" dirty="0">
                <a:latin typeface="Courier" pitchFamily="2" charset="0"/>
              </a:rPr>
              <a:t>curl -R -O -u &lt;username&gt;:&lt;password&gt; 'https://</a:t>
            </a:r>
            <a:r>
              <a:rPr lang="en-GB" sz="1700" dirty="0" err="1">
                <a:latin typeface="Courier" pitchFamily="2" charset="0"/>
              </a:rPr>
              <a:t>chandler.mit.edu</a:t>
            </a:r>
            <a:r>
              <a:rPr lang="en-GB" sz="1700" dirty="0">
                <a:latin typeface="Courier" pitchFamily="2" charset="0"/>
              </a:rPr>
              <a:t>/</a:t>
            </a:r>
            <a:r>
              <a:rPr lang="en-GB" sz="1700" dirty="0" err="1">
                <a:latin typeface="Courier" pitchFamily="2" charset="0"/>
              </a:rPr>
              <a:t>gps</a:t>
            </a:r>
            <a:r>
              <a:rPr lang="en-GB" sz="1700" dirty="0">
                <a:latin typeface="Courier" pitchFamily="2" charset="0"/>
              </a:rPr>
              <a:t>/source/{</a:t>
            </a:r>
            <a:r>
              <a:rPr lang="en-GB" sz="1700" dirty="0" err="1">
                <a:latin typeface="Courier" pitchFamily="2" charset="0"/>
              </a:rPr>
              <a:t>com,gamit,help,kf,libraries,tables,test_install</a:t>
            </a:r>
            <a:r>
              <a:rPr lang="en-GB" sz="1700" dirty="0">
                <a:latin typeface="Courier" pitchFamily="2" charset="0"/>
              </a:rPr>
              <a:t>}.10.71.tar.gz’</a:t>
            </a:r>
            <a:endParaRPr lang="en-US" dirty="0">
              <a:latin typeface="Courier" pitchFamily="2" charset="0"/>
            </a:endParaRPr>
          </a:p>
          <a:p>
            <a:pPr lvl="1"/>
            <a:r>
              <a:rPr lang="en-GB" dirty="0"/>
              <a:t> </a:t>
            </a:r>
            <a:r>
              <a:rPr lang="en-GB" sz="1700" dirty="0">
                <a:latin typeface="Courier" pitchFamily="2" charset="0"/>
              </a:rPr>
              <a:t>curl -R -O -u &lt;username&gt;:&lt;password&gt; https://</a:t>
            </a:r>
            <a:r>
              <a:rPr lang="en-GB" sz="1700" dirty="0" err="1">
                <a:latin typeface="Courier" pitchFamily="2" charset="0"/>
              </a:rPr>
              <a:t>chandler.mit.edu</a:t>
            </a:r>
            <a:r>
              <a:rPr lang="en-GB" sz="1700" dirty="0">
                <a:latin typeface="Courier" pitchFamily="2" charset="0"/>
              </a:rPr>
              <a:t>/</a:t>
            </a:r>
            <a:r>
              <a:rPr lang="en-GB" sz="1700" dirty="0" err="1">
                <a:latin typeface="Courier" pitchFamily="2" charset="0"/>
              </a:rPr>
              <a:t>gps</a:t>
            </a:r>
            <a:r>
              <a:rPr lang="en-GB" sz="1700" dirty="0">
                <a:latin typeface="Courier" pitchFamily="2" charset="0"/>
              </a:rPr>
              <a:t>/source/</a:t>
            </a:r>
            <a:r>
              <a:rPr lang="en-GB" sz="1700" dirty="0" err="1">
                <a:latin typeface="Courier" pitchFamily="2" charset="0"/>
              </a:rPr>
              <a:t>incremental_updates</a:t>
            </a:r>
            <a:r>
              <a:rPr lang="en-GB" sz="1700" dirty="0">
                <a:latin typeface="Courier" pitchFamily="2" charset="0"/>
              </a:rPr>
              <a:t>.&lt;YYYY&gt;&lt;MM&gt;01.tar.gz</a:t>
            </a:r>
            <a:endParaRPr lang="en-US" dirty="0">
              <a:latin typeface="Courier" pitchFamily="2" charset="0"/>
            </a:endParaRPr>
          </a:p>
          <a:p>
            <a:pPr lvl="1"/>
            <a:endParaRPr lang="en-US" dirty="0"/>
          </a:p>
          <a:p>
            <a:r>
              <a:rPr lang="en-US" dirty="0"/>
              <a:t>The server’s secure certificate may not be fully recognized yet, so add the</a:t>
            </a:r>
            <a:br>
              <a:rPr lang="en-US" dirty="0"/>
            </a:br>
            <a:r>
              <a:rPr lang="en-US" dirty="0">
                <a:latin typeface="Courier" pitchFamily="2" charset="0"/>
              </a:rPr>
              <a:t>-k</a:t>
            </a:r>
            <a:r>
              <a:rPr lang="en-US" dirty="0"/>
              <a:t> option to </a:t>
            </a:r>
            <a:r>
              <a:rPr lang="en-US" dirty="0">
                <a:latin typeface="Courier" pitchFamily="2" charset="0"/>
              </a:rPr>
              <a:t>curl</a:t>
            </a:r>
            <a:r>
              <a:rPr lang="en-US" dirty="0"/>
              <a:t> or </a:t>
            </a:r>
            <a:r>
              <a:rPr lang="en-US" dirty="0">
                <a:latin typeface="Courier" pitchFamily="2" charset="0"/>
              </a:rPr>
              <a:t>--no-check-certificate</a:t>
            </a:r>
            <a:r>
              <a:rPr lang="en-US" dirty="0"/>
              <a:t> option to </a:t>
            </a:r>
            <a:r>
              <a:rPr lang="en-US" dirty="0" err="1">
                <a:latin typeface="Courier" pitchFamily="2" charset="0"/>
              </a:rPr>
              <a:t>wget</a:t>
            </a:r>
            <a:r>
              <a:rPr lang="en-US" dirty="0"/>
              <a:t> if you experience problems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930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51AFF-B7D9-91BF-7926-772876396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Transition to HTTP from FTP: Data and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579C1-71E9-1C7F-7F66-4E553C6C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sh_get_rinex</a:t>
            </a:r>
            <a:r>
              <a:rPr lang="en-US" dirty="0"/>
              <a:t> is now hard-wired to download data and products via HTTP from the following servers:</a:t>
            </a:r>
          </a:p>
          <a:p>
            <a:pPr lvl="1"/>
            <a:r>
              <a:rPr lang="en-US" dirty="0"/>
              <a:t>BKG; CDDIS; NOAA (NGS) CORS; </a:t>
            </a:r>
            <a:r>
              <a:rPr lang="en-US" dirty="0" err="1"/>
              <a:t>GeoNet</a:t>
            </a:r>
            <a:r>
              <a:rPr lang="en-US" dirty="0"/>
              <a:t> NZ; Geoscience Australia; SOPAC; UNAVCO</a:t>
            </a:r>
          </a:p>
          <a:p>
            <a:r>
              <a:rPr lang="en-US" dirty="0"/>
              <a:t>Ignore any remnant messages about FTP server address, username, password, etc.</a:t>
            </a:r>
          </a:p>
          <a:p>
            <a:pPr lvl="1"/>
            <a:r>
              <a:rPr lang="en-US" dirty="0"/>
              <a:t>These are the same messages as you would previously see but are now overridden by the hard-wired server information</a:t>
            </a:r>
          </a:p>
          <a:p>
            <a:r>
              <a:rPr lang="en-US" dirty="0"/>
              <a:t>Set up your .</a:t>
            </a:r>
            <a:r>
              <a:rPr lang="en-US" dirty="0" err="1"/>
              <a:t>netrc</a:t>
            </a:r>
            <a:r>
              <a:rPr lang="en-US" dirty="0"/>
              <a:t> for at least CDDIS (</a:t>
            </a:r>
            <a:r>
              <a:rPr lang="en-US" dirty="0">
                <a:hlinkClick r:id="rId2"/>
              </a:rPr>
              <a:t>NASA </a:t>
            </a:r>
            <a:r>
              <a:rPr lang="en-US" dirty="0" err="1">
                <a:hlinkClick r:id="rId2"/>
              </a:rPr>
              <a:t>Earthdata</a:t>
            </a:r>
            <a:r>
              <a:rPr lang="en-US" dirty="0"/>
              <a:t> login) and SOPAC (anonymous with email for password) to facilitate downloads</a:t>
            </a:r>
          </a:p>
          <a:p>
            <a:r>
              <a:rPr lang="en-US" dirty="0"/>
              <a:t>See Section 2.5 of the </a:t>
            </a:r>
            <a:r>
              <a:rPr lang="en-US" dirty="0">
                <a:hlinkClick r:id="rId3"/>
              </a:rPr>
              <a:t>Quick Start Guide</a:t>
            </a:r>
            <a:r>
              <a:rPr lang="en-US" dirty="0"/>
              <a:t> for more information</a:t>
            </a:r>
          </a:p>
          <a:p>
            <a:r>
              <a:rPr lang="en-US" dirty="0"/>
              <a:t>There are likely to be similar changes in the future, so keep checking the </a:t>
            </a:r>
            <a:r>
              <a:rPr lang="en-US" dirty="0">
                <a:hlinkClick r:id="rId4"/>
              </a:rPr>
              <a:t>updates web page</a:t>
            </a:r>
            <a:r>
              <a:rPr lang="en-US" dirty="0"/>
              <a:t>, e.g.</a:t>
            </a:r>
          </a:p>
          <a:p>
            <a:pPr lvl="1"/>
            <a:r>
              <a:rPr lang="en-US" dirty="0"/>
              <a:t>More servers transitioning to HTTP from FTP</a:t>
            </a:r>
          </a:p>
          <a:p>
            <a:pPr lvl="1"/>
            <a:r>
              <a:rPr lang="en-US" dirty="0"/>
              <a:t>Other servers implementing user authentication (likely at least UNAVCO)</a:t>
            </a:r>
          </a:p>
        </p:txBody>
      </p:sp>
    </p:spTree>
    <p:extLst>
      <p:ext uri="{BB962C8B-B14F-4D97-AF65-F5344CB8AC3E}">
        <p14:creationId xmlns:p14="http://schemas.microsoft.com/office/powerpoint/2010/main" val="2991542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51AFF-B7D9-91BF-7926-772876396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Transition to HTTP from FTP: </a:t>
            </a:r>
            <a:r>
              <a:rPr lang="en-US" sz="4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sh_get</a:t>
            </a:r>
            <a:r>
              <a:rPr lang="en-US" sz="4200" dirty="0">
                <a:latin typeface="Courier New" panose="02070309020205020404" pitchFamily="49" charset="0"/>
                <a:cs typeface="Courier New" panose="02070309020205020404" pitchFamily="49" charset="0"/>
              </a:rPr>
              <a:t>_*</a:t>
            </a:r>
            <a:r>
              <a:rPr lang="en-US" sz="4200" dirty="0"/>
              <a:t> scripts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579C1-71E9-1C7F-7F66-4E553C6C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plan to rewrite and consolidate the </a:t>
            </a:r>
            <a:r>
              <a:rPr lang="en-US" dirty="0" err="1">
                <a:latin typeface="Courier" pitchFamily="2" charset="0"/>
              </a:rPr>
              <a:t>sh_get</a:t>
            </a:r>
            <a:r>
              <a:rPr lang="en-US" dirty="0">
                <a:latin typeface="Courier" pitchFamily="2" charset="0"/>
              </a:rPr>
              <a:t>_*</a:t>
            </a:r>
            <a:r>
              <a:rPr lang="en-US" dirty="0"/>
              <a:t> scripts for this FTP-to-HTTP transition into a single “</a:t>
            </a:r>
            <a:r>
              <a:rPr lang="en-US" dirty="0" err="1">
                <a:latin typeface="Courier" pitchFamily="2" charset="0"/>
              </a:rPr>
              <a:t>sh_download</a:t>
            </a:r>
            <a:r>
              <a:rPr lang="en-US" dirty="0"/>
              <a:t>” script</a:t>
            </a:r>
          </a:p>
          <a:p>
            <a:r>
              <a:rPr lang="en-US" dirty="0"/>
              <a:t>This is under development and will be fully backwards compatible with the current </a:t>
            </a:r>
            <a:r>
              <a:rPr lang="en-US" dirty="0" err="1">
                <a:latin typeface="Courier" pitchFamily="2" charset="0"/>
              </a:rPr>
              <a:t>sh_get</a:t>
            </a:r>
            <a:r>
              <a:rPr lang="en-US" dirty="0">
                <a:latin typeface="Courier" pitchFamily="2" charset="0"/>
              </a:rPr>
              <a:t>_*</a:t>
            </a:r>
            <a:r>
              <a:rPr lang="en-US" dirty="0"/>
              <a:t> scripts</a:t>
            </a:r>
          </a:p>
        </p:txBody>
      </p:sp>
    </p:spTree>
    <p:extLst>
      <p:ext uri="{BB962C8B-B14F-4D97-AF65-F5344CB8AC3E}">
        <p14:creationId xmlns:p14="http://schemas.microsoft.com/office/powerpoint/2010/main" val="2914060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65481-5954-F15D-470F-D9BBA4C2A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of antenna azimuth to </a:t>
            </a:r>
            <a:r>
              <a:rPr lang="en-US" dirty="0" err="1"/>
              <a:t>station.info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864C3-65C8-C4D8-A575-CE8AF0E7E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(many?) antennas are not set correctly to be aligned to true north</a:t>
            </a:r>
          </a:p>
          <a:p>
            <a:r>
              <a:rPr lang="en-US" dirty="0"/>
              <a:t>We have introduced an optional field in </a:t>
            </a:r>
            <a:r>
              <a:rPr lang="en-US" dirty="0" err="1"/>
              <a:t>station.info</a:t>
            </a:r>
            <a:r>
              <a:rPr lang="en-US" dirty="0"/>
              <a:t> to account for these antennas with an azimuth value</a:t>
            </a:r>
          </a:p>
          <a:p>
            <a:r>
              <a:rPr lang="en-US" dirty="0"/>
              <a:t>This will be used to rotate the phase center offset (PCO) and phase center variation (PCV) models in ~/gg/tables/</a:t>
            </a:r>
            <a:r>
              <a:rPr lang="en-US" dirty="0" err="1"/>
              <a:t>antmod.dat</a:t>
            </a:r>
            <a:r>
              <a:rPr lang="en-US" dirty="0"/>
              <a:t> into alignment with the actual site antenna’s orientation</a:t>
            </a:r>
          </a:p>
          <a:p>
            <a:r>
              <a:rPr lang="en-US" dirty="0"/>
              <a:t>See ~/gg/tables/</a:t>
            </a:r>
            <a:r>
              <a:rPr lang="en-US" dirty="0" err="1"/>
              <a:t>station.info.dAZ</a:t>
            </a:r>
            <a:r>
              <a:rPr lang="en-US" dirty="0"/>
              <a:t> for template</a:t>
            </a:r>
          </a:p>
        </p:txBody>
      </p:sp>
    </p:spTree>
    <p:extLst>
      <p:ext uri="{BB962C8B-B14F-4D97-AF65-F5344CB8AC3E}">
        <p14:creationId xmlns:p14="http://schemas.microsoft.com/office/powerpoint/2010/main" val="1440069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1386</Words>
  <Application>Microsoft Macintosh PowerPoint</Application>
  <PresentationFormat>Widescreen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</vt:lpstr>
      <vt:lpstr>Courier New</vt:lpstr>
      <vt:lpstr>Office Theme</vt:lpstr>
      <vt:lpstr>GAMIT/GLOBK Refresher: Recent and future developments </vt:lpstr>
      <vt:lpstr>Significant updates</vt:lpstr>
      <vt:lpstr>Keeping up with updates</vt:lpstr>
      <vt:lpstr>GNSS processing</vt:lpstr>
      <vt:lpstr>Higher-order ionosphere and rapid processing</vt:lpstr>
      <vt:lpstr>Transition to HTTP from FTP: Source code</vt:lpstr>
      <vt:lpstr>Transition to HTTP from FTP: Data and products</vt:lpstr>
      <vt:lpstr>Transition to HTTP from FTP: sh_get_* scripts</vt:lpstr>
      <vt:lpstr>Addition of antenna azimuth to station.info</vt:lpstr>
      <vt:lpstr>Release and details of ITRF2020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GAMIT/GLOBK Refresher: Recent and future developments </dc:title>
  <dc:creator>Mike Floyd</dc:creator>
  <cp:lastModifiedBy>Mike Floyd</cp:lastModifiedBy>
  <cp:revision>1</cp:revision>
  <dcterms:created xsi:type="dcterms:W3CDTF">2022-06-14T13:03:11Z</dcterms:created>
  <dcterms:modified xsi:type="dcterms:W3CDTF">2022-06-14T13:05:38Z</dcterms:modified>
</cp:coreProperties>
</file>