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311" r:id="rId3"/>
    <p:sldId id="313" r:id="rId4"/>
    <p:sldId id="304" r:id="rId5"/>
    <p:sldId id="305" r:id="rId6"/>
    <p:sldId id="306" r:id="rId7"/>
    <p:sldId id="31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55946-0455-D10E-687C-1804CAC499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AF8B24-C607-AAA2-2180-9C7D5D347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290BB-B88A-8495-AA90-78E7EB9F2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1AEA2-3A0B-E246-2872-39610649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6389E-2943-54FD-FCF9-D88A036E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8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93235-C08D-F269-B661-944DC3C4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88FAC-2B51-632B-2680-304661647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18797-D48B-E5B9-6EA0-F88FD18F4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C18A8-5A05-CFBB-EB23-DE5A2EAC3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B34D6-1987-47DD-3DD6-BE7E55875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7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D0C1DD-0530-2492-354C-7F1CC92025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761F59-1402-2349-C918-E5306AA73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AEDAF-B57B-F417-DBF9-469B49671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45DF0-5745-8F78-095E-21C8DF619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02DE5-1E79-F4C1-709C-416FCF06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651AB-EDAF-1615-B694-8BF771C07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6633D-EC81-2716-4593-FDAA8789D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69105-6995-2C80-5A60-1F43776B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5F0D8-FDE4-926C-E16F-12A55E287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BFA66-794C-39EE-DCC4-2A155AB3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9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4BA62-67F1-C5F8-9A68-B3CF1EA67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05F98-D729-EE25-76F0-EA5D59A59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61B1A-DB20-2189-96A5-F46AEAF7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0F8FE-4EE7-66B6-7F52-5E65D3DB0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18313-A214-C6D3-F244-A08D7493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5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37BB9-D2D2-C4E4-122B-DFA32E0E4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8A5AA-1D4A-7507-BBAD-E0B9ED1B8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1697C-2996-DA4D-4764-10B93AD63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8F043-7638-A1C5-94BA-0E1038BFF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25F94F-D433-D3EB-7EDD-08A912212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D7BF60-CA44-77C3-09A3-9402B9466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2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C521A-CF5B-59A7-56E5-342709B9E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823A7-9841-3992-FD5E-BF4D26BAA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30D21-CA8D-E389-256E-D6CB0D803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D638D0-A274-B05A-2682-5A4DB0A01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C5E0A2-D211-C4F0-186D-A55865CE74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4BE03A-0668-B325-0A3C-AEEAC4112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8600AA-8FDF-0082-FE65-09A36DC97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7324FA-8D42-E1C1-A27D-97627067E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9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ABC85-5D5C-4FC6-8346-F8378DE7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C78859-E618-1A94-6AEE-B404249E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CDB3B9-0A83-798D-ADF9-23389712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3EC78-DD4A-E92E-5BD7-947E522B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4FC61A-40AC-AA8E-4148-4089432C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7EBD67-5C30-3AD2-DA07-02AD9B981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38B1F-B370-E38A-AECF-5FBDCD8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8DEE-3B35-75CC-7C0A-8335D7BD6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77B6E-FA10-421B-3519-86C448E26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D32C19-E0C9-986C-5101-823288F0E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66CD8-9E68-F2C3-BC74-B56133340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496D6-79D4-54A9-434E-DCABBB32D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C416D-3F78-C9C2-50F2-A9A21B81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6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E9E23-7BA8-4BA4-2508-5D5D13BD5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1B48C2-2251-26A8-468B-436BE4F49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703DEF-ABAF-2768-F1A4-6D0C888AD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788CD-D9DA-DFC1-BB36-AA34693C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87F3C-A1F7-9647-D94A-77AF7A5C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A702A-E505-C333-66F0-2DF12682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1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D5D7AE-896D-6A21-B795-F66EB9629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82339-B9FB-C8CC-6A16-75A92FC72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CFAD8-C513-C17B-2781-4CC5EA4664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5631-4E25-524D-B984-1F60A9224A91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7FA8E-668A-09BD-6A53-9A1EC49468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A6F43-850F-A2A5-F53A-B5303CD98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F537F-0730-2C47-91F4-A87369DA0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1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geoweb.mit.edu/gg/issues.php#macos" TargetMode="External"/><Relationship Id="rId3" Type="http://schemas.openxmlformats.org/officeDocument/2006/relationships/hyperlink" Target="https://geoweb.mit.edu/gg/issues.php#general" TargetMode="External"/><Relationship Id="rId7" Type="http://schemas.openxmlformats.org/officeDocument/2006/relationships/hyperlink" Target="https://geoweb.mit.edu/gg/issues.php#fedora" TargetMode="External"/><Relationship Id="rId2" Type="http://schemas.openxmlformats.org/officeDocument/2006/relationships/hyperlink" Target="https://geoweb.mit.edu/gg/issues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eoweb.mit.edu/gg/issues.php#opensuse" TargetMode="External"/><Relationship Id="rId5" Type="http://schemas.openxmlformats.org/officeDocument/2006/relationships/hyperlink" Target="https://geoweb.mit.edu/gg/issues.php#debian" TargetMode="External"/><Relationship Id="rId4" Type="http://schemas.openxmlformats.org/officeDocument/2006/relationships/hyperlink" Target="https://geoweb.mit.edu/gg/issues.php#ubunt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Kong/insomnia/issues/4543#issuecomment-112677180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860AA-6111-7A46-B947-8B44DC3541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GAMIT/GLOBK Refresher:</a:t>
            </a:r>
            <a:br>
              <a:rPr lang="en-US" dirty="0"/>
            </a:br>
            <a:r>
              <a:rPr lang="en-US" dirty="0"/>
              <a:t>Known Issues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E7729-EF18-4F4A-BC04-FC435C024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76025"/>
          </a:xfrm>
        </p:spPr>
        <p:txBody>
          <a:bodyPr>
            <a:normAutofit/>
          </a:bodyPr>
          <a:lstStyle/>
          <a:p>
            <a:r>
              <a:rPr lang="en-US" b="1" dirty="0"/>
              <a:t>M. Floyd and T. Herring</a:t>
            </a:r>
          </a:p>
          <a:p>
            <a:r>
              <a:rPr lang="en-US" i="1" dirty="0"/>
              <a:t>Massachusetts Institute of Technology</a:t>
            </a:r>
          </a:p>
          <a:p>
            <a:r>
              <a:rPr lang="en-US" dirty="0"/>
              <a:t>SAGE/GAGE Science Workshop</a:t>
            </a:r>
            <a:br>
              <a:rPr lang="en-US" dirty="0"/>
            </a:br>
            <a:r>
              <a:rPr lang="en-US" dirty="0"/>
              <a:t>Pre-Workshop Course</a:t>
            </a:r>
            <a:br>
              <a:rPr lang="en-US" dirty="0"/>
            </a:br>
            <a:r>
              <a:rPr lang="en-US" dirty="0"/>
              <a:t>13 June 2022</a:t>
            </a:r>
          </a:p>
          <a:p>
            <a:r>
              <a:rPr lang="en-US" sz="1900" dirty="0"/>
              <a:t>https://</a:t>
            </a:r>
            <a:r>
              <a:rPr lang="en-US" sz="1900" dirty="0" err="1"/>
              <a:t>geoweb.mit.edu</a:t>
            </a:r>
            <a:r>
              <a:rPr lang="en-US" sz="1900" dirty="0"/>
              <a:t>/gg/courses/202206_SAGE-GAGE/</a:t>
            </a:r>
          </a:p>
        </p:txBody>
      </p:sp>
      <p:pic>
        <p:nvPicPr>
          <p:cNvPr id="5" name="Picture 4" descr="MIT-logo-with-spelling-web-red-gray-design1-large.png">
            <a:extLst>
              <a:ext uri="{FF2B5EF4-FFF2-40B4-BE49-F238E27FC236}">
                <a16:creationId xmlns:a16="http://schemas.microsoft.com/office/drawing/2014/main" id="{E01B48DA-4E87-A84E-A8F2-DD6533F62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861142"/>
            <a:ext cx="2177300" cy="493200"/>
          </a:xfrm>
          <a:prstGeom prst="rect">
            <a:avLst/>
          </a:prstGeom>
        </p:spPr>
      </p:pic>
      <p:pic>
        <p:nvPicPr>
          <p:cNvPr id="6" name="Picture 5" descr="unavco-logo-red-black-shadow.png">
            <a:extLst>
              <a:ext uri="{FF2B5EF4-FFF2-40B4-BE49-F238E27FC236}">
                <a16:creationId xmlns:a16="http://schemas.microsoft.com/office/drawing/2014/main" id="{1F726FAA-252E-CE4C-B151-565813ACD0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718" y="254000"/>
            <a:ext cx="2975282" cy="7438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B43F51-6DD7-AD42-9200-43B64A684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000" y="254000"/>
            <a:ext cx="22225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57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37F6C-1036-6C9D-6358-A170F8DE1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0A2CA-1D84-6294-FE4E-D091A38B7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compiled, and continue to add, common known issues along with solutions to a web page: </a:t>
            </a:r>
            <a:r>
              <a:rPr lang="en-US" dirty="0">
                <a:hlinkClick r:id="rId2"/>
              </a:rPr>
              <a:t>https://geoweb.mit.edu/gg/issues.php</a:t>
            </a:r>
            <a:endParaRPr lang="en-US" dirty="0"/>
          </a:p>
          <a:p>
            <a:pPr lvl="1"/>
            <a:r>
              <a:rPr lang="en-US" dirty="0"/>
              <a:t>There are </a:t>
            </a:r>
            <a:r>
              <a:rPr lang="en-US" dirty="0">
                <a:hlinkClick r:id="rId3"/>
              </a:rPr>
              <a:t>general</a:t>
            </a:r>
            <a:r>
              <a:rPr lang="en-US" dirty="0"/>
              <a:t> issues along with issues specific to certain operating systems (</a:t>
            </a:r>
            <a:r>
              <a:rPr lang="en-US" dirty="0">
                <a:hlinkClick r:id="rId4"/>
              </a:rPr>
              <a:t>Ubuntu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Debian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openSUSE</a:t>
            </a:r>
            <a:r>
              <a:rPr lang="en-US" dirty="0"/>
              <a:t>, </a:t>
            </a:r>
            <a:r>
              <a:rPr lang="en-US" dirty="0">
                <a:hlinkClick r:id="rId7"/>
              </a:rPr>
              <a:t>Fedora</a:t>
            </a:r>
            <a:r>
              <a:rPr lang="en-US" dirty="0"/>
              <a:t> and </a:t>
            </a:r>
            <a:r>
              <a:rPr lang="en-US" dirty="0">
                <a:hlinkClick r:id="rId8"/>
              </a:rPr>
              <a:t>macOS</a:t>
            </a:r>
            <a:r>
              <a:rPr lang="en-US" dirty="0"/>
              <a:t>)</a:t>
            </a:r>
          </a:p>
          <a:p>
            <a:r>
              <a:rPr lang="en-US" dirty="0"/>
              <a:t>This is a good place to start if you ever come across new problems</a:t>
            </a:r>
          </a:p>
          <a:p>
            <a:r>
              <a:rPr lang="en-US" dirty="0"/>
              <a:t>The following slides describe some of the more recent issues we have come across</a:t>
            </a:r>
          </a:p>
        </p:txBody>
      </p:sp>
    </p:spTree>
    <p:extLst>
      <p:ext uri="{BB962C8B-B14F-4D97-AF65-F5344CB8AC3E}">
        <p14:creationId xmlns:p14="http://schemas.microsoft.com/office/powerpoint/2010/main" val="169390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32405-0A23-BBA5-3F1F-233D8FAE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Locale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A1022-2034-3F75-27C7-69E8B721C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Many languages use a comma for the decimal separator rather than a dot, e.g. 1000,00 not 1000.00</a:t>
            </a:r>
          </a:p>
          <a:p>
            <a:r>
              <a:rPr lang="en-US" dirty="0"/>
              <a:t>These locale settings in the operating system’s environment can cause issues with numerical computing and printing of numerical values</a:t>
            </a:r>
          </a:p>
          <a:p>
            <a:r>
              <a:rPr lang="en-US" dirty="0"/>
              <a:t>Typical messages are:</a:t>
            </a:r>
          </a:p>
          <a:p>
            <a:pPr lvl="1"/>
            <a:r>
              <a:rPr lang="en-US" sz="1400" dirty="0">
                <a:latin typeface="Courier" pitchFamily="2" charset="0"/>
              </a:rPr>
              <a:t>Looking for </a:t>
            </a:r>
            <a:r>
              <a:rPr lang="en-US" sz="1400" dirty="0" err="1">
                <a:latin typeface="Courier" pitchFamily="2" charset="0"/>
              </a:rPr>
              <a:t>rinex</a:t>
            </a:r>
            <a:r>
              <a:rPr lang="en-US" sz="1400" dirty="0">
                <a:latin typeface="Courier" pitchFamily="2" charset="0"/>
              </a:rPr>
              <a:t> files which have data between 2018/04/05  0:00 and 2018/04/05  0:00 and have a minimum span of 0.1 </a:t>
            </a:r>
            <a:r>
              <a:rPr lang="en-US" sz="1400" dirty="0" err="1">
                <a:latin typeface="Courier" pitchFamily="2" charset="0"/>
              </a:rPr>
              <a:t>hrs</a:t>
            </a:r>
            <a:br>
              <a:rPr lang="en-US" dirty="0">
                <a:latin typeface="Courier" pitchFamily="2" charset="0"/>
              </a:rPr>
            </a:br>
            <a:r>
              <a:rPr lang="en-US" dirty="0"/>
              <a:t>(note the start and end times are the same)</a:t>
            </a:r>
          </a:p>
          <a:p>
            <a:pPr lvl="1"/>
            <a:r>
              <a:rPr lang="en-US" sz="1400" dirty="0">
                <a:latin typeface="Courier" pitchFamily="2" charset="0"/>
              </a:rPr>
              <a:t>FATAL  :220609:1606:58.0 SOLVE/</a:t>
            </a:r>
            <a:r>
              <a:rPr lang="en-US" sz="1400" dirty="0" err="1">
                <a:latin typeface="Courier" pitchFamily="2" charset="0"/>
              </a:rPr>
              <a:t>get_err_apr</a:t>
            </a:r>
            <a:r>
              <a:rPr lang="en-US" sz="1400" dirty="0">
                <a:latin typeface="Courier" pitchFamily="2" charset="0"/>
              </a:rPr>
              <a:t>: a priori error for site  4 is zero</a:t>
            </a:r>
            <a:br>
              <a:rPr lang="en-US" sz="1400" dirty="0">
                <a:latin typeface="Courier" pitchFamily="2" charset="0"/>
              </a:rPr>
            </a:br>
            <a:r>
              <a:rPr lang="en-US" sz="1400" dirty="0">
                <a:latin typeface="Courier" pitchFamily="2" charset="0"/>
              </a:rPr>
              <a:t>FATAL GAMIT </a:t>
            </a:r>
            <a:r>
              <a:rPr lang="en-US" sz="1400" dirty="0" err="1">
                <a:latin typeface="Courier" pitchFamily="2" charset="0"/>
              </a:rPr>
              <a:t>sh_chksolve</a:t>
            </a:r>
            <a:r>
              <a:rPr lang="en-US" sz="1400" dirty="0">
                <a:latin typeface="Courier" pitchFamily="2" charset="0"/>
              </a:rPr>
              <a:t>: Solve failed to complete normally - check screen or log file</a:t>
            </a:r>
            <a:endParaRPr lang="en-US" dirty="0">
              <a:latin typeface="Courier" pitchFamily="2" charset="0"/>
            </a:endParaRPr>
          </a:p>
          <a:p>
            <a:r>
              <a:rPr lang="en-US" dirty="0"/>
              <a:t>This situation is solved by setting the environment variable “LC_NUMERIC” to “C”, e.g.</a:t>
            </a:r>
          </a:p>
          <a:p>
            <a:pPr lvl="1"/>
            <a:r>
              <a:rPr lang="en-US" dirty="0">
                <a:latin typeface="Courier" pitchFamily="2" charset="0"/>
              </a:rPr>
              <a:t>LC_NUMERIC=‘C’; export LC_NUMERIC</a:t>
            </a:r>
            <a:r>
              <a:rPr lang="en-US" dirty="0"/>
              <a:t> (bash/</a:t>
            </a:r>
            <a:r>
              <a:rPr lang="en-US" dirty="0" err="1"/>
              <a:t>zsh</a:t>
            </a:r>
            <a:r>
              <a:rPr lang="en-US" dirty="0"/>
              <a:t>)</a:t>
            </a:r>
          </a:p>
          <a:p>
            <a:pPr lvl="1"/>
            <a:r>
              <a:rPr lang="en-US" dirty="0" err="1">
                <a:latin typeface="Courier" pitchFamily="2" charset="0"/>
              </a:rPr>
              <a:t>setenv</a:t>
            </a:r>
            <a:r>
              <a:rPr lang="en-US" dirty="0">
                <a:latin typeface="Courier" pitchFamily="2" charset="0"/>
              </a:rPr>
              <a:t> LC_NUMERIC ‘C’</a:t>
            </a:r>
            <a:r>
              <a:rPr lang="en-US" dirty="0"/>
              <a:t> (</a:t>
            </a:r>
            <a:r>
              <a:rPr lang="en-US" dirty="0" err="1"/>
              <a:t>csh</a:t>
            </a:r>
            <a:r>
              <a:rPr lang="en-US" dirty="0"/>
              <a:t>/</a:t>
            </a:r>
            <a:r>
              <a:rPr lang="en-US" dirty="0" err="1"/>
              <a:t>tcsh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5563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4D29D-B551-711B-674E-C94F3219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gfortran</a:t>
            </a:r>
            <a:r>
              <a:rPr lang="en-US" dirty="0"/>
              <a:t> version 10 (and greater)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E2710-981C-A840-F13F-58E9054BD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Some issues were caused by the stricter standards introduced in </a:t>
            </a:r>
            <a:r>
              <a:rPr lang="en-US" dirty="0" err="1"/>
              <a:t>gfortran</a:t>
            </a:r>
            <a:r>
              <a:rPr lang="en-US" dirty="0"/>
              <a:t> 10 (and greater)</a:t>
            </a:r>
          </a:p>
          <a:p>
            <a:r>
              <a:rPr lang="en-US" dirty="0"/>
              <a:t>The source code of GAMIT/GLOBK requires an additional compiler (“FFLAGS”) option to allow previous standards during compilation</a:t>
            </a:r>
          </a:p>
          <a:p>
            <a:pPr lvl="1"/>
            <a:r>
              <a:rPr lang="en-US" dirty="0"/>
              <a:t>This option is not recognized and causes an error if used with </a:t>
            </a:r>
            <a:r>
              <a:rPr lang="en-US" dirty="0" err="1"/>
              <a:t>gfortran</a:t>
            </a:r>
            <a:r>
              <a:rPr lang="en-US" dirty="0"/>
              <a:t> versions prior to 10</a:t>
            </a:r>
          </a:p>
          <a:p>
            <a:pPr lvl="1"/>
            <a:r>
              <a:rPr lang="en-US" dirty="0"/>
              <a:t>We are left with having to edit libraries/</a:t>
            </a:r>
            <a:r>
              <a:rPr lang="en-US" dirty="0" err="1"/>
              <a:t>Makefile.config</a:t>
            </a:r>
            <a:r>
              <a:rPr lang="en-US" dirty="0"/>
              <a:t> and </a:t>
            </a:r>
            <a:r>
              <a:rPr lang="en-US" dirty="0" err="1"/>
              <a:t>gamit</a:t>
            </a:r>
            <a:r>
              <a:rPr lang="en-US" dirty="0"/>
              <a:t>/solve/</a:t>
            </a:r>
            <a:r>
              <a:rPr lang="en-US" dirty="0" err="1"/>
              <a:t>Makefile.generic</a:t>
            </a:r>
            <a:r>
              <a:rPr lang="en-US" dirty="0"/>
              <a:t> to accommodate the version of </a:t>
            </a:r>
            <a:r>
              <a:rPr lang="en-US" dirty="0" err="1"/>
              <a:t>gfortran</a:t>
            </a:r>
            <a:endParaRPr lang="en-US" dirty="0"/>
          </a:p>
          <a:p>
            <a:r>
              <a:rPr lang="en-US" dirty="0"/>
              <a:t>As always, we </a:t>
            </a:r>
            <a:r>
              <a:rPr lang="en-US" i="1" dirty="0"/>
              <a:t>never</a:t>
            </a:r>
            <a:r>
              <a:rPr lang="en-US" dirty="0"/>
              <a:t> include a compilation file in incremental updates where it might overwrite a local version, but instead rename any update with the “.new” suffix, so first rename (copy of move) the file after expanding the </a:t>
            </a:r>
            <a:r>
              <a:rPr lang="en-US" dirty="0" err="1"/>
              <a:t>incremental_updates</a:t>
            </a:r>
            <a:r>
              <a:rPr lang="en-US" dirty="0"/>
              <a:t> tar-file</a:t>
            </a:r>
          </a:p>
        </p:txBody>
      </p:sp>
    </p:spTree>
    <p:extLst>
      <p:ext uri="{BB962C8B-B14F-4D97-AF65-F5344CB8AC3E}">
        <p14:creationId xmlns:p14="http://schemas.microsoft.com/office/powerpoint/2010/main" val="294289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4D29D-B551-711B-674E-C94F3219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gfortran</a:t>
            </a:r>
            <a:r>
              <a:rPr lang="en-US" dirty="0"/>
              <a:t> version 10 (and greater)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E2710-981C-A840-F13F-58E9054BD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libraries/</a:t>
            </a:r>
            <a:r>
              <a:rPr lang="en-US" dirty="0" err="1"/>
              <a:t>Makefile.config.new</a:t>
            </a:r>
            <a:endParaRPr lang="en-US" dirty="0"/>
          </a:p>
          <a:p>
            <a:pPr lvl="1"/>
            <a:r>
              <a:rPr lang="en-US" dirty="0"/>
              <a:t>Rename (copy or move) to libraries/</a:t>
            </a:r>
            <a:r>
              <a:rPr lang="en-US" dirty="0" err="1"/>
              <a:t>Makefile.config</a:t>
            </a:r>
            <a:r>
              <a:rPr lang="en-US" dirty="0"/>
              <a:t>, then edit for your operating system in the same way as your original local file</a:t>
            </a:r>
          </a:p>
          <a:p>
            <a:pPr lvl="1"/>
            <a:r>
              <a:rPr lang="en-US" dirty="0"/>
              <a:t>Be careful only to uncomment the one “FFLAGS” line that is relevant to your version of </a:t>
            </a:r>
            <a:r>
              <a:rPr lang="en-US" dirty="0" err="1"/>
              <a:t>gfortran</a:t>
            </a:r>
            <a:r>
              <a:rPr lang="en-US" dirty="0"/>
              <a:t>/</a:t>
            </a:r>
            <a:r>
              <a:rPr lang="en-US" dirty="0" err="1"/>
              <a:t>gcc</a:t>
            </a:r>
            <a:r>
              <a:rPr lang="en-US" dirty="0"/>
              <a:t> in the appropriate operating system block (e.g. “Linux” or “Darwin” for macOS)</a:t>
            </a:r>
          </a:p>
          <a:p>
            <a:r>
              <a:rPr lang="en-US" dirty="0" err="1"/>
              <a:t>gamit</a:t>
            </a:r>
            <a:r>
              <a:rPr lang="en-US" dirty="0"/>
              <a:t>/solve/</a:t>
            </a:r>
            <a:r>
              <a:rPr lang="en-US" dirty="0" err="1"/>
              <a:t>Makefile.generic.new</a:t>
            </a:r>
            <a:endParaRPr lang="en-US" dirty="0"/>
          </a:p>
          <a:p>
            <a:pPr lvl="1"/>
            <a:r>
              <a:rPr lang="en-US" dirty="0"/>
              <a:t>Rename (copy or move) to </a:t>
            </a:r>
            <a:r>
              <a:rPr lang="en-US" dirty="0" err="1"/>
              <a:t>gamit</a:t>
            </a:r>
            <a:r>
              <a:rPr lang="en-US" dirty="0"/>
              <a:t>/solve/</a:t>
            </a:r>
            <a:r>
              <a:rPr lang="en-US" dirty="0" err="1"/>
              <a:t>Makefile.generic</a:t>
            </a:r>
            <a:r>
              <a:rPr lang="en-US" dirty="0"/>
              <a:t>, then edit for your operating system in the same way as your original local file</a:t>
            </a:r>
          </a:p>
          <a:p>
            <a:pPr lvl="1"/>
            <a:r>
              <a:rPr lang="en-US" dirty="0"/>
              <a:t>Be careful only to uncomment the one “FFLAGS” line that is relevant to your version of </a:t>
            </a:r>
            <a:r>
              <a:rPr lang="en-US" dirty="0" err="1"/>
              <a:t>gfortran</a:t>
            </a:r>
            <a:r>
              <a:rPr lang="en-US" dirty="0"/>
              <a:t>/</a:t>
            </a:r>
            <a:r>
              <a:rPr lang="en-US" dirty="0" err="1"/>
              <a:t>gcc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58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4D29D-B551-711B-674E-C94F3219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curl with OpenSSL version 3 (and greater)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E2710-981C-A840-F13F-58E9054BD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Security updates have caused connection issues to CDDIS</a:t>
            </a:r>
          </a:p>
          <a:p>
            <a:r>
              <a:rPr lang="en-US" dirty="0"/>
              <a:t>Allow legacy (“unsafe”) renegotiation, following </a:t>
            </a:r>
            <a:r>
              <a:rPr lang="en-US" dirty="0">
                <a:hlinkClick r:id="rId2"/>
              </a:rPr>
              <a:t>https://github.com/Kong/insomnia/issues/4543#issuecomment-1126771807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Edit /</a:t>
            </a:r>
            <a:r>
              <a:rPr lang="en-US" dirty="0" err="1"/>
              <a:t>usr</a:t>
            </a:r>
            <a:r>
              <a:rPr lang="en-US" dirty="0"/>
              <a:t>/lib/</a:t>
            </a:r>
            <a:r>
              <a:rPr lang="en-US" dirty="0" err="1"/>
              <a:t>ssl</a:t>
            </a:r>
            <a:r>
              <a:rPr lang="en-US" dirty="0"/>
              <a:t>/</a:t>
            </a:r>
            <a:r>
              <a:rPr lang="en-US" dirty="0" err="1"/>
              <a:t>openssl.cnf</a:t>
            </a:r>
            <a:r>
              <a:rPr lang="en-US" dirty="0"/>
              <a:t> or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ssl</a:t>
            </a:r>
            <a:r>
              <a:rPr lang="en-US" dirty="0"/>
              <a:t>/</a:t>
            </a:r>
            <a:r>
              <a:rPr lang="en-US" dirty="0" err="1"/>
              <a:t>openssl.cnf</a:t>
            </a:r>
            <a:r>
              <a:rPr lang="en-US" dirty="0"/>
              <a:t> (depending on your system) to add the following lines: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</a:rPr>
              <a:t> :</a:t>
            </a: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</a:rPr>
              <a:t>[</a:t>
            </a:r>
            <a:r>
              <a:rPr lang="en-US" sz="1600" dirty="0" err="1">
                <a:latin typeface="Courier" pitchFamily="2" charset="0"/>
              </a:rPr>
              <a:t>openssl_init</a:t>
            </a:r>
            <a:r>
              <a:rPr lang="en-US" sz="1600" dirty="0">
                <a:latin typeface="Courier" pitchFamily="2" charset="0"/>
              </a:rPr>
              <a:t>]</a:t>
            </a:r>
            <a:br>
              <a:rPr lang="en-US" sz="1600" dirty="0">
                <a:latin typeface="Courier" pitchFamily="2" charset="0"/>
              </a:rPr>
            </a:br>
            <a:r>
              <a:rPr lang="en-US" sz="1600" dirty="0">
                <a:latin typeface="Courier" pitchFamily="2" charset="0"/>
              </a:rPr>
              <a:t># providers = </a:t>
            </a:r>
            <a:r>
              <a:rPr lang="en-US" sz="1600" dirty="0" err="1">
                <a:latin typeface="Courier" pitchFamily="2" charset="0"/>
              </a:rPr>
              <a:t>provider_sect</a:t>
            </a:r>
            <a:r>
              <a:rPr lang="en-US" sz="1600" dirty="0">
                <a:latin typeface="Courier" pitchFamily="2" charset="0"/>
              </a:rPr>
              <a:t>. # commented out</a:t>
            </a:r>
            <a:br>
              <a:rPr lang="en-US" sz="1600" dirty="0">
                <a:latin typeface="Courier" pitchFamily="2" charset="0"/>
              </a:rPr>
            </a:br>
            <a:br>
              <a:rPr lang="en-US" sz="1600" dirty="0">
                <a:latin typeface="Courier" pitchFamily="2" charset="0"/>
              </a:rPr>
            </a:br>
            <a:r>
              <a:rPr lang="en-US" sz="1600" dirty="0">
                <a:latin typeface="Courier" pitchFamily="2" charset="0"/>
              </a:rPr>
              <a:t># added</a:t>
            </a:r>
            <a:br>
              <a:rPr lang="en-US" sz="1600" dirty="0">
                <a:latin typeface="Courier" pitchFamily="2" charset="0"/>
              </a:rPr>
            </a:br>
            <a:r>
              <a:rPr lang="en-US" sz="1600" dirty="0" err="1">
                <a:latin typeface="Courier" pitchFamily="2" charset="0"/>
              </a:rPr>
              <a:t>ssl_conf</a:t>
            </a:r>
            <a:r>
              <a:rPr lang="en-US" sz="1600" dirty="0">
                <a:latin typeface="Courier" pitchFamily="2" charset="0"/>
              </a:rPr>
              <a:t> = </a:t>
            </a:r>
            <a:r>
              <a:rPr lang="en-US" sz="1600" dirty="0" err="1">
                <a:latin typeface="Courier" pitchFamily="2" charset="0"/>
              </a:rPr>
              <a:t>ssl_sect</a:t>
            </a:r>
            <a:br>
              <a:rPr lang="en-US" sz="1600" dirty="0">
                <a:latin typeface="Courier" pitchFamily="2" charset="0"/>
              </a:rPr>
            </a:br>
            <a:br>
              <a:rPr lang="en-US" sz="1600" dirty="0">
                <a:latin typeface="Courier" pitchFamily="2" charset="0"/>
              </a:rPr>
            </a:br>
            <a:r>
              <a:rPr lang="en-US" sz="1600" dirty="0">
                <a:latin typeface="Courier" pitchFamily="2" charset="0"/>
              </a:rPr>
              <a:t># added</a:t>
            </a:r>
            <a:br>
              <a:rPr lang="en-US" sz="1600" dirty="0">
                <a:latin typeface="Courier" pitchFamily="2" charset="0"/>
              </a:rPr>
            </a:br>
            <a:r>
              <a:rPr lang="en-US" sz="1600" dirty="0">
                <a:latin typeface="Courier" pitchFamily="2" charset="0"/>
              </a:rPr>
              <a:t>[</a:t>
            </a:r>
            <a:r>
              <a:rPr lang="en-US" sz="1600" dirty="0" err="1">
                <a:latin typeface="Courier" pitchFamily="2" charset="0"/>
              </a:rPr>
              <a:t>ssl_sect</a:t>
            </a:r>
            <a:r>
              <a:rPr lang="en-US" sz="1600" dirty="0">
                <a:latin typeface="Courier" pitchFamily="2" charset="0"/>
              </a:rPr>
              <a:t>] </a:t>
            </a:r>
            <a:r>
              <a:rPr lang="en-US" sz="1600" dirty="0" err="1">
                <a:latin typeface="Courier" pitchFamily="2" charset="0"/>
              </a:rPr>
              <a:t>system_default</a:t>
            </a:r>
            <a:r>
              <a:rPr lang="en-US" sz="1600" dirty="0">
                <a:latin typeface="Courier" pitchFamily="2" charset="0"/>
              </a:rPr>
              <a:t> = </a:t>
            </a:r>
            <a:r>
              <a:rPr lang="en-US" sz="1600" dirty="0" err="1">
                <a:latin typeface="Courier" pitchFamily="2" charset="0"/>
              </a:rPr>
              <a:t>system_default_sect</a:t>
            </a:r>
            <a:br>
              <a:rPr lang="en-US" sz="1600" dirty="0">
                <a:latin typeface="Courier" pitchFamily="2" charset="0"/>
              </a:rPr>
            </a:br>
            <a:br>
              <a:rPr lang="en-US" sz="1600" dirty="0">
                <a:latin typeface="Courier" pitchFamily="2" charset="0"/>
              </a:rPr>
            </a:br>
            <a:r>
              <a:rPr lang="en-US" sz="1600" dirty="0">
                <a:latin typeface="Courier" pitchFamily="2" charset="0"/>
              </a:rPr>
              <a:t># added</a:t>
            </a:r>
            <a:br>
              <a:rPr lang="en-US" sz="1600" dirty="0">
                <a:latin typeface="Courier" pitchFamily="2" charset="0"/>
              </a:rPr>
            </a:br>
            <a:r>
              <a:rPr lang="en-US" sz="1600" dirty="0">
                <a:latin typeface="Courier" pitchFamily="2" charset="0"/>
              </a:rPr>
              <a:t>[</a:t>
            </a:r>
            <a:r>
              <a:rPr lang="en-US" sz="1600" dirty="0" err="1">
                <a:latin typeface="Courier" pitchFamily="2" charset="0"/>
              </a:rPr>
              <a:t>system_default_sect</a:t>
            </a:r>
            <a:r>
              <a:rPr lang="en-US" sz="1600" dirty="0">
                <a:latin typeface="Courier" pitchFamily="2" charset="0"/>
              </a:rPr>
              <a:t>]</a:t>
            </a:r>
            <a:br>
              <a:rPr lang="en-US" sz="1600" dirty="0">
                <a:latin typeface="Courier" pitchFamily="2" charset="0"/>
              </a:rPr>
            </a:br>
            <a:r>
              <a:rPr lang="en-US" sz="1600" dirty="0">
                <a:latin typeface="Courier" pitchFamily="2" charset="0"/>
              </a:rPr>
              <a:t>Options = </a:t>
            </a:r>
            <a:r>
              <a:rPr lang="en-US" sz="1600" dirty="0" err="1">
                <a:latin typeface="Courier" pitchFamily="2" charset="0"/>
              </a:rPr>
              <a:t>UnsafeLegacyRenegotiation</a:t>
            </a:r>
            <a:br>
              <a:rPr lang="en-US" sz="1600" dirty="0">
                <a:latin typeface="Courier" pitchFamily="2" charset="0"/>
              </a:rPr>
            </a:br>
            <a:br>
              <a:rPr lang="en-US" sz="1600" dirty="0">
                <a:latin typeface="Courier" pitchFamily="2" charset="0"/>
              </a:rPr>
            </a:br>
            <a:r>
              <a:rPr lang="en-US" sz="1600" dirty="0">
                <a:latin typeface="Courier" pitchFamily="2" charset="0"/>
              </a:rPr>
              <a:t># List of providers to load</a:t>
            </a:r>
            <a:br>
              <a:rPr lang="en-US" sz="1600" dirty="0">
                <a:latin typeface="Courier" pitchFamily="2" charset="0"/>
              </a:rPr>
            </a:br>
            <a:r>
              <a:rPr lang="en-US" sz="1600" dirty="0">
                <a:latin typeface="Courier" pitchFamily="2" charset="0"/>
              </a:rPr>
              <a:t>[</a:t>
            </a:r>
            <a:r>
              <a:rPr lang="en-US" sz="1600" dirty="0" err="1">
                <a:latin typeface="Courier" pitchFamily="2" charset="0"/>
              </a:rPr>
              <a:t>provider_sect</a:t>
            </a:r>
            <a:r>
              <a:rPr lang="en-US" sz="1600" dirty="0">
                <a:latin typeface="Courier" pitchFamily="2" charset="0"/>
              </a:rPr>
              <a:t>] default = </a:t>
            </a:r>
            <a:r>
              <a:rPr lang="en-US" sz="1600" dirty="0" err="1">
                <a:latin typeface="Courier" pitchFamily="2" charset="0"/>
              </a:rPr>
              <a:t>default_sect</a:t>
            </a: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600" dirty="0">
                <a:latin typeface="Courier" pitchFamily="2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1494769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870E1-C003-1891-A115-13134B933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M1 chips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B63ED-BDE7-5A3C-391E-12C5A57D7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Apple’s transition from Intel to their own M1 chips requires redevelopment of many apps and programs to accommodate the different architecture</a:t>
            </a:r>
          </a:p>
          <a:p>
            <a:r>
              <a:rPr lang="en-US" dirty="0" err="1"/>
              <a:t>gfortran</a:t>
            </a:r>
            <a:r>
              <a:rPr lang="en-US" dirty="0"/>
              <a:t> appears to have some issues with memory registration for very large programs (requiring &gt; 4 GB RAM), which we hope will be resolved by further development of GNU’s GCC compilers</a:t>
            </a:r>
          </a:p>
          <a:p>
            <a:r>
              <a:rPr lang="en-US" dirty="0"/>
              <a:t>In the meantime, Macs with M1 chips must have a couple of GAMIT/GLOBK programs reduced in size or removed to compile properly:</a:t>
            </a:r>
          </a:p>
          <a:p>
            <a:pPr lvl="1"/>
            <a:r>
              <a:rPr lang="en-US" dirty="0"/>
              <a:t>Reduce “</a:t>
            </a:r>
            <a:r>
              <a:rPr lang="en-US" dirty="0">
                <a:latin typeface="Courier" pitchFamily="2" charset="0"/>
              </a:rPr>
              <a:t>parameter ( </a:t>
            </a:r>
            <a:r>
              <a:rPr lang="en-US" dirty="0" err="1">
                <a:latin typeface="Courier" pitchFamily="2" charset="0"/>
              </a:rPr>
              <a:t>max_ent</a:t>
            </a:r>
            <a:r>
              <a:rPr lang="en-US" dirty="0">
                <a:latin typeface="Courier" pitchFamily="2" charset="0"/>
              </a:rPr>
              <a:t> = 22571599 )</a:t>
            </a:r>
            <a:r>
              <a:rPr lang="en-US" dirty="0"/>
              <a:t>” in ~/gg/</a:t>
            </a:r>
            <a:r>
              <a:rPr lang="en-US" dirty="0" err="1"/>
              <a:t>kf</a:t>
            </a:r>
            <a:r>
              <a:rPr lang="en-US" dirty="0"/>
              <a:t>/</a:t>
            </a:r>
            <a:r>
              <a:rPr lang="en-US" dirty="0" err="1"/>
              <a:t>blsum</a:t>
            </a:r>
            <a:r>
              <a:rPr lang="en-US" dirty="0"/>
              <a:t>/</a:t>
            </a:r>
            <a:r>
              <a:rPr lang="en-US" dirty="0" err="1"/>
              <a:t>tssum.h</a:t>
            </a:r>
            <a:endParaRPr lang="en-US" dirty="0"/>
          </a:p>
          <a:p>
            <a:pPr lvl="1"/>
            <a:r>
              <a:rPr lang="en-US" dirty="0"/>
              <a:t>Remove track from ~/gg/</a:t>
            </a:r>
            <a:r>
              <a:rPr lang="en-US" dirty="0" err="1"/>
              <a:t>kf</a:t>
            </a:r>
            <a:r>
              <a:rPr lang="en-US" dirty="0"/>
              <a:t>/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04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849</Words>
  <Application>Microsoft Macintosh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</vt:lpstr>
      <vt:lpstr>Office Theme</vt:lpstr>
      <vt:lpstr>GAMIT/GLOBK Refresher: Known Issues</vt:lpstr>
      <vt:lpstr>Known Issues</vt:lpstr>
      <vt:lpstr>Locale settings</vt:lpstr>
      <vt:lpstr>gfortran version 10 (and greater)</vt:lpstr>
      <vt:lpstr>gfortran version 10 (and greater)</vt:lpstr>
      <vt:lpstr>curl with OpenSSL version 3 (and greater)</vt:lpstr>
      <vt:lpstr>Mac M1 chips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GAMIT/GLOBK Refresher: Known Issues</dc:title>
  <dc:creator>Mike Floyd</dc:creator>
  <cp:lastModifiedBy>Mike Floyd</cp:lastModifiedBy>
  <cp:revision>1</cp:revision>
  <dcterms:created xsi:type="dcterms:W3CDTF">2022-06-14T13:01:35Z</dcterms:created>
  <dcterms:modified xsi:type="dcterms:W3CDTF">2022-06-14T13:02:59Z</dcterms:modified>
</cp:coreProperties>
</file>