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672" r:id="rId1"/>
  </p:sldMasterIdLst>
  <p:notesMasterIdLst>
    <p:notesMasterId r:id="rId29"/>
  </p:notesMasterIdLst>
  <p:handoutMasterIdLst>
    <p:handoutMasterId r:id="rId30"/>
  </p:handoutMasterIdLst>
  <p:sldIdLst>
    <p:sldId id="295" r:id="rId2"/>
    <p:sldId id="289" r:id="rId3"/>
    <p:sldId id="290" r:id="rId4"/>
    <p:sldId id="257" r:id="rId5"/>
    <p:sldId id="294" r:id="rId6"/>
    <p:sldId id="296" r:id="rId7"/>
    <p:sldId id="258" r:id="rId8"/>
    <p:sldId id="293" r:id="rId9"/>
    <p:sldId id="291" r:id="rId10"/>
    <p:sldId id="259" r:id="rId11"/>
    <p:sldId id="260" r:id="rId12"/>
    <p:sldId id="261" r:id="rId13"/>
    <p:sldId id="262" r:id="rId14"/>
    <p:sldId id="263" r:id="rId15"/>
    <p:sldId id="266" r:id="rId16"/>
    <p:sldId id="267" r:id="rId17"/>
    <p:sldId id="268" r:id="rId18"/>
    <p:sldId id="269" r:id="rId19"/>
    <p:sldId id="270" r:id="rId20"/>
    <p:sldId id="271" r:id="rId21"/>
    <p:sldId id="275" r:id="rId22"/>
    <p:sldId id="276" r:id="rId23"/>
    <p:sldId id="277" r:id="rId24"/>
    <p:sldId id="278" r:id="rId25"/>
    <p:sldId id="297" r:id="rId26"/>
    <p:sldId id="279" r:id="rId27"/>
    <p:sldId id="292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08" autoAdjust="0"/>
    <p:restoredTop sz="94014"/>
  </p:normalViewPr>
  <p:slideViewPr>
    <p:cSldViewPr snapToGrid="0" snapToObjects="1" showGuides="1">
      <p:cViewPr varScale="1">
        <p:scale>
          <a:sx n="120" d="100"/>
          <a:sy n="120" d="100"/>
        </p:scale>
        <p:origin x="864" y="18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35" Type="http://schemas.microsoft.com/office/2016/11/relationships/changesInfo" Target="changesInfos/changesInfo1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ke Floyd" userId="672a31ed-b020-432c-ac3f-a859694af94b" providerId="ADAL" clId="{455B46B4-EF5E-4342-B589-2612EBA2902D}"/>
    <pc:docChg chg="modSld">
      <pc:chgData name="Mike Floyd" userId="672a31ed-b020-432c-ac3f-a859694af94b" providerId="ADAL" clId="{455B46B4-EF5E-4342-B589-2612EBA2902D}" dt="2022-07-20T19:26:23.894" v="10" actId="6549"/>
      <pc:docMkLst>
        <pc:docMk/>
      </pc:docMkLst>
      <pc:sldChg chg="modSp mod">
        <pc:chgData name="Mike Floyd" userId="672a31ed-b020-432c-ac3f-a859694af94b" providerId="ADAL" clId="{455B46B4-EF5E-4342-B589-2612EBA2902D}" dt="2022-07-20T19:26:23.894" v="10" actId="6549"/>
        <pc:sldMkLst>
          <pc:docMk/>
          <pc:sldMk cId="3862565174" sldId="295"/>
        </pc:sldMkLst>
        <pc:spChg chg="mod">
          <ac:chgData name="Mike Floyd" userId="672a31ed-b020-432c-ac3f-a859694af94b" providerId="ADAL" clId="{455B46B4-EF5E-4342-B589-2612EBA2902D}" dt="2022-07-20T19:26:23.894" v="10" actId="6549"/>
          <ac:spMkLst>
            <pc:docMk/>
            <pc:sldMk cId="3862565174" sldId="295"/>
            <ac:spMk id="7" creationId="{394CC387-20D4-0540-A6A4-6AF458429061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2020/08/25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Overview of post-processing with GLOBK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E18E4C-68C3-B847-96EA-E94F01E465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975312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2020/08/25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Overview of post-processing with GLOBK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112369-C171-CE44-A2F4-D0087E7CF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178545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112369-C171-CE44-A2F4-D0087E7CFEB5}" type="slidenum">
              <a:rPr lang="en-US" smtClean="0"/>
              <a:t>0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GB"/>
              <a:t>2020/08/25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</a:p>
        </p:txBody>
      </p:sp>
    </p:spTree>
    <p:extLst>
      <p:ext uri="{BB962C8B-B14F-4D97-AF65-F5344CB8AC3E}">
        <p14:creationId xmlns:p14="http://schemas.microsoft.com/office/powerpoint/2010/main" val="39672373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23BF82BE-B749-E848-A954-F7E2A1BD1B6E}" type="slidenum">
              <a:rPr lang="en-GB"/>
              <a:pPr/>
              <a:t>12</a:t>
            </a:fld>
            <a:endParaRPr lang="en-GB"/>
          </a:p>
        </p:txBody>
      </p:sp>
      <p:sp>
        <p:nvSpPr>
          <p:cNvPr id="26627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AF6C156E-C5B0-0E40-81E9-90FEE795C57F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12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6628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6629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6630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6631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2020/08/25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6B71555A-10EF-3549-B77A-90C41F1BCDA0}" type="slidenum">
              <a:rPr lang="en-GB"/>
              <a:pPr/>
              <a:t>13</a:t>
            </a:fld>
            <a:endParaRPr lang="en-GB"/>
          </a:p>
        </p:txBody>
      </p:sp>
      <p:sp>
        <p:nvSpPr>
          <p:cNvPr id="28675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18E33515-B3C7-924D-A542-B15F6760BE11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13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8676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8677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8678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8679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2020/08/25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EEAC1812-71B2-C646-94F3-979C332F60C4}" type="slidenum">
              <a:rPr lang="en-GB"/>
              <a:pPr/>
              <a:t>14</a:t>
            </a:fld>
            <a:endParaRPr lang="en-GB"/>
          </a:p>
        </p:txBody>
      </p:sp>
      <p:sp>
        <p:nvSpPr>
          <p:cNvPr id="34819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67A36A4B-FC54-A543-8291-92C4EA74E82A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14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34820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34821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34822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34823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2020/08/25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1444AD3E-B5ED-7F4D-9157-622C580E7F49}" type="slidenum">
              <a:rPr lang="en-GB"/>
              <a:pPr/>
              <a:t>15</a:t>
            </a:fld>
            <a:endParaRPr lang="en-GB"/>
          </a:p>
        </p:txBody>
      </p:sp>
      <p:sp>
        <p:nvSpPr>
          <p:cNvPr id="36867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68" name="Text Box 2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2020/08/25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F377547-DECD-6144-B77E-3CB02595EB57}" type="slidenum">
              <a:rPr lang="en-GB"/>
              <a:pPr/>
              <a:t>16</a:t>
            </a:fld>
            <a:endParaRPr lang="en-GB"/>
          </a:p>
        </p:txBody>
      </p:sp>
      <p:sp>
        <p:nvSpPr>
          <p:cNvPr id="38915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4936504D-AE09-034C-A636-86E419889DF5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16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38916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38917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38918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38919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2020/08/25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9BEA4238-A2ED-B54A-B49E-35DF4C0DED9C}" type="slidenum">
              <a:rPr lang="en-GB"/>
              <a:pPr/>
              <a:t>17</a:t>
            </a:fld>
            <a:endParaRPr lang="en-GB"/>
          </a:p>
        </p:txBody>
      </p:sp>
      <p:sp>
        <p:nvSpPr>
          <p:cNvPr id="40963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54F377FC-CFB2-244A-A061-369C7A6E6291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17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40964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40965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40966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40967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2020/08/25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A472B34-A694-4E4F-95B5-49F520201D0C}" type="slidenum">
              <a:rPr lang="en-GB"/>
              <a:pPr/>
              <a:t>18</a:t>
            </a:fld>
            <a:endParaRPr lang="en-GB"/>
          </a:p>
        </p:txBody>
      </p:sp>
      <p:sp>
        <p:nvSpPr>
          <p:cNvPr id="43011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012" name="Text Box 2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2020/08/25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3BF5B9D0-B69E-D54E-9407-5FC4308B0160}" type="slidenum">
              <a:rPr lang="en-GB"/>
              <a:pPr/>
              <a:t>19</a:t>
            </a:fld>
            <a:endParaRPr lang="en-GB"/>
          </a:p>
        </p:txBody>
      </p:sp>
      <p:sp>
        <p:nvSpPr>
          <p:cNvPr id="45059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41BA56D3-3997-724D-B97E-45F0B454B7B2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19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45060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45061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45062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45063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2020/08/25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AF467FF3-E197-0444-83CB-306F91D8BC91}" type="slidenum">
              <a:rPr lang="en-GB"/>
              <a:pPr/>
              <a:t>20</a:t>
            </a:fld>
            <a:endParaRPr lang="en-GB"/>
          </a:p>
        </p:txBody>
      </p:sp>
      <p:sp>
        <p:nvSpPr>
          <p:cNvPr id="53251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F88226EF-9A40-1548-A1C1-500755E1FF6D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20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3252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3253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3254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3255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2020/08/25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52A8C1DB-EFFF-C04A-8A06-5AC84FC9D309}" type="slidenum">
              <a:rPr lang="en-GB"/>
              <a:pPr/>
              <a:t>21</a:t>
            </a:fld>
            <a:endParaRPr lang="en-GB"/>
          </a:p>
        </p:txBody>
      </p:sp>
      <p:sp>
        <p:nvSpPr>
          <p:cNvPr id="55299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F3FFCB40-608A-B143-9E47-6EC50B9E11F6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21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5300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5301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5302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5303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2020/08/25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112369-C171-CE44-A2F4-D0087E7CFEB5}" type="slidenum">
              <a:rPr lang="en-US" smtClean="0"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GB"/>
              <a:t>2020/08/25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</a:p>
        </p:txBody>
      </p:sp>
    </p:spTree>
    <p:extLst>
      <p:ext uri="{BB962C8B-B14F-4D97-AF65-F5344CB8AC3E}">
        <p14:creationId xmlns:p14="http://schemas.microsoft.com/office/powerpoint/2010/main" val="226753133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96D7135D-A28F-4344-B141-55840C233B5A}" type="slidenum">
              <a:rPr lang="en-GB"/>
              <a:pPr/>
              <a:t>22</a:t>
            </a:fld>
            <a:endParaRPr lang="en-GB"/>
          </a:p>
        </p:txBody>
      </p:sp>
      <p:sp>
        <p:nvSpPr>
          <p:cNvPr id="57347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3AB867EB-E1BC-DA46-BE66-4ABF1652CEA5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22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7348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7349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7350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7351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2020/08/25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8CA23DA5-AB71-4B4F-9E37-320405259904}" type="slidenum">
              <a:rPr lang="en-GB"/>
              <a:pPr/>
              <a:t>23</a:t>
            </a:fld>
            <a:endParaRPr lang="en-GB"/>
          </a:p>
        </p:txBody>
      </p:sp>
      <p:sp>
        <p:nvSpPr>
          <p:cNvPr id="59395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396" name="Text Box 2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2020/08/25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18E60A6A-335F-5A46-A9E7-E3BE42EFA374}" type="slidenum">
              <a:rPr lang="en-GB"/>
              <a:pPr/>
              <a:t>25</a:t>
            </a:fld>
            <a:endParaRPr lang="en-GB"/>
          </a:p>
        </p:txBody>
      </p:sp>
      <p:sp>
        <p:nvSpPr>
          <p:cNvPr id="61443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25B0FFE4-44E9-E047-BDCD-1DA9BB568B8F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25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61444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61445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61446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61447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2020/08/25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SINEX files are solution independent files used by most major analysis program.  International archives allow access to these files.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GB"/>
              <a:t>2020/08/25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112369-C171-CE44-A2F4-D0087E7CFEB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9653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98325B57-FCD3-FD40-9A97-C232CD04D302}" type="slidenum">
              <a:rPr lang="en-GB"/>
              <a:pPr/>
              <a:t>3</a:t>
            </a:fld>
            <a:endParaRPr lang="en-GB"/>
          </a:p>
        </p:txBody>
      </p:sp>
      <p:sp>
        <p:nvSpPr>
          <p:cNvPr id="16387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6A634EEC-E703-1643-89B9-C1044720549E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3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16388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16389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16390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16391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2020/08/25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All program names are lower</a:t>
            </a:r>
            <a:r>
              <a:rPr lang="en-US" baseline="0" dirty="0"/>
              <a:t> case (caps used here for clarity).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112369-C171-CE44-A2F4-D0087E7CFEB5}" type="slidenum">
              <a:rPr lang="en-US" smtClean="0"/>
              <a:t>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GB"/>
              <a:t>2020/08/25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</a:p>
        </p:txBody>
      </p:sp>
    </p:spTree>
    <p:extLst>
      <p:ext uri="{BB962C8B-B14F-4D97-AF65-F5344CB8AC3E}">
        <p14:creationId xmlns:p14="http://schemas.microsoft.com/office/powerpoint/2010/main" val="18714424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33A547D0-D468-714A-B280-C8B773782CC1}" type="slidenum">
              <a:rPr lang="en-GB"/>
              <a:pPr/>
              <a:t>6</a:t>
            </a:fld>
            <a:endParaRPr lang="en-GB"/>
          </a:p>
        </p:txBody>
      </p:sp>
      <p:sp>
        <p:nvSpPr>
          <p:cNvPr id="18435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AEC1F5F9-C186-9C40-9817-E5AE5CF07091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6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18436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18437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18438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18439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40" name="Notes Placeholder 7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This flow chart shows the primary control files needed to run </a:t>
            </a:r>
            <a:r>
              <a:rPr lang="en-US" dirty="0" err="1"/>
              <a:t>globk</a:t>
            </a:r>
            <a:r>
              <a:rPr lang="en-US" dirty="0"/>
              <a:t> and </a:t>
            </a:r>
            <a:r>
              <a:rPr lang="en-US" dirty="0" err="1"/>
              <a:t>glorg</a:t>
            </a:r>
            <a:r>
              <a:rPr lang="en-US" dirty="0"/>
              <a:t>.  The (</a:t>
            </a:r>
            <a:r>
              <a:rPr lang="en-US" dirty="0" err="1"/>
              <a:t>ascii</a:t>
            </a:r>
            <a:r>
              <a:rPr lang="en-US" dirty="0"/>
              <a:t>) h-file written by GAMIT and translated to a (binary) </a:t>
            </a:r>
            <a:r>
              <a:rPr lang="en-US" dirty="0" err="1"/>
              <a:t>globk</a:t>
            </a:r>
            <a:r>
              <a:rPr lang="en-US" dirty="0"/>
              <a:t> h-file by </a:t>
            </a:r>
            <a:r>
              <a:rPr lang="en-US" dirty="0" err="1"/>
              <a:t>htoglb</a:t>
            </a:r>
            <a:r>
              <a:rPr lang="en-US" dirty="0"/>
              <a:t> is loosely constrained, so the print (.</a:t>
            </a:r>
            <a:r>
              <a:rPr lang="en-US" dirty="0" err="1"/>
              <a:t>prt</a:t>
            </a:r>
            <a:r>
              <a:rPr lang="en-US" dirty="0"/>
              <a:t>) file written by </a:t>
            </a:r>
            <a:r>
              <a:rPr lang="en-US" dirty="0" err="1"/>
              <a:t>globk</a:t>
            </a:r>
            <a:r>
              <a:rPr lang="en-US" dirty="0"/>
              <a:t> is not a meaningful basis for evaluating the results.  The log file, however, gives the chi2 increments if more than one h-file is input to </a:t>
            </a:r>
            <a:r>
              <a:rPr lang="en-US" dirty="0" err="1"/>
              <a:t>globk</a:t>
            </a:r>
            <a:r>
              <a:rPr lang="en-US" dirty="0"/>
              <a:t>.  The loosely constrained solution (now</a:t>
            </a:r>
            <a:r>
              <a:rPr lang="en-US" baseline="0" dirty="0"/>
              <a:t> [h-file list]</a:t>
            </a:r>
            <a:r>
              <a:rPr lang="en-US" dirty="0"/>
              <a:t>.sol) output by </a:t>
            </a:r>
            <a:r>
              <a:rPr lang="en-US" dirty="0" err="1"/>
              <a:t>globk</a:t>
            </a:r>
            <a:r>
              <a:rPr lang="en-US" dirty="0"/>
              <a:t> is read by </a:t>
            </a:r>
            <a:r>
              <a:rPr lang="en-US" dirty="0" err="1"/>
              <a:t>glorg</a:t>
            </a:r>
            <a:r>
              <a:rPr lang="en-US" dirty="0"/>
              <a:t> and put into a meaningful reference frame using generalized constraints.  The </a:t>
            </a:r>
            <a:r>
              <a:rPr lang="en-US" dirty="0" err="1"/>
              <a:t>glorg</a:t>
            </a:r>
            <a:r>
              <a:rPr lang="en-US" dirty="0"/>
              <a:t> print file (</a:t>
            </a:r>
            <a:r>
              <a:rPr lang="en-US" dirty="0" err="1"/>
              <a:t>globk_comb.org</a:t>
            </a:r>
            <a:r>
              <a:rPr lang="en-US" dirty="0"/>
              <a:t>) is the primary out to be examined. </a:t>
            </a:r>
          </a:p>
          <a:p>
            <a:r>
              <a:rPr lang="en-US" dirty="0"/>
              <a:t>Using wild</a:t>
            </a:r>
            <a:r>
              <a:rPr lang="en-US" baseline="0" dirty="0"/>
              <a:t> cards (name generated from h-file list file name), allows run in parallel. 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2020/08/25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3FDD2075-6984-FB46-8BF2-9731483C7230}" type="slidenum">
              <a:rPr lang="en-GB"/>
              <a:pPr/>
              <a:t>9</a:t>
            </a:fld>
            <a:endParaRPr lang="en-GB"/>
          </a:p>
        </p:txBody>
      </p:sp>
      <p:sp>
        <p:nvSpPr>
          <p:cNvPr id="20483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F01E434B-2A12-9A4B-9E0F-E120BF12E3F1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9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0484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0485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0486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0487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Notes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Herring, T. A., J. L. Davis, and I. I. Shapiro, Geodesy by radio interferometry: The application of Kalman filtering to the analysis of VLBI data,  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J. </a:t>
            </a:r>
            <a:r>
              <a:rPr lang="en-US" sz="1200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Geophys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Res., 95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12561–12581, 1990.</a:t>
            </a:r>
            <a:r>
              <a:rPr lang="en-US" dirty="0">
                <a:effectLst/>
              </a:rPr>
              <a:t> </a:t>
            </a:r>
            <a:br>
              <a:rPr lang="en-US" dirty="0">
                <a:effectLst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Dong D., T. A. Herring, and R. W. King, Estimating Regional Deformation from a Combination of Space and Terrestrial Geodetic Data, 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J. Geodesy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72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200–214, 1998.</a:t>
            </a:r>
            <a:r>
              <a:rPr lang="en-US" dirty="0">
                <a:effectLst/>
              </a:rPr>
              <a:t> 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2020/08/25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D1735DF8-5C42-364B-9204-D134A3B7D588}" type="slidenum">
              <a:rPr lang="en-GB"/>
              <a:pPr/>
              <a:t>10</a:t>
            </a:fld>
            <a:endParaRPr lang="en-GB"/>
          </a:p>
        </p:txBody>
      </p:sp>
      <p:sp>
        <p:nvSpPr>
          <p:cNvPr id="22531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BD56158D-5AA2-5744-B724-433969EE86E2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10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2532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2533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2534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2535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2020/08/25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C9A0A7BE-D82F-AF4E-9536-7C309ACFB589}" type="slidenum">
              <a:rPr lang="en-GB"/>
              <a:pPr/>
              <a:t>11</a:t>
            </a:fld>
            <a:endParaRPr lang="en-GB"/>
          </a:p>
        </p:txBody>
      </p:sp>
      <p:sp>
        <p:nvSpPr>
          <p:cNvPr id="24579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32F25437-1E99-E14E-9562-562C750A5C24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11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4580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4581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4582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4583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2020/08/25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2022/07/19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940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2022/07/19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276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2022/07/19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705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2022/07/19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982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2022/07/19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86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2022/07/19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359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2022/07/19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335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2022/07/19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263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2022/07/19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093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2022/07/19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251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2022/07/19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14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2022/07/19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Overview of post-processing with GLOBK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872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gif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Overview of post-processing</a:t>
            </a:r>
            <a:br>
              <a:rPr lang="en-US" dirty="0"/>
            </a:br>
            <a:r>
              <a:rPr lang="en-US" dirty="0"/>
              <a:t>with GLOBK</a:t>
            </a:r>
            <a:endParaRPr lang="en-US" sz="4000" dirty="0">
              <a:latin typeface="Courier"/>
              <a:cs typeface="Courier"/>
            </a:endParaRPr>
          </a:p>
        </p:txBody>
      </p:sp>
      <p:sp>
        <p:nvSpPr>
          <p:cNvPr id="7" name="Subtitle 15">
            <a:extLst>
              <a:ext uri="{FF2B5EF4-FFF2-40B4-BE49-F238E27FC236}">
                <a16:creationId xmlns:a16="http://schemas.microsoft.com/office/drawing/2014/main" id="{394CC387-20D4-0540-A6A4-6AF458429061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>
                <a:solidFill>
                  <a:schemeClr val="accent3"/>
                </a:solidFill>
              </a:rPr>
              <a:t>T. A. Herring     M. A. Floyd</a:t>
            </a:r>
            <a:br>
              <a:rPr lang="en-US" dirty="0">
                <a:solidFill>
                  <a:schemeClr val="accent3"/>
                </a:solidFill>
              </a:rPr>
            </a:br>
            <a:r>
              <a:rPr lang="en-US" i="1" dirty="0">
                <a:solidFill>
                  <a:schemeClr val="accent3"/>
                </a:solidFill>
              </a:rPr>
              <a:t>Massachusetts Institute of Technology, Cambridge, MA, USA</a:t>
            </a:r>
          </a:p>
          <a:p>
            <a:r>
              <a:rPr lang="en-US" sz="2400" dirty="0">
                <a:solidFill>
                  <a:schemeClr val="accent3"/>
                </a:solidFill>
              </a:rPr>
              <a:t>GNSS Data Processing and Analysis with GAMIT/GLOBK and </a:t>
            </a:r>
            <a:r>
              <a:rPr lang="en-US" sz="2400" dirty="0">
                <a:solidFill>
                  <a:schemeClr val="accent3"/>
                </a:solidFill>
                <a:latin typeface="Courier" pitchFamily="2" charset="0"/>
              </a:rPr>
              <a:t>track</a:t>
            </a:r>
            <a:br>
              <a:rPr lang="en-US" dirty="0">
                <a:solidFill>
                  <a:schemeClr val="accent3"/>
                </a:solidFill>
              </a:rPr>
            </a:br>
            <a:r>
              <a:rPr lang="en-US" dirty="0">
                <a:solidFill>
                  <a:schemeClr val="accent3"/>
                </a:solidFill>
              </a:rPr>
              <a:t>UNAVCO Headquarters, Boulder, Colorado, USA</a:t>
            </a:r>
            <a:br>
              <a:rPr lang="en-US" dirty="0">
                <a:solidFill>
                  <a:schemeClr val="accent3"/>
                </a:solidFill>
              </a:rPr>
            </a:br>
            <a:r>
              <a:rPr lang="en-US" dirty="0">
                <a:solidFill>
                  <a:schemeClr val="accent3"/>
                </a:solidFill>
              </a:rPr>
              <a:t>18–22 July 2022</a:t>
            </a:r>
          </a:p>
          <a:p>
            <a:r>
              <a:rPr lang="en-US" sz="2400" dirty="0">
                <a:solidFill>
                  <a:schemeClr val="accent3"/>
                </a:solidFill>
              </a:rPr>
              <a:t>https://</a:t>
            </a:r>
            <a:r>
              <a:rPr lang="en-US" sz="2400" dirty="0" err="1">
                <a:solidFill>
                  <a:schemeClr val="accent3"/>
                </a:solidFill>
              </a:rPr>
              <a:t>geoweb.mit.edu</a:t>
            </a:r>
            <a:r>
              <a:rPr lang="en-US" sz="2400" dirty="0">
                <a:solidFill>
                  <a:schemeClr val="accent3"/>
                </a:solidFill>
              </a:rPr>
              <a:t>/gg</a:t>
            </a:r>
            <a:r>
              <a:rPr lang="en-US" sz="2400">
                <a:solidFill>
                  <a:schemeClr val="accent3"/>
                </a:solidFill>
              </a:rPr>
              <a:t>/courses/</a:t>
            </a:r>
            <a:r>
              <a:rPr lang="en-US" sz="2400" dirty="0">
                <a:solidFill>
                  <a:schemeClr val="accent3"/>
                </a:solidFill>
              </a:rPr>
              <a:t>202207_UNAVCO/</a:t>
            </a:r>
          </a:p>
          <a:p>
            <a:r>
              <a:rPr lang="en-US" dirty="0">
                <a:solidFill>
                  <a:schemeClr val="accent3"/>
                </a:solidFill>
              </a:rPr>
              <a:t>Material from R. W. King, T. A. Herring, M. A. Floyd (MIT) and S. C. McClusky (now at ANU)</a:t>
            </a:r>
          </a:p>
        </p:txBody>
      </p:sp>
      <p:pic>
        <p:nvPicPr>
          <p:cNvPr id="8" name="Picture 7" descr="MIT-logo-with-spelling-web-red-gray-design1-large.png">
            <a:extLst>
              <a:ext uri="{FF2B5EF4-FFF2-40B4-BE49-F238E27FC236}">
                <a16:creationId xmlns:a16="http://schemas.microsoft.com/office/drawing/2014/main" id="{EF22139C-B784-8A4B-B90D-80682147D37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000" y="861142"/>
            <a:ext cx="2177300" cy="493200"/>
          </a:xfrm>
          <a:prstGeom prst="rect">
            <a:avLst/>
          </a:prstGeom>
        </p:spPr>
      </p:pic>
      <p:pic>
        <p:nvPicPr>
          <p:cNvPr id="9" name="Picture 8" descr="unavco-logo-red-black-shadow.png">
            <a:extLst>
              <a:ext uri="{FF2B5EF4-FFF2-40B4-BE49-F238E27FC236}">
                <a16:creationId xmlns:a16="http://schemas.microsoft.com/office/drawing/2014/main" id="{66267DDD-ED9D-8F4D-90DD-BFDC46CF535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2718" y="254000"/>
            <a:ext cx="2975282" cy="743821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4F69D5B-2688-DF43-BEC6-24E5D937FB6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4000" y="254000"/>
            <a:ext cx="2222500" cy="46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25651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Kalman</a:t>
            </a:r>
            <a:r>
              <a:rPr lang="en-GB" dirty="0"/>
              <a:t> filtering</a:t>
            </a:r>
          </a:p>
        </p:txBody>
      </p:sp>
      <p:sp>
        <p:nvSpPr>
          <p:cNvPr id="19462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Equivalent to sequential least-squares estimation but allowing for stochastic processes, usually a first-order Gauss-Markov process </a:t>
            </a:r>
          </a:p>
          <a:p>
            <a:r>
              <a:rPr lang="en-GB" dirty="0"/>
              <a:t>GLOBK allows a random walk for coordinates, EOP, network translation and scale, and satellite parameters;  variance grows linearly with time</a:t>
            </a:r>
          </a:p>
          <a:p>
            <a:r>
              <a:rPr lang="en-GB" dirty="0"/>
              <a:t>Because a Kalman filter works with covariance matrices (rather than normal matrices), all parameters must have a priori constraints (usually loose)‏</a:t>
            </a:r>
          </a:p>
          <a:p>
            <a:r>
              <a:rPr lang="en-GB" dirty="0"/>
              <a:t>See Herring et al. (1990) and Dong et al. (1998) for a more thorough description as applied to geodetic analysis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2022/07/19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31D94-7A5D-AB45-96DA-1FD7619C020B}" type="slidenum">
              <a:rPr lang="en-GB" smtClean="0"/>
              <a:pPr/>
              <a:t>9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GLOBK structural confusions</a:t>
            </a:r>
          </a:p>
        </p:txBody>
      </p:sp>
      <p:sp>
        <p:nvSpPr>
          <p:cNvPr id="21510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err="1">
                <a:latin typeface="Courier" pitchFamily="2" charset="0"/>
              </a:rPr>
              <a:t>globk</a:t>
            </a:r>
            <a:r>
              <a:rPr lang="en-GB" dirty="0"/>
              <a:t> and </a:t>
            </a:r>
            <a:r>
              <a:rPr lang="en-GB" dirty="0" err="1">
                <a:latin typeface="Courier" pitchFamily="2" charset="0"/>
              </a:rPr>
              <a:t>glred</a:t>
            </a:r>
            <a:r>
              <a:rPr lang="en-GB" dirty="0"/>
              <a:t> are the same program with (slightly) different ways of treating the h-file (.</a:t>
            </a:r>
            <a:r>
              <a:rPr lang="en-GB" dirty="0" err="1"/>
              <a:t>gdl</a:t>
            </a:r>
            <a:r>
              <a:rPr lang="en-GB" dirty="0"/>
              <a:t>) list:</a:t>
            </a:r>
          </a:p>
          <a:p>
            <a:pPr lvl="1"/>
            <a:r>
              <a:rPr lang="en-GB" dirty="0" err="1">
                <a:latin typeface="Courier" pitchFamily="2" charset="0"/>
              </a:rPr>
              <a:t>globk</a:t>
            </a:r>
            <a:r>
              <a:rPr lang="en-GB" dirty="0"/>
              <a:t>: all h-files in combined in a single solution</a:t>
            </a:r>
          </a:p>
          <a:p>
            <a:pPr lvl="1"/>
            <a:r>
              <a:rPr lang="en-GB" dirty="0" err="1">
                <a:latin typeface="Courier" pitchFamily="2" charset="0"/>
              </a:rPr>
              <a:t>glred</a:t>
            </a:r>
            <a:r>
              <a:rPr lang="en-GB" dirty="0"/>
              <a:t>: each h-file generates a separate solution (unless followed by a “+” in .</a:t>
            </a:r>
            <a:r>
              <a:rPr lang="en-GB" dirty="0" err="1"/>
              <a:t>gdl</a:t>
            </a:r>
            <a:r>
              <a:rPr lang="en-GB" dirty="0"/>
              <a:t>-file)‏. </a:t>
            </a:r>
            <a:r>
              <a:rPr lang="en-GB" dirty="0" err="1">
                <a:latin typeface="Courier" pitchFamily="2" charset="0"/>
              </a:rPr>
              <a:t>glred</a:t>
            </a:r>
            <a:r>
              <a:rPr lang="en-GB" dirty="0"/>
              <a:t> is a small program that generates sub-set .</a:t>
            </a:r>
            <a:r>
              <a:rPr lang="en-GB" dirty="0" err="1"/>
              <a:t>gdl</a:t>
            </a:r>
            <a:r>
              <a:rPr lang="en-GB" dirty="0"/>
              <a:t>-files and runs </a:t>
            </a:r>
            <a:r>
              <a:rPr lang="en-GB" dirty="0" err="1">
                <a:latin typeface="Courier" pitchFamily="2" charset="0"/>
              </a:rPr>
              <a:t>globk</a:t>
            </a:r>
            <a:endParaRPr lang="en-GB" dirty="0"/>
          </a:p>
          <a:p>
            <a:r>
              <a:rPr lang="en-GB" dirty="0"/>
              <a:t>Two types of solution files:  </a:t>
            </a:r>
          </a:p>
          <a:p>
            <a:pPr lvl="1"/>
            <a:r>
              <a:rPr lang="en-GB" dirty="0"/>
              <a:t>h-files for saving and external exchange (backward compatible)‏</a:t>
            </a:r>
          </a:p>
          <a:p>
            <a:pPr lvl="1"/>
            <a:r>
              <a:rPr lang="en-GB" dirty="0"/>
              <a:t>com/sol file is internal, format changes with versions</a:t>
            </a:r>
          </a:p>
          <a:p>
            <a:r>
              <a:rPr lang="en-GB" dirty="0" err="1">
                <a:latin typeface="Courier" pitchFamily="2" charset="0"/>
              </a:rPr>
              <a:t>glorg</a:t>
            </a:r>
            <a:r>
              <a:rPr lang="en-GB" dirty="0"/>
              <a:t> called by </a:t>
            </a:r>
            <a:r>
              <a:rPr lang="en-GB" dirty="0" err="1">
                <a:latin typeface="Courier" pitchFamily="2" charset="0"/>
              </a:rPr>
              <a:t>globk</a:t>
            </a:r>
            <a:r>
              <a:rPr lang="en-GB" dirty="0"/>
              <a:t>/</a:t>
            </a:r>
            <a:r>
              <a:rPr lang="en-GB" dirty="0" err="1">
                <a:latin typeface="Courier" pitchFamily="2" charset="0"/>
              </a:rPr>
              <a:t>glred</a:t>
            </a:r>
            <a:r>
              <a:rPr lang="en-GB" dirty="0"/>
              <a:t> or run separately to apply generalized constraints to solution and estimate plate rotations. “</a:t>
            </a:r>
            <a:r>
              <a:rPr lang="en-GB" dirty="0" err="1"/>
              <a:t>com_file</a:t>
            </a:r>
            <a:r>
              <a:rPr lang="en-GB" dirty="0"/>
              <a:t>” command must be used in </a:t>
            </a:r>
            <a:r>
              <a:rPr lang="en-GB" dirty="0" err="1">
                <a:latin typeface="Courier" pitchFamily="2" charset="0"/>
              </a:rPr>
              <a:t>globk</a:t>
            </a:r>
            <a:r>
              <a:rPr lang="en-GB" dirty="0"/>
              <a:t> command file for </a:t>
            </a:r>
            <a:r>
              <a:rPr lang="en-GB" dirty="0" err="1">
                <a:latin typeface="Courier" pitchFamily="2" charset="0"/>
              </a:rPr>
              <a:t>glorg</a:t>
            </a:r>
            <a:r>
              <a:rPr lang="en-GB" dirty="0"/>
              <a:t> to run by itself.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2022/07/19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E7B11-CF7F-8A41-9190-E5DC339800E8}" type="slidenum">
              <a:rPr lang="en-GB" smtClean="0"/>
              <a:pPr/>
              <a:t>10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GLOBK files</a:t>
            </a:r>
          </a:p>
        </p:txBody>
      </p:sp>
      <p:sp>
        <p:nvSpPr>
          <p:cNvPr id="23558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User supplied</a:t>
            </a:r>
          </a:p>
          <a:p>
            <a:pPr lvl="1"/>
            <a:r>
              <a:rPr lang="en-GB" dirty="0"/>
              <a:t>command files (may include “source” files)‏</a:t>
            </a:r>
          </a:p>
          <a:p>
            <a:pPr lvl="1"/>
            <a:r>
              <a:rPr lang="en-GB" dirty="0"/>
              <a:t>.</a:t>
            </a:r>
            <a:r>
              <a:rPr lang="en-GB" dirty="0" err="1"/>
              <a:t>gdl</a:t>
            </a:r>
            <a:r>
              <a:rPr lang="en-GB" dirty="0"/>
              <a:t> list of h-files</a:t>
            </a:r>
          </a:p>
          <a:p>
            <a:pPr lvl="1"/>
            <a:r>
              <a:rPr lang="en-GB" dirty="0"/>
              <a:t>binary h-files (created from SINEX or GAMIT h-files)‏</a:t>
            </a:r>
          </a:p>
          <a:p>
            <a:pPr lvl="1"/>
            <a:r>
              <a:rPr lang="en-GB" dirty="0"/>
              <a:t>.</a:t>
            </a:r>
            <a:r>
              <a:rPr lang="en-GB" dirty="0" err="1"/>
              <a:t>apr</a:t>
            </a:r>
            <a:r>
              <a:rPr lang="en-GB" dirty="0"/>
              <a:t>-file(s) (optional but recommended)‏</a:t>
            </a:r>
          </a:p>
          <a:p>
            <a:pPr lvl="1"/>
            <a:r>
              <a:rPr lang="en-GB" dirty="0"/>
              <a:t>EOP (</a:t>
            </a:r>
            <a:r>
              <a:rPr lang="en-GB" dirty="0" err="1"/>
              <a:t>in_pmu</a:t>
            </a:r>
            <a:r>
              <a:rPr lang="en-GB" dirty="0"/>
              <a:t> file, optional but recommended)‏</a:t>
            </a:r>
          </a:p>
          <a:p>
            <a:pPr lvl="1"/>
            <a:r>
              <a:rPr lang="en-GB" dirty="0" err="1"/>
              <a:t>eq_file</a:t>
            </a:r>
            <a:r>
              <a:rPr lang="en-GB" dirty="0"/>
              <a:t> (optional, but must appear at top)‏</a:t>
            </a:r>
          </a:p>
          <a:p>
            <a:r>
              <a:rPr lang="en-GB" dirty="0"/>
              <a:t>Generated by </a:t>
            </a:r>
            <a:r>
              <a:rPr lang="en-GB" dirty="0" err="1"/>
              <a:t>globk</a:t>
            </a:r>
            <a:endParaRPr lang="en-GB" dirty="0"/>
          </a:p>
          <a:p>
            <a:pPr lvl="1"/>
            <a:r>
              <a:rPr lang="en-GB" dirty="0"/>
              <a:t>.</a:t>
            </a:r>
            <a:r>
              <a:rPr lang="en-GB" dirty="0" err="1"/>
              <a:t>srt</a:t>
            </a:r>
            <a:r>
              <a:rPr lang="en-GB" dirty="0"/>
              <a:t>, .com, .sol , .</a:t>
            </a:r>
            <a:r>
              <a:rPr lang="en-GB" dirty="0" err="1"/>
              <a:t>svs</a:t>
            </a:r>
            <a:r>
              <a:rPr lang="en-GB" dirty="0"/>
              <a:t>  (all except .sol must be named and commands need to be top of GLOBK command file)‏</a:t>
            </a:r>
          </a:p>
          <a:p>
            <a:r>
              <a:rPr lang="en-GB" dirty="0"/>
              <a:t>Output files</a:t>
            </a:r>
          </a:p>
          <a:p>
            <a:pPr lvl="1"/>
            <a:r>
              <a:rPr lang="en-GB" dirty="0"/>
              <a:t>screen, log, </a:t>
            </a:r>
            <a:r>
              <a:rPr lang="en-GB" dirty="0" err="1"/>
              <a:t>prt</a:t>
            </a:r>
            <a:r>
              <a:rPr lang="en-GB" dirty="0"/>
              <a:t>, org and output h-file </a:t>
            </a:r>
          </a:p>
          <a:p>
            <a:endParaRPr lang="en-GB" dirty="0"/>
          </a:p>
          <a:p>
            <a:pPr lvl="1"/>
            <a:endParaRPr lang="en-GB" dirty="0"/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2022/07/19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AC04B-838D-D04D-827A-23E0911856B4}" type="slidenum">
              <a:rPr lang="en-GB" smtClean="0"/>
              <a:pPr/>
              <a:t>11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5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 GLOBK file handling</a:t>
            </a:r>
          </a:p>
        </p:txBody>
      </p:sp>
      <p:sp>
        <p:nvSpPr>
          <p:cNvPr id="25606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log-, </a:t>
            </a:r>
            <a:r>
              <a:rPr lang="en-GB" dirty="0" err="1"/>
              <a:t>prt</a:t>
            </a:r>
            <a:r>
              <a:rPr lang="en-GB" dirty="0"/>
              <a:t>-, org-files are concatenated, so should be removed or renamed unless you want them together (e.g. </a:t>
            </a:r>
            <a:r>
              <a:rPr lang="en-GB" dirty="0" err="1">
                <a:latin typeface="Courier" pitchFamily="2" charset="0"/>
              </a:rPr>
              <a:t>glred</a:t>
            </a:r>
            <a:r>
              <a:rPr lang="en-GB" dirty="0"/>
              <a:t>)‏. The “eras” option can be used in the “</a:t>
            </a:r>
            <a:r>
              <a:rPr lang="en-GB" dirty="0" err="1"/>
              <a:t>prt_opt</a:t>
            </a:r>
            <a:r>
              <a:rPr lang="en-GB" dirty="0"/>
              <a:t>” and “</a:t>
            </a:r>
            <a:r>
              <a:rPr lang="en-GB" dirty="0" err="1"/>
              <a:t>org_opt</a:t>
            </a:r>
            <a:r>
              <a:rPr lang="en-GB" dirty="0"/>
              <a:t>” command in the  GLOBK command file to erase these files (should not be used with </a:t>
            </a:r>
            <a:r>
              <a:rPr lang="en-GB" dirty="0" err="1">
                <a:latin typeface="Courier" pitchFamily="2" charset="0"/>
              </a:rPr>
              <a:t>glred</a:t>
            </a:r>
            <a:r>
              <a:rPr lang="en-GB" dirty="0"/>
              <a:t>).</a:t>
            </a:r>
          </a:p>
          <a:p>
            <a:r>
              <a:rPr lang="en-GB" dirty="0"/>
              <a:t>com-, </a:t>
            </a:r>
            <a:r>
              <a:rPr lang="en-GB" dirty="0" err="1"/>
              <a:t>srt</a:t>
            </a:r>
            <a:r>
              <a:rPr lang="en-GB" dirty="0"/>
              <a:t>-, sol-files are overwritten; com/sol should not be renamed since the original sol-file name is imbedded in the com-file.  </a:t>
            </a:r>
          </a:p>
          <a:p>
            <a:r>
              <a:rPr lang="en-GB" dirty="0"/>
              <a:t>Automatic naming using wild-cards is available for com, </a:t>
            </a:r>
            <a:r>
              <a:rPr lang="en-GB" dirty="0" err="1"/>
              <a:t>srt</a:t>
            </a:r>
            <a:r>
              <a:rPr lang="en-GB" dirty="0"/>
              <a:t>, sol, org, and output h-files (i.e., name used depends on name of </a:t>
            </a:r>
            <a:r>
              <a:rPr lang="en-GB" dirty="0" err="1"/>
              <a:t>gdl</a:t>
            </a:r>
            <a:r>
              <a:rPr lang="en-GB" dirty="0"/>
              <a:t>-file or new date/time designations; needed for parallel processing.)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2022/07/19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775F-619C-DC40-811D-940908C653B5}" type="slidenum">
              <a:rPr lang="en-GB" smtClean="0"/>
              <a:pPr/>
              <a:t>12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Estimation commands rules</a:t>
            </a:r>
          </a:p>
        </p:txBody>
      </p:sp>
      <p:sp>
        <p:nvSpPr>
          <p:cNvPr id="27654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/>
              <a:t>For a parameter to estimated in GLOBK, </a:t>
            </a:r>
            <a:r>
              <a:rPr lang="en-GB" dirty="0" err="1"/>
              <a:t>apr_xxx</a:t>
            </a:r>
            <a:r>
              <a:rPr lang="en-GB" dirty="0"/>
              <a:t> command must be used where xxx is a parameter type (e.g., </a:t>
            </a:r>
            <a:r>
              <a:rPr lang="en-GB" dirty="0" err="1"/>
              <a:t>neu</a:t>
            </a:r>
            <a:r>
              <a:rPr lang="en-GB" dirty="0"/>
              <a:t>, </a:t>
            </a:r>
            <a:r>
              <a:rPr lang="en-GB" dirty="0" err="1"/>
              <a:t>svs</a:t>
            </a:r>
            <a:r>
              <a:rPr lang="en-GB" dirty="0"/>
              <a:t>, </a:t>
            </a:r>
            <a:r>
              <a:rPr lang="en-GB" dirty="0" err="1"/>
              <a:t>wob</a:t>
            </a:r>
            <a:r>
              <a:rPr lang="en-GB" dirty="0"/>
              <a:t>, ut1, </a:t>
            </a:r>
            <a:r>
              <a:rPr lang="en-GB" dirty="0" err="1"/>
              <a:t>atm</a:t>
            </a:r>
            <a:r>
              <a:rPr lang="en-GB" dirty="0"/>
              <a:t>)‏</a:t>
            </a:r>
          </a:p>
          <a:p>
            <a:r>
              <a:rPr lang="en-GB" dirty="0"/>
              <a:t>If a parameter is not mentioned, it does not appear in the solution, but if it appears in the h-file (</a:t>
            </a:r>
            <a:r>
              <a:rPr lang="en-GB" dirty="0" err="1"/>
              <a:t>i.e</a:t>
            </a:r>
            <a:r>
              <a:rPr lang="en-GB" dirty="0"/>
              <a:t>, estimated in GAMIT), its uncertainty is implicit in the GLOBK solution; e.g., if orbits are estimated in GAMIT and you want them constrained in GLOBK, use </a:t>
            </a:r>
            <a:r>
              <a:rPr lang="en-GB" dirty="0" err="1"/>
              <a:t>apr_svs</a:t>
            </a:r>
            <a:r>
              <a:rPr lang="en-GB" dirty="0"/>
              <a:t>.  If </a:t>
            </a:r>
            <a:r>
              <a:rPr lang="en-GB" dirty="0" err="1"/>
              <a:t>apr_svs</a:t>
            </a:r>
            <a:r>
              <a:rPr lang="en-GB" dirty="0"/>
              <a:t> is not used, orbits are left constrained.</a:t>
            </a:r>
          </a:p>
          <a:p>
            <a:r>
              <a:rPr lang="en-GB" dirty="0"/>
              <a:t>If zero given as a priori sigma, then parameter is not estimated (effectively left unconstrained)‏</a:t>
            </a:r>
          </a:p>
          <a:p>
            <a:r>
              <a:rPr lang="en-GB" dirty="0"/>
              <a:t>To force a parameter to its a priori value, use “F” as the a priori sigma      </a:t>
            </a:r>
          </a:p>
          <a:p>
            <a:r>
              <a:rPr lang="en-GB" dirty="0"/>
              <a:t>Parameters estimated in </a:t>
            </a:r>
            <a:r>
              <a:rPr lang="en-GB" dirty="0" err="1"/>
              <a:t>glorg</a:t>
            </a:r>
            <a:r>
              <a:rPr lang="en-GB" dirty="0"/>
              <a:t> must be kept “loose” in </a:t>
            </a:r>
            <a:r>
              <a:rPr lang="en-GB" dirty="0" err="1"/>
              <a:t>globk</a:t>
            </a:r>
            <a:r>
              <a:rPr lang="en-GB" dirty="0"/>
              <a:t>; if rotation or scale is not estimated in </a:t>
            </a:r>
            <a:r>
              <a:rPr lang="en-GB" dirty="0" err="1"/>
              <a:t>glorg</a:t>
            </a:r>
            <a:r>
              <a:rPr lang="en-GB" dirty="0"/>
              <a:t>, it must be tightly constrained in </a:t>
            </a:r>
            <a:r>
              <a:rPr lang="en-GB" dirty="0" err="1"/>
              <a:t>globk</a:t>
            </a:r>
            <a:r>
              <a:rPr lang="en-GB" dirty="0"/>
              <a:t>.</a:t>
            </a:r>
          </a:p>
          <a:p>
            <a:r>
              <a:rPr lang="en-GB" dirty="0"/>
              <a:t>“Loose” constraints are apriori </a:t>
            </a:r>
            <a:r>
              <a:rPr lang="en-GB" dirty="0" err="1"/>
              <a:t>sigmas</a:t>
            </a:r>
            <a:r>
              <a:rPr lang="en-GB" dirty="0"/>
              <a:t> large compared to how well the parameter can be estimated without constraints.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2022/07/19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373FA-0544-F245-BE1C-B7A37DD1FDA2}" type="slidenum">
              <a:rPr lang="en-GB" smtClean="0"/>
              <a:pPr/>
              <a:t>13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Earth orientation parameters (EOPs) </a:t>
            </a:r>
          </a:p>
        </p:txBody>
      </p:sp>
      <p:sp>
        <p:nvSpPr>
          <p:cNvPr id="33798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Normally used in two forms:</a:t>
            </a:r>
          </a:p>
          <a:p>
            <a:pPr lvl="1"/>
            <a:r>
              <a:rPr lang="en-GB" dirty="0"/>
              <a:t>Global network of stations (allows rotation in </a:t>
            </a:r>
            <a:r>
              <a:rPr lang="en-GB" dirty="0" err="1">
                <a:latin typeface="Courier" pitchFamily="2" charset="0"/>
              </a:rPr>
              <a:t>glorg</a:t>
            </a:r>
            <a:r>
              <a:rPr lang="en-GB" dirty="0"/>
              <a:t>)‏: Units are mill-arc-seconds and mas/day.  1 mas = 30 mm on the surface of the Earth (6371 km).</a:t>
            </a:r>
          </a:p>
          <a:p>
            <a:pPr marL="914400" lvl="2" indent="0">
              <a:buNone/>
            </a:pPr>
            <a:r>
              <a:rPr lang="en-GB" dirty="0" err="1">
                <a:latin typeface="Courier" pitchFamily="2" charset="0"/>
              </a:rPr>
              <a:t>apr_wob</a:t>
            </a:r>
            <a:r>
              <a:rPr lang="en-GB" dirty="0">
                <a:latin typeface="Courier" pitchFamily="2" charset="0"/>
              </a:rPr>
              <a:t> 10 10 1 1</a:t>
            </a:r>
            <a:r>
              <a:rPr lang="en-GB" dirty="0"/>
              <a:t> </a:t>
            </a:r>
          </a:p>
          <a:p>
            <a:pPr marL="914400" lvl="2" indent="0">
              <a:buNone/>
            </a:pPr>
            <a:r>
              <a:rPr lang="en-GB" dirty="0">
                <a:latin typeface="Courier" pitchFamily="2" charset="0"/>
              </a:rPr>
              <a:t>apr_ut1 10 1</a:t>
            </a:r>
          </a:p>
          <a:p>
            <a:pPr lvl="1"/>
            <a:r>
              <a:rPr lang="en-GB" dirty="0"/>
              <a:t>Regional network (constrained).  When constrained this way system is not free to rotate so </a:t>
            </a:r>
            <a:r>
              <a:rPr lang="en-GB" dirty="0" err="1"/>
              <a:t>xrot</a:t>
            </a:r>
            <a:r>
              <a:rPr lang="en-GB" dirty="0"/>
              <a:t>, </a:t>
            </a:r>
            <a:r>
              <a:rPr lang="en-GB" dirty="0" err="1"/>
              <a:t>yrot</a:t>
            </a:r>
            <a:r>
              <a:rPr lang="en-GB" dirty="0"/>
              <a:t>, </a:t>
            </a:r>
            <a:r>
              <a:rPr lang="en-GB" dirty="0" err="1"/>
              <a:t>zrot</a:t>
            </a:r>
            <a:r>
              <a:rPr lang="en-GB" dirty="0"/>
              <a:t> should not be used in “</a:t>
            </a:r>
            <a:r>
              <a:rPr lang="en-GB" dirty="0" err="1"/>
              <a:t>pos_org</a:t>
            </a:r>
            <a:r>
              <a:rPr lang="en-GB" dirty="0"/>
              <a:t>” command (see “</a:t>
            </a:r>
            <a:r>
              <a:rPr lang="en-GB" dirty="0" err="1"/>
              <a:t>pos_org</a:t>
            </a:r>
            <a:r>
              <a:rPr lang="en-GB" dirty="0"/>
              <a:t>” in </a:t>
            </a:r>
            <a:r>
              <a:rPr lang="en-GB" dirty="0" err="1">
                <a:latin typeface="Courier" pitchFamily="2" charset="0"/>
              </a:rPr>
              <a:t>glorg</a:t>
            </a:r>
            <a:r>
              <a:rPr lang="en-GB" dirty="0"/>
              <a:t>)‏</a:t>
            </a:r>
          </a:p>
          <a:p>
            <a:pPr marL="914400" lvl="2" indent="0">
              <a:buNone/>
            </a:pPr>
            <a:r>
              <a:rPr lang="en-GB" dirty="0" err="1">
                <a:latin typeface="Courier" pitchFamily="2" charset="0"/>
              </a:rPr>
              <a:t>apr_wob</a:t>
            </a:r>
            <a:r>
              <a:rPr lang="en-GB" dirty="0">
                <a:latin typeface="Courier" pitchFamily="2" charset="0"/>
              </a:rPr>
              <a:t> .25 .25  .1 .1</a:t>
            </a:r>
          </a:p>
          <a:p>
            <a:pPr marL="914400" lvl="2" indent="0">
              <a:buNone/>
            </a:pPr>
            <a:r>
              <a:rPr lang="en-GB" dirty="0">
                <a:latin typeface="Courier" pitchFamily="2" charset="0"/>
              </a:rPr>
              <a:t>apr_ut1 .25  .2</a:t>
            </a:r>
          </a:p>
          <a:p>
            <a:r>
              <a:rPr lang="en-GB" dirty="0"/>
              <a:t>In many analyses, the global form is used even for regional networks in order to allow rotation estimation in </a:t>
            </a:r>
            <a:r>
              <a:rPr lang="en-GB" dirty="0" err="1">
                <a:latin typeface="Courier" pitchFamily="2" charset="0"/>
              </a:rPr>
              <a:t>glorg</a:t>
            </a:r>
            <a:endParaRPr lang="en-GB" dirty="0">
              <a:latin typeface="Courier" pitchFamily="2" charset="0"/>
            </a:endParaRPr>
          </a:p>
          <a:p>
            <a:pPr lvl="1"/>
            <a:r>
              <a:rPr lang="en-GB" dirty="0"/>
              <a:t>Care is needed if network is not surrounded by stations with well defined motions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2022/07/19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D61F5-0348-CF40-8DC6-4DF77E2D3975}" type="slidenum">
              <a:rPr lang="en-GB" smtClean="0"/>
              <a:pPr/>
              <a:t>14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5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“Data” editing (coordinate data)</a:t>
            </a:r>
          </a:p>
        </p:txBody>
      </p:sp>
      <p:sp>
        <p:nvSpPr>
          <p:cNvPr id="35846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/>
              <a:t>To account for temporal correlations in time series we typically use random-walk (RW) process noise with the “</a:t>
            </a:r>
            <a:r>
              <a:rPr lang="en-GB" dirty="0" err="1"/>
              <a:t>mar_neu</a:t>
            </a:r>
            <a:r>
              <a:rPr lang="en-GB" dirty="0"/>
              <a:t>” command  (units m</a:t>
            </a:r>
            <a:r>
              <a:rPr lang="en-GB" baseline="30000" dirty="0"/>
              <a:t>2</a:t>
            </a:r>
            <a:r>
              <a:rPr lang="en-GB" dirty="0"/>
              <a:t>/</a:t>
            </a:r>
            <a:r>
              <a:rPr lang="en-GB" dirty="0" err="1"/>
              <a:t>yr</a:t>
            </a:r>
            <a:r>
              <a:rPr lang="en-GB" dirty="0"/>
              <a:t> )‏</a:t>
            </a:r>
          </a:p>
          <a:p>
            <a:r>
              <a:rPr lang="en-GB" dirty="0"/>
              <a:t>Typical values are 2.5 × 10</a:t>
            </a:r>
            <a:r>
              <a:rPr lang="en-GB" baseline="30000" dirty="0"/>
              <a:t>−8</a:t>
            </a:r>
            <a:r>
              <a:rPr lang="en-GB" dirty="0"/>
              <a:t> m</a:t>
            </a:r>
            <a:r>
              <a:rPr lang="en-GB" baseline="30000" dirty="0"/>
              <a:t>2</a:t>
            </a:r>
            <a:r>
              <a:rPr lang="en-GB" dirty="0"/>
              <a:t>/</a:t>
            </a:r>
            <a:r>
              <a:rPr lang="en-GB" dirty="0" err="1"/>
              <a:t>yr</a:t>
            </a:r>
            <a:r>
              <a:rPr lang="en-GB" dirty="0"/>
              <a:t> (0.5 mm in 1 </a:t>
            </a:r>
            <a:r>
              <a:rPr lang="en-GB" dirty="0" err="1"/>
              <a:t>yr</a:t>
            </a:r>
            <a:r>
              <a:rPr lang="en-GB" dirty="0"/>
              <a:t>) to 4 × 10</a:t>
            </a:r>
            <a:r>
              <a:rPr lang="en-GB" baseline="30000" dirty="0"/>
              <a:t>−6</a:t>
            </a:r>
            <a:r>
              <a:rPr lang="en-GB" dirty="0"/>
              <a:t> m</a:t>
            </a:r>
            <a:r>
              <a:rPr lang="en-GB" baseline="30000" dirty="0"/>
              <a:t>2</a:t>
            </a:r>
            <a:r>
              <a:rPr lang="en-GB" dirty="0"/>
              <a:t>/</a:t>
            </a:r>
            <a:r>
              <a:rPr lang="en-GB" dirty="0" err="1"/>
              <a:t>yr</a:t>
            </a:r>
            <a:r>
              <a:rPr lang="en-GB" dirty="0"/>
              <a:t> (2 mm in 1 </a:t>
            </a:r>
            <a:r>
              <a:rPr lang="en-GB" dirty="0" err="1"/>
              <a:t>yr</a:t>
            </a:r>
            <a:r>
              <a:rPr lang="en-GB" dirty="0"/>
              <a:t>)</a:t>
            </a:r>
          </a:p>
          <a:p>
            <a:pPr marL="457200" lvl="1" indent="0">
              <a:buNone/>
            </a:pPr>
            <a:r>
              <a:rPr lang="en-GB" dirty="0" err="1">
                <a:latin typeface="Courier" pitchFamily="2" charset="0"/>
              </a:rPr>
              <a:t>mar_neu</a:t>
            </a:r>
            <a:r>
              <a:rPr lang="en-GB" dirty="0">
                <a:latin typeface="Courier" pitchFamily="2" charset="0"/>
              </a:rPr>
              <a:t> all   2.5e−8 2.5e−8 2.5e−8  0 0 0</a:t>
            </a:r>
          </a:p>
          <a:p>
            <a:pPr marL="457200" lvl="1" indent="0">
              <a:buNone/>
            </a:pPr>
            <a:r>
              <a:rPr lang="en-GB" dirty="0" err="1">
                <a:latin typeface="Courier" pitchFamily="2" charset="0"/>
              </a:rPr>
              <a:t>mar_neu</a:t>
            </a:r>
            <a:r>
              <a:rPr lang="en-GB" dirty="0">
                <a:latin typeface="Courier" pitchFamily="2" charset="0"/>
              </a:rPr>
              <a:t> </a:t>
            </a:r>
            <a:r>
              <a:rPr lang="en-GB" dirty="0" err="1">
                <a:latin typeface="Courier" pitchFamily="2" charset="0"/>
              </a:rPr>
              <a:t>chdu</a:t>
            </a:r>
            <a:r>
              <a:rPr lang="en-GB" dirty="0">
                <a:latin typeface="Courier" pitchFamily="2" charset="0"/>
              </a:rPr>
              <a:t>  4e−6   4e−6   4e−6    0 0 0</a:t>
            </a:r>
          </a:p>
          <a:p>
            <a:r>
              <a:rPr lang="en-GB" dirty="0" err="1">
                <a:latin typeface="Courier" pitchFamily="2" charset="0"/>
              </a:rPr>
              <a:t>sh_gen_stats</a:t>
            </a:r>
            <a:r>
              <a:rPr lang="en-GB" dirty="0"/>
              <a:t> can used to generate process noise estimates provided sufficiently time series have large number of position estimates. (</a:t>
            </a:r>
            <a:r>
              <a:rPr lang="en-GB" dirty="0" err="1"/>
              <a:t>glred</a:t>
            </a:r>
            <a:r>
              <a:rPr lang="en-GB" dirty="0"/>
              <a:t> and </a:t>
            </a:r>
            <a:r>
              <a:rPr lang="en-GB" dirty="0" err="1"/>
              <a:t>tssum</a:t>
            </a:r>
            <a:r>
              <a:rPr lang="en-GB" dirty="0"/>
              <a:t>/</a:t>
            </a:r>
            <a:r>
              <a:rPr lang="en-GB" dirty="0" err="1"/>
              <a:t>tsfit</a:t>
            </a:r>
            <a:r>
              <a:rPr lang="en-GB" dirty="0"/>
              <a:t>)</a:t>
            </a:r>
          </a:p>
          <a:p>
            <a:r>
              <a:rPr lang="en-GB" dirty="0"/>
              <a:t>To down-weight noisy segments or equalize continuous and survey-mode data in a combined h-file, can add random noise (units are m)‏</a:t>
            </a:r>
          </a:p>
          <a:p>
            <a:pPr marL="457200" lvl="1" indent="0">
              <a:buNone/>
            </a:pPr>
            <a:r>
              <a:rPr lang="en-GB" dirty="0" err="1">
                <a:latin typeface="Courier" pitchFamily="2" charset="0"/>
              </a:rPr>
              <a:t>sig_neu</a:t>
            </a:r>
            <a:r>
              <a:rPr lang="en-GB" dirty="0">
                <a:latin typeface="Courier" pitchFamily="2" charset="0"/>
              </a:rPr>
              <a:t> all  .001 .001 .003</a:t>
            </a:r>
          </a:p>
          <a:p>
            <a:pPr marL="457200" lvl="1" indent="0">
              <a:buNone/>
            </a:pPr>
            <a:r>
              <a:rPr lang="en-GB" dirty="0" err="1">
                <a:latin typeface="Courier" pitchFamily="2" charset="0"/>
              </a:rPr>
              <a:t>sig_neu</a:t>
            </a:r>
            <a:r>
              <a:rPr lang="en-GB" dirty="0">
                <a:latin typeface="Courier" pitchFamily="2" charset="0"/>
              </a:rPr>
              <a:t> </a:t>
            </a:r>
            <a:r>
              <a:rPr lang="en-GB" dirty="0" err="1">
                <a:latin typeface="Courier" pitchFamily="2" charset="0"/>
              </a:rPr>
              <a:t>ankr</a:t>
            </a:r>
            <a:r>
              <a:rPr lang="en-GB" dirty="0">
                <a:latin typeface="Courier" pitchFamily="2" charset="0"/>
              </a:rPr>
              <a:t> .005 .005 .020  2002 10 01 00 00 2002 11 30 24 00</a:t>
            </a:r>
          </a:p>
          <a:p>
            <a:pPr marL="457200" lvl="1" indent="0">
              <a:buNone/>
            </a:pPr>
            <a:r>
              <a:rPr lang="en-GB" dirty="0" err="1">
                <a:latin typeface="Courier" pitchFamily="2" charset="0"/>
              </a:rPr>
              <a:t>sig_neu</a:t>
            </a:r>
            <a:r>
              <a:rPr lang="en-GB" dirty="0">
                <a:latin typeface="Courier" pitchFamily="2" charset="0"/>
              </a:rPr>
              <a:t> all  EMED0504   .010 .010 .1   ! EMED0504 string is in h-file name</a:t>
            </a:r>
          </a:p>
          <a:p>
            <a:r>
              <a:rPr lang="en-GB" dirty="0"/>
              <a:t>To remove an outlier, can down-weight severely or rename (in </a:t>
            </a:r>
            <a:r>
              <a:rPr lang="en-GB" dirty="0" err="1"/>
              <a:t>eq_file</a:t>
            </a:r>
            <a:r>
              <a:rPr lang="en-GB" dirty="0"/>
              <a:t>)</a:t>
            </a:r>
          </a:p>
          <a:p>
            <a:pPr marL="457200" lvl="1" indent="0">
              <a:buNone/>
            </a:pPr>
            <a:r>
              <a:rPr lang="en-GB" dirty="0" err="1">
                <a:latin typeface="Courier" pitchFamily="2" charset="0"/>
              </a:rPr>
              <a:t>sig_neu</a:t>
            </a:r>
            <a:r>
              <a:rPr lang="en-GB" dirty="0">
                <a:latin typeface="Courier" pitchFamily="2" charset="0"/>
              </a:rPr>
              <a:t> </a:t>
            </a:r>
            <a:r>
              <a:rPr lang="en-GB" dirty="0" err="1">
                <a:latin typeface="Courier" pitchFamily="2" charset="0"/>
              </a:rPr>
              <a:t>ankr</a:t>
            </a:r>
            <a:r>
              <a:rPr lang="en-GB" dirty="0">
                <a:latin typeface="Courier" pitchFamily="2" charset="0"/>
              </a:rPr>
              <a:t>  .1 .1 .1  2002 10 01 00 00 2002 10 01 24 00</a:t>
            </a:r>
          </a:p>
          <a:p>
            <a:pPr marL="457200" lvl="1" indent="0">
              <a:buNone/>
            </a:pPr>
            <a:r>
              <a:rPr lang="en-GB" dirty="0">
                <a:latin typeface="Courier" pitchFamily="2" charset="0"/>
              </a:rPr>
              <a:t>rename </a:t>
            </a:r>
            <a:r>
              <a:rPr lang="en-GB" dirty="0" err="1">
                <a:latin typeface="Courier" pitchFamily="2" charset="0"/>
              </a:rPr>
              <a:t>ankr_gps</a:t>
            </a:r>
            <a:r>
              <a:rPr lang="en-GB" dirty="0">
                <a:latin typeface="Courier" pitchFamily="2" charset="0"/>
              </a:rPr>
              <a:t> </a:t>
            </a:r>
            <a:r>
              <a:rPr lang="en-GB" dirty="0" err="1">
                <a:latin typeface="Courier" pitchFamily="2" charset="0"/>
              </a:rPr>
              <a:t>ankr_xcl</a:t>
            </a:r>
            <a:r>
              <a:rPr lang="en-GB" dirty="0">
                <a:latin typeface="Courier" pitchFamily="2" charset="0"/>
              </a:rPr>
              <a:t> 2002 10 01 00 00 2002 10 01 24 00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2022/07/19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424CD-8784-5147-8AEC-F97F5310867F}" type="slidenum">
              <a:rPr lang="en-GB" smtClean="0"/>
              <a:pPr/>
              <a:t>15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glorg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7894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Invoked by </a:t>
            </a:r>
            <a:r>
              <a:rPr lang="en-GB" dirty="0" err="1">
                <a:latin typeface="Courier" pitchFamily="2" charset="0"/>
              </a:rPr>
              <a:t>globk</a:t>
            </a:r>
            <a:r>
              <a:rPr lang="en-GB" dirty="0"/>
              <a:t> to apply generalized constraints after h-files are stacked and loose solution performed</a:t>
            </a:r>
          </a:p>
          <a:p>
            <a:pPr lvl="1"/>
            <a:r>
              <a:rPr lang="en-GB" dirty="0"/>
              <a:t>Can be run as a separate program using the com/sol files from </a:t>
            </a:r>
            <a:r>
              <a:rPr lang="en-GB" dirty="0" err="1">
                <a:latin typeface="Courier" pitchFamily="2" charset="0"/>
              </a:rPr>
              <a:t>globk</a:t>
            </a:r>
            <a:endParaRPr lang="en-GB" dirty="0">
              <a:latin typeface="Courier" pitchFamily="2" charset="0"/>
            </a:endParaRPr>
          </a:p>
          <a:p>
            <a:r>
              <a:rPr lang="en-GB" dirty="0"/>
              <a:t>Also allows linking of parameters and estimation of Euler poles </a:t>
            </a:r>
          </a:p>
          <a:p>
            <a:r>
              <a:rPr lang="en-GB" dirty="0"/>
              <a:t>Parameters estimated in </a:t>
            </a:r>
            <a:r>
              <a:rPr lang="en-GB" dirty="0" err="1">
                <a:latin typeface="Courier" pitchFamily="2" charset="0"/>
              </a:rPr>
              <a:t>glorg</a:t>
            </a:r>
            <a:r>
              <a:rPr lang="en-GB" dirty="0"/>
              <a:t> must be kept loose in </a:t>
            </a:r>
            <a:r>
              <a:rPr lang="en-GB" dirty="0" err="1">
                <a:latin typeface="Courier" pitchFamily="2" charset="0"/>
              </a:rPr>
              <a:t>globk</a:t>
            </a:r>
            <a:endParaRPr lang="en-GB" dirty="0">
              <a:latin typeface="Courier" pitchFamily="2" charset="0"/>
            </a:endParaRPr>
          </a:p>
          <a:p>
            <a:pPr lvl="1"/>
            <a:r>
              <a:rPr lang="en-GB" dirty="0"/>
              <a:t>Site </a:t>
            </a:r>
            <a:r>
              <a:rPr lang="en-GB" dirty="0" err="1"/>
              <a:t>coodinates</a:t>
            </a:r>
            <a:endParaRPr lang="en-GB" dirty="0"/>
          </a:p>
          <a:p>
            <a:pPr lvl="1"/>
            <a:r>
              <a:rPr lang="en-GB" dirty="0"/>
              <a:t>EOPs (for estimation of rotation)</a:t>
            </a:r>
          </a:p>
          <a:p>
            <a:pPr lvl="1"/>
            <a:r>
              <a:rPr lang="en-GB" dirty="0"/>
              <a:t>Scale‏</a:t>
            </a:r>
          </a:p>
          <a:p>
            <a:r>
              <a:rPr lang="en-GB" dirty="0" err="1">
                <a:latin typeface="Courier" pitchFamily="2" charset="0"/>
              </a:rPr>
              <a:t>glorg</a:t>
            </a:r>
            <a:r>
              <a:rPr lang="en-GB" dirty="0"/>
              <a:t> is used to define and refine the reference frame for </a:t>
            </a:r>
            <a:r>
              <a:rPr lang="en-GB" dirty="0" err="1">
                <a:latin typeface="Courier" pitchFamily="2" charset="0"/>
              </a:rPr>
              <a:t>globk</a:t>
            </a:r>
            <a:r>
              <a:rPr lang="en-GB" dirty="0"/>
              <a:t> solutions.  No strain is introduced into networks when this approach is used provided original h-files are loosely constrained.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2022/07/19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239D-61EF-C14F-A3A3-AC75A319B73C}" type="slidenum">
              <a:rPr lang="en-GB" smtClean="0"/>
              <a:pPr/>
              <a:t>16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Invoking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glorg</a:t>
            </a:r>
            <a:r>
              <a:rPr lang="en-GB" dirty="0"/>
              <a:t> from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globk</a:t>
            </a:r>
            <a:r>
              <a:rPr lang="en-GB" dirty="0"/>
              <a:t> command file</a:t>
            </a:r>
          </a:p>
        </p:txBody>
      </p:sp>
      <p:sp>
        <p:nvSpPr>
          <p:cNvPr id="39942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</a:t>
            </a:r>
            <a:r>
              <a:rPr lang="en-GB" dirty="0" err="1">
                <a:latin typeface="Courier" pitchFamily="2" charset="0"/>
              </a:rPr>
              <a:t>globk</a:t>
            </a:r>
            <a:r>
              <a:rPr lang="en-GB" dirty="0"/>
              <a:t> command file contains commands that cause </a:t>
            </a:r>
            <a:r>
              <a:rPr lang="en-GB" dirty="0" err="1">
                <a:latin typeface="Courier" pitchFamily="2" charset="0"/>
              </a:rPr>
              <a:t>glorg</a:t>
            </a:r>
            <a:r>
              <a:rPr lang="en-GB" dirty="0"/>
              <a:t> to run when </a:t>
            </a:r>
            <a:r>
              <a:rPr lang="en-GB" dirty="0" err="1">
                <a:latin typeface="Courier" pitchFamily="2" charset="0"/>
              </a:rPr>
              <a:t>globk</a:t>
            </a:r>
            <a:r>
              <a:rPr lang="en-GB" dirty="0"/>
              <a:t> completes the solution combination:</a:t>
            </a:r>
          </a:p>
          <a:p>
            <a:pPr marL="457200" lvl="1" indent="0">
              <a:buNone/>
            </a:pPr>
            <a:r>
              <a:rPr lang="en-GB" dirty="0" err="1">
                <a:latin typeface="Courier" pitchFamily="2" charset="0"/>
              </a:rPr>
              <a:t>org_cmd</a:t>
            </a:r>
            <a:r>
              <a:rPr lang="en-GB" dirty="0"/>
              <a:t> &lt;</a:t>
            </a:r>
            <a:r>
              <a:rPr lang="en-GB" dirty="0" err="1">
                <a:latin typeface="Courier" pitchFamily="2" charset="0"/>
              </a:rPr>
              <a:t>glorg</a:t>
            </a:r>
            <a:r>
              <a:rPr lang="en-GB" dirty="0"/>
              <a:t> command file name&gt; (invokes </a:t>
            </a:r>
            <a:r>
              <a:rPr lang="en-GB" dirty="0" err="1">
                <a:latin typeface="Courier" pitchFamily="2" charset="0"/>
              </a:rPr>
              <a:t>glorg</a:t>
            </a:r>
            <a:r>
              <a:rPr lang="en-GB" dirty="0"/>
              <a:t>)</a:t>
            </a:r>
          </a:p>
          <a:p>
            <a:pPr marL="457200" lvl="1" indent="0">
              <a:buNone/>
            </a:pPr>
            <a:r>
              <a:rPr lang="en-GB" dirty="0" err="1">
                <a:latin typeface="Courier" pitchFamily="2" charset="0"/>
              </a:rPr>
              <a:t>org_opt</a:t>
            </a:r>
            <a:r>
              <a:rPr lang="en-GB" dirty="0"/>
              <a:t> &lt;options for output&gt;</a:t>
            </a:r>
          </a:p>
          <a:p>
            <a:pPr marL="457200" lvl="1" indent="0">
              <a:buNone/>
            </a:pPr>
            <a:r>
              <a:rPr lang="en-GB" dirty="0" err="1">
                <a:latin typeface="Courier" pitchFamily="2" charset="0"/>
              </a:rPr>
              <a:t>org_out</a:t>
            </a:r>
            <a:r>
              <a:rPr lang="en-GB" dirty="0"/>
              <a:t> &lt;output file name&gt;</a:t>
            </a:r>
          </a:p>
          <a:p>
            <a:pPr lvl="1"/>
            <a:r>
              <a:rPr lang="en-GB" dirty="0"/>
              <a:t>Normally not used because name will be generated from </a:t>
            </a:r>
            <a:r>
              <a:rPr lang="en-GB" dirty="0" err="1"/>
              <a:t>prt</a:t>
            </a:r>
            <a:r>
              <a:rPr lang="en-GB" dirty="0"/>
              <a:t> file name in the </a:t>
            </a:r>
            <a:r>
              <a:rPr lang="en-GB" dirty="0" err="1">
                <a:latin typeface="Courier" pitchFamily="2" charset="0"/>
              </a:rPr>
              <a:t>globk</a:t>
            </a:r>
            <a:r>
              <a:rPr lang="en-GB" dirty="0"/>
              <a:t> </a:t>
            </a:r>
            <a:r>
              <a:rPr lang="en-GB" dirty="0" err="1"/>
              <a:t>runstring</a:t>
            </a:r>
            <a:endParaRPr lang="en-GB" dirty="0"/>
          </a:p>
          <a:p>
            <a:r>
              <a:rPr lang="en-GB" dirty="0"/>
              <a:t>If “</a:t>
            </a:r>
            <a:r>
              <a:rPr lang="en-GB" dirty="0" err="1"/>
              <a:t>org_out</a:t>
            </a:r>
            <a:r>
              <a:rPr lang="en-GB" dirty="0"/>
              <a:t>” is not given then the extent on the print file name is replaced with “.org”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2022/07/19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EE852-1CD2-5B47-B82B-5414B48CDEDC}" type="slidenum">
              <a:rPr lang="en-GB" smtClean="0"/>
              <a:pPr/>
              <a:t>17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glorg</a:t>
            </a:r>
            <a:r>
              <a:rPr lang="en-GB" dirty="0"/>
              <a:t> commands</a:t>
            </a:r>
          </a:p>
        </p:txBody>
      </p:sp>
      <p:sp>
        <p:nvSpPr>
          <p:cNvPr id="41990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err="1"/>
              <a:t>apr_file</a:t>
            </a:r>
            <a:r>
              <a:rPr lang="en-GB" dirty="0"/>
              <a:t> – Need not be the same as for </a:t>
            </a:r>
            <a:r>
              <a:rPr lang="en-GB" dirty="0" err="1">
                <a:latin typeface="Courier" pitchFamily="2" charset="0"/>
              </a:rPr>
              <a:t>globk</a:t>
            </a:r>
            <a:r>
              <a:rPr lang="en-GB" dirty="0"/>
              <a:t>; needs to contain values only for sites used for stabilization and sites for which coordinates or velocities are equated</a:t>
            </a:r>
          </a:p>
          <a:p>
            <a:r>
              <a:rPr lang="en-GB" dirty="0" err="1"/>
              <a:t>pos_org</a:t>
            </a:r>
            <a:r>
              <a:rPr lang="en-GB" dirty="0"/>
              <a:t>, </a:t>
            </a:r>
            <a:r>
              <a:rPr lang="en-GB" dirty="0" err="1"/>
              <a:t>rate_org</a:t>
            </a:r>
            <a:r>
              <a:rPr lang="en-GB" dirty="0"/>
              <a:t> – Control what parameters are estimated in stabilization</a:t>
            </a:r>
          </a:p>
          <a:p>
            <a:pPr lvl="1"/>
            <a:r>
              <a:rPr lang="en-GB" dirty="0" err="1"/>
              <a:t>xtran</a:t>
            </a:r>
            <a:r>
              <a:rPr lang="en-GB" dirty="0"/>
              <a:t> </a:t>
            </a:r>
            <a:r>
              <a:rPr lang="en-GB" dirty="0" err="1"/>
              <a:t>ytran</a:t>
            </a:r>
            <a:r>
              <a:rPr lang="en-GB" dirty="0"/>
              <a:t> </a:t>
            </a:r>
            <a:r>
              <a:rPr lang="en-GB" dirty="0" err="1"/>
              <a:t>ztran</a:t>
            </a:r>
            <a:r>
              <a:rPr lang="en-GB" dirty="0"/>
              <a:t> – allows translation (</a:t>
            </a:r>
            <a:r>
              <a:rPr lang="en-GB" dirty="0" err="1"/>
              <a:t>apr_tran</a:t>
            </a:r>
            <a:r>
              <a:rPr lang="en-GB" dirty="0"/>
              <a:t> in </a:t>
            </a:r>
            <a:r>
              <a:rPr lang="en-GB" dirty="0" err="1">
                <a:latin typeface="Courier" pitchFamily="2" charset="0"/>
              </a:rPr>
              <a:t>globk</a:t>
            </a:r>
            <a:r>
              <a:rPr lang="en-GB" dirty="0"/>
              <a:t> if GAMIT “BASELINE” choice of experiment)</a:t>
            </a:r>
          </a:p>
          <a:p>
            <a:pPr lvl="1"/>
            <a:r>
              <a:rPr lang="en-GB" dirty="0" err="1"/>
              <a:t>xrot</a:t>
            </a:r>
            <a:r>
              <a:rPr lang="en-GB" dirty="0"/>
              <a:t> </a:t>
            </a:r>
            <a:r>
              <a:rPr lang="en-GB" dirty="0" err="1"/>
              <a:t>yrot</a:t>
            </a:r>
            <a:r>
              <a:rPr lang="en-GB" dirty="0"/>
              <a:t> </a:t>
            </a:r>
            <a:r>
              <a:rPr lang="en-GB" dirty="0" err="1"/>
              <a:t>zrot</a:t>
            </a:r>
            <a:r>
              <a:rPr lang="en-GB" dirty="0"/>
              <a:t> – allows rotation </a:t>
            </a:r>
          </a:p>
          <a:p>
            <a:pPr lvl="1"/>
            <a:r>
              <a:rPr lang="en-GB" dirty="0"/>
              <a:t>scale – allows rescaling of system (if used, estimate scale in </a:t>
            </a:r>
            <a:r>
              <a:rPr lang="en-GB" dirty="0" err="1"/>
              <a:t>globk</a:t>
            </a:r>
            <a:r>
              <a:rPr lang="en-GB" dirty="0"/>
              <a:t>; </a:t>
            </a:r>
            <a:r>
              <a:rPr lang="en-GB" dirty="0" err="1"/>
              <a:t>apr_scale</a:t>
            </a:r>
            <a:r>
              <a:rPr lang="en-GB" dirty="0"/>
              <a:t> and possibly </a:t>
            </a:r>
            <a:r>
              <a:rPr lang="en-GB" dirty="0" err="1"/>
              <a:t>mar_scale</a:t>
            </a:r>
            <a:r>
              <a:rPr lang="en-GB" dirty="0"/>
              <a:t>)‏</a:t>
            </a:r>
          </a:p>
          <a:p>
            <a:r>
              <a:rPr lang="en-GB" dirty="0" err="1"/>
              <a:t>cnd_hgtv</a:t>
            </a:r>
            <a:r>
              <a:rPr lang="en-GB" dirty="0"/>
              <a:t> – Control relative weights of heights (variances, nominally 10 but increasing value will reduce heights effecting horizontal position estimates; 1000 is good for this)‏</a:t>
            </a:r>
          </a:p>
          <a:p>
            <a:r>
              <a:rPr lang="en-GB" dirty="0" err="1"/>
              <a:t>stab_ite</a:t>
            </a:r>
            <a:r>
              <a:rPr lang="en-GB" dirty="0"/>
              <a:t> – # of iterations and sigma-</a:t>
            </a:r>
            <a:r>
              <a:rPr lang="en-GB" dirty="0" err="1"/>
              <a:t>cutoff</a:t>
            </a:r>
            <a:r>
              <a:rPr lang="en-GB" dirty="0"/>
              <a:t> to remove a site</a:t>
            </a:r>
          </a:p>
          <a:p>
            <a:r>
              <a:rPr lang="en-GB" dirty="0" err="1"/>
              <a:t>stab_site</a:t>
            </a:r>
            <a:r>
              <a:rPr lang="en-GB" dirty="0"/>
              <a:t> – List of sites to use in stabilization</a:t>
            </a:r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2022/07/19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2414E-FC2F-E04A-A1D1-38A84B6A2E1A}" type="slidenum">
              <a:rPr lang="en-GB" smtClean="0"/>
              <a:pPr/>
              <a:t>18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GLOBK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Here we review the main features of </a:t>
            </a:r>
            <a:r>
              <a:rPr lang="en-US" dirty="0" err="1">
                <a:latin typeface="Courier" pitchFamily="2" charset="0"/>
              </a:rPr>
              <a:t>globk</a:t>
            </a:r>
            <a:r>
              <a:rPr lang="en-US" dirty="0"/>
              <a:t> and </a:t>
            </a:r>
            <a:r>
              <a:rPr lang="en-US" dirty="0" err="1">
                <a:latin typeface="Courier" pitchFamily="2" charset="0"/>
              </a:rPr>
              <a:t>glred</a:t>
            </a:r>
            <a:endParaRPr lang="en-US" dirty="0">
              <a:latin typeface="Courier" pitchFamily="2" charset="0"/>
            </a:endParaRPr>
          </a:p>
          <a:p>
            <a:pPr lvl="1"/>
            <a:r>
              <a:rPr lang="en-US" dirty="0"/>
              <a:t>Program flow</a:t>
            </a:r>
          </a:p>
          <a:p>
            <a:pPr lvl="1"/>
            <a:r>
              <a:rPr lang="en-US" dirty="0"/>
              <a:t>Kalman filtering</a:t>
            </a:r>
          </a:p>
          <a:p>
            <a:pPr lvl="1"/>
            <a:r>
              <a:rPr lang="en-US" dirty="0"/>
              <a:t>GLOBK files and estimation rules</a:t>
            </a:r>
          </a:p>
          <a:p>
            <a:pPr lvl="1"/>
            <a:r>
              <a:rPr lang="en-US" dirty="0" err="1">
                <a:latin typeface="Courier" pitchFamily="2" charset="0"/>
              </a:rPr>
              <a:t>glorg</a:t>
            </a:r>
            <a:r>
              <a:rPr lang="en-US" dirty="0"/>
              <a:t> program/function: Define origin plus other things</a:t>
            </a:r>
          </a:p>
          <a:p>
            <a:pPr lvl="1"/>
            <a:r>
              <a:rPr lang="en-US" dirty="0"/>
              <a:t>Output options</a:t>
            </a:r>
          </a:p>
          <a:p>
            <a:pPr lvl="1"/>
            <a:r>
              <a:rPr lang="en-US" dirty="0"/>
              <a:t>Flow of programs</a:t>
            </a:r>
          </a:p>
          <a:p>
            <a:r>
              <a:rPr lang="en-US" dirty="0"/>
              <a:t>Always keep in mind that there are often multiple ways to do effectively the same thing.  A good self-test is to see if you can think of some of these. </a:t>
            </a:r>
          </a:p>
          <a:p>
            <a:r>
              <a:rPr lang="en-US" dirty="0"/>
              <a:t>All GLOBK programs have extensive help which is printed if no arguments are given (~/gg/help/ typically contains the help files).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2022/07/19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B2904-DB87-FD46-9812-41685D22AE4B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Controlling print output</a:t>
            </a:r>
          </a:p>
        </p:txBody>
      </p:sp>
      <p:sp>
        <p:nvSpPr>
          <p:cNvPr id="44038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err="1"/>
              <a:t>crt_opt</a:t>
            </a:r>
            <a:r>
              <a:rPr lang="en-GB" dirty="0"/>
              <a:t>, </a:t>
            </a:r>
            <a:r>
              <a:rPr lang="en-GB" dirty="0" err="1"/>
              <a:t>prt_opt</a:t>
            </a:r>
            <a:r>
              <a:rPr lang="en-GB" dirty="0"/>
              <a:t>, </a:t>
            </a:r>
            <a:r>
              <a:rPr lang="en-GB" dirty="0" err="1"/>
              <a:t>org_opt</a:t>
            </a:r>
            <a:r>
              <a:rPr lang="en-GB" dirty="0"/>
              <a:t> specify output options for screen, print and org files</a:t>
            </a:r>
          </a:p>
          <a:p>
            <a:r>
              <a:rPr lang="en-GB" dirty="0" err="1">
                <a:latin typeface="Courier" pitchFamily="2" charset="0"/>
              </a:rPr>
              <a:t>globk</a:t>
            </a:r>
            <a:r>
              <a:rPr lang="en-GB" dirty="0"/>
              <a:t>/</a:t>
            </a:r>
            <a:r>
              <a:rPr lang="en-GB" dirty="0" err="1">
                <a:latin typeface="Courier" pitchFamily="2" charset="0"/>
              </a:rPr>
              <a:t>glorg</a:t>
            </a:r>
            <a:r>
              <a:rPr lang="en-GB" dirty="0"/>
              <a:t> help gives all options, main ones are:</a:t>
            </a:r>
          </a:p>
          <a:p>
            <a:pPr lvl="1"/>
            <a:r>
              <a:rPr lang="en-GB" dirty="0"/>
              <a:t>ERAS -- erase file before writing (normally files appended)‏</a:t>
            </a:r>
          </a:p>
          <a:p>
            <a:pPr lvl="1"/>
            <a:r>
              <a:rPr lang="en-GB" dirty="0"/>
              <a:t>NOPR -- Do not write output (e.g. for </a:t>
            </a:r>
            <a:r>
              <a:rPr lang="en-GB" dirty="0" err="1">
                <a:latin typeface="Courier" pitchFamily="2" charset="0"/>
              </a:rPr>
              <a:t>globk</a:t>
            </a:r>
            <a:r>
              <a:rPr lang="en-GB" dirty="0"/>
              <a:t> when invoking </a:t>
            </a:r>
            <a:r>
              <a:rPr lang="en-GB" dirty="0" err="1">
                <a:latin typeface="Courier" pitchFamily="2" charset="0"/>
              </a:rPr>
              <a:t>glorg</a:t>
            </a:r>
            <a:r>
              <a:rPr lang="en-GB" dirty="0"/>
              <a:t>)‏</a:t>
            </a:r>
          </a:p>
          <a:p>
            <a:pPr lvl="1"/>
            <a:r>
              <a:rPr lang="en-GB" dirty="0"/>
              <a:t>BLEN -- Baseline lengths</a:t>
            </a:r>
          </a:p>
          <a:p>
            <a:pPr lvl="1"/>
            <a:r>
              <a:rPr lang="en-GB" dirty="0"/>
              <a:t>BRAT -- baseline rates when velocities estimated</a:t>
            </a:r>
          </a:p>
          <a:p>
            <a:pPr lvl="1"/>
            <a:r>
              <a:rPr lang="en-GB" dirty="0"/>
              <a:t>RNRP -- generates reports on differences in parameter estimates after renames.</a:t>
            </a:r>
          </a:p>
          <a:p>
            <a:pPr lvl="1"/>
            <a:r>
              <a:rPr lang="en-GB" dirty="0"/>
              <a:t>FIXA -- makes a priori coordinates and velocities consistent when equates are used in </a:t>
            </a:r>
            <a:r>
              <a:rPr lang="en-GB" dirty="0" err="1">
                <a:latin typeface="Courier" pitchFamily="2" charset="0"/>
              </a:rPr>
              <a:t>glorg</a:t>
            </a:r>
            <a:r>
              <a:rPr lang="en-GB" dirty="0"/>
              <a:t> (can sometimes fail in complicated rename scenarios--best if </a:t>
            </a:r>
            <a:r>
              <a:rPr lang="en-GB" dirty="0" err="1"/>
              <a:t>apr_file</a:t>
            </a:r>
            <a:r>
              <a:rPr lang="en-GB" dirty="0"/>
              <a:t> is provided with consistent values)‏</a:t>
            </a:r>
          </a:p>
          <a:p>
            <a:pPr lvl="1"/>
            <a:r>
              <a:rPr lang="en-GB" dirty="0"/>
              <a:t>VSUM -- </a:t>
            </a:r>
            <a:r>
              <a:rPr lang="en-GB" dirty="0" err="1"/>
              <a:t>lat</a:t>
            </a:r>
            <a:r>
              <a:rPr lang="en-GB" dirty="0"/>
              <a:t>/long summary of velocity (needed to plot velocities)‏</a:t>
            </a:r>
          </a:p>
          <a:p>
            <a:pPr lvl="1"/>
            <a:r>
              <a:rPr lang="en-GB" dirty="0"/>
              <a:t>PSUM -- </a:t>
            </a:r>
            <a:r>
              <a:rPr lang="en-GB" dirty="0" err="1"/>
              <a:t>lat</a:t>
            </a:r>
            <a:r>
              <a:rPr lang="en-GB" dirty="0"/>
              <a:t>/long position summary</a:t>
            </a:r>
          </a:p>
          <a:p>
            <a:pPr lvl="1"/>
            <a:r>
              <a:rPr lang="en-GB" dirty="0"/>
              <a:t>GDLF --Include list of </a:t>
            </a:r>
            <a:r>
              <a:rPr lang="en-GB" dirty="0" err="1"/>
              <a:t>hfiles</a:t>
            </a:r>
            <a:r>
              <a:rPr lang="en-GB" dirty="0"/>
              <a:t> and chi**2 increments from run</a:t>
            </a:r>
          </a:p>
          <a:p>
            <a:pPr lvl="1"/>
            <a:r>
              <a:rPr lang="en-GB" dirty="0"/>
              <a:t>CMDS -- </a:t>
            </a:r>
            <a:r>
              <a:rPr lang="en-GB" dirty="0" err="1"/>
              <a:t>echos</a:t>
            </a:r>
            <a:r>
              <a:rPr lang="en-GB" dirty="0"/>
              <a:t> </a:t>
            </a:r>
            <a:r>
              <a:rPr lang="en-GB" dirty="0" err="1"/>
              <a:t>globk</a:t>
            </a:r>
            <a:r>
              <a:rPr lang="en-GB" dirty="0"/>
              <a:t> command file into output file</a:t>
            </a:r>
          </a:p>
          <a:p>
            <a:pPr lvl="1"/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2022/07/19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A2E68-DD21-D84C-A89C-592F36DD0DE1}" type="slidenum">
              <a:rPr lang="en-GB" smtClean="0"/>
              <a:pPr/>
              <a:t>19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Program flow  </a:t>
            </a:r>
          </a:p>
        </p:txBody>
      </p:sp>
      <p:sp>
        <p:nvSpPr>
          <p:cNvPr id="52230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/>
              <a:t>Read all the h-file headers to determine their contents (sites, other parameters, epoch range) </a:t>
            </a:r>
          </a:p>
          <a:p>
            <a:r>
              <a:rPr lang="en-GB" dirty="0"/>
              <a:t>Apply renames as requested in the </a:t>
            </a:r>
            <a:r>
              <a:rPr lang="en-GB" dirty="0" err="1"/>
              <a:t>eq_file</a:t>
            </a:r>
            <a:endParaRPr lang="en-GB" dirty="0"/>
          </a:p>
          <a:p>
            <a:r>
              <a:rPr lang="en-GB" dirty="0"/>
              <a:t>Sort the h-file list  forward or backward in time (</a:t>
            </a:r>
            <a:r>
              <a:rPr lang="en-GB" dirty="0" err="1"/>
              <a:t>srt_dir</a:t>
            </a:r>
            <a:r>
              <a:rPr lang="en-GB" dirty="0"/>
              <a:t>) </a:t>
            </a:r>
          </a:p>
          <a:p>
            <a:r>
              <a:rPr lang="en-GB" dirty="0"/>
              <a:t>Initialize the </a:t>
            </a:r>
            <a:r>
              <a:rPr lang="en-GB" dirty="0" err="1"/>
              <a:t>Kalman</a:t>
            </a:r>
            <a:r>
              <a:rPr lang="en-GB" dirty="0"/>
              <a:t> filter with the a priori constraints (</a:t>
            </a:r>
            <a:r>
              <a:rPr lang="en-GB" dirty="0" err="1"/>
              <a:t>apr_xxx</a:t>
            </a:r>
            <a:r>
              <a:rPr lang="en-GB" dirty="0"/>
              <a:t>)‏</a:t>
            </a:r>
          </a:p>
          <a:p>
            <a:r>
              <a:rPr lang="en-GB" dirty="0"/>
              <a:t>Read in the h-files, one at a time, a run sequential </a:t>
            </a:r>
            <a:r>
              <a:rPr lang="en-GB" dirty="0" err="1"/>
              <a:t>Kalman</a:t>
            </a:r>
            <a:r>
              <a:rPr lang="en-GB" dirty="0"/>
              <a:t> Filter.  Compute the chi</a:t>
            </a:r>
            <a:r>
              <a:rPr lang="en-GB" baseline="30000" dirty="0"/>
              <a:t>2</a:t>
            </a:r>
            <a:r>
              <a:rPr lang="en-GB" dirty="0"/>
              <a:t> increment, coordinate adjustment, and rotation implied by the new data; if within tolerance (</a:t>
            </a:r>
            <a:r>
              <a:rPr lang="en-GB" dirty="0" err="1"/>
              <a:t>max_chii</a:t>
            </a:r>
            <a:r>
              <a:rPr lang="en-GB" dirty="0"/>
              <a:t>), update the solution and write the χ</a:t>
            </a:r>
            <a:r>
              <a:rPr lang="en-GB" baseline="30000" dirty="0"/>
              <a:t>2</a:t>
            </a:r>
            <a:r>
              <a:rPr lang="en-GB" dirty="0"/>
              <a:t> increment to the log file.</a:t>
            </a:r>
          </a:p>
          <a:p>
            <a:r>
              <a:rPr lang="en-GB" dirty="0"/>
              <a:t>(optional: Back filter run; recent versions of GLOBK allow reference frame realization and binary h-file output in back solution).</a:t>
            </a:r>
          </a:p>
          <a:p>
            <a:r>
              <a:rPr lang="en-GB" dirty="0"/>
              <a:t>Write the solution to the </a:t>
            </a:r>
            <a:r>
              <a:rPr lang="en-GB" dirty="0" err="1"/>
              <a:t>sol_file</a:t>
            </a:r>
            <a:r>
              <a:rPr lang="en-GB" dirty="0"/>
              <a:t> and </a:t>
            </a:r>
            <a:r>
              <a:rPr lang="en-GB" dirty="0" err="1"/>
              <a:t>prt</a:t>
            </a:r>
            <a:r>
              <a:rPr lang="en-GB" dirty="0"/>
              <a:t> file (and optionally to a new h-file)‏</a:t>
            </a:r>
          </a:p>
          <a:p>
            <a:r>
              <a:rPr lang="en-GB" dirty="0"/>
              <a:t>Optionally invoke </a:t>
            </a:r>
            <a:r>
              <a:rPr lang="en-GB" dirty="0" err="1">
                <a:latin typeface="Courier" pitchFamily="2" charset="0"/>
              </a:rPr>
              <a:t>glorg</a:t>
            </a:r>
            <a:r>
              <a:rPr lang="en-GB" dirty="0"/>
              <a:t> to apply generalized constraints</a:t>
            </a:r>
          </a:p>
          <a:p>
            <a:pPr lvl="1"/>
            <a:r>
              <a:rPr lang="en-GB" dirty="0"/>
              <a:t>Apply the constraints (iterative “stabilization”)‏</a:t>
            </a:r>
          </a:p>
          <a:p>
            <a:pPr lvl="1"/>
            <a:r>
              <a:rPr lang="en-GB" dirty="0"/>
              <a:t>Apply linkage of parameters (equate, constrain, force), computing the χ2 increment for each</a:t>
            </a:r>
          </a:p>
          <a:p>
            <a:pPr lvl="1"/>
            <a:r>
              <a:rPr lang="en-GB" dirty="0"/>
              <a:t>Estimate plate rotations (“plate” command) </a:t>
            </a:r>
          </a:p>
          <a:p>
            <a:pPr lvl="1"/>
            <a:r>
              <a:rPr lang="en-GB" dirty="0"/>
              <a:t>Write the solution to the org file (</a:t>
            </a:r>
            <a:r>
              <a:rPr lang="en-GB" dirty="0" err="1">
                <a:latin typeface="Courier" pitchFamily="2" charset="0"/>
              </a:rPr>
              <a:t>glorg</a:t>
            </a:r>
            <a:r>
              <a:rPr lang="en-GB" dirty="0"/>
              <a:t> </a:t>
            </a:r>
            <a:r>
              <a:rPr lang="en-GB" dirty="0" err="1"/>
              <a:t>prt</a:t>
            </a:r>
            <a:r>
              <a:rPr lang="en-GB" dirty="0"/>
              <a:t> file)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2022/07/19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59670-BBF6-2146-9867-D108875F8FA9}" type="slidenum">
              <a:rPr lang="en-GB" smtClean="0"/>
              <a:pPr/>
              <a:t>20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Things GLOBK cannot do</a:t>
            </a:r>
          </a:p>
        </p:txBody>
      </p:sp>
      <p:sp>
        <p:nvSpPr>
          <p:cNvPr id="54278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Repair mistakes in original analysis</a:t>
            </a:r>
          </a:p>
          <a:p>
            <a:pPr lvl="1"/>
            <a:r>
              <a:rPr lang="en-GB" dirty="0"/>
              <a:t>Cycle slips</a:t>
            </a:r>
          </a:p>
          <a:p>
            <a:pPr lvl="1"/>
            <a:r>
              <a:rPr lang="en-GB" dirty="0"/>
              <a:t>Wrong antenna phase </a:t>
            </a:r>
            <a:r>
              <a:rPr lang="en-GB" dirty="0" err="1"/>
              <a:t>center</a:t>
            </a:r>
            <a:r>
              <a:rPr lang="en-GB" dirty="0"/>
              <a:t> models</a:t>
            </a:r>
          </a:p>
          <a:p>
            <a:r>
              <a:rPr lang="en-GB" dirty="0"/>
              <a:t>Resolve ambiguities</a:t>
            </a:r>
          </a:p>
          <a:p>
            <a:pPr lvl="1"/>
            <a:r>
              <a:rPr lang="en-GB" dirty="0"/>
              <a:t> Would make files too large</a:t>
            </a:r>
          </a:p>
          <a:p>
            <a:r>
              <a:rPr lang="en-GB" dirty="0"/>
              <a:t>Overcome non-linear effects</a:t>
            </a:r>
          </a:p>
          <a:p>
            <a:pPr lvl="1"/>
            <a:r>
              <a:rPr lang="en-GB" dirty="0"/>
              <a:t>As in GAMIT, adjustments must be less than  ~ 30 cm </a:t>
            </a:r>
          </a:p>
          <a:p>
            <a:r>
              <a:rPr lang="en-GB" dirty="0"/>
              <a:t>But GLOBK can delete stations</a:t>
            </a:r>
          </a:p>
          <a:p>
            <a:pPr lvl="1"/>
            <a:r>
              <a:rPr lang="en-GB" dirty="0"/>
              <a:t>Can help avoid contaminating solution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2022/07/19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CA2FC-AEDD-C34D-8DA6-3957E818C855}" type="slidenum">
              <a:rPr lang="en-GB" smtClean="0"/>
              <a:pPr/>
              <a:t>21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5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.</a:t>
            </a:r>
            <a:r>
              <a:rPr lang="en-GB" dirty="0" err="1"/>
              <a:t>apr</a:t>
            </a:r>
            <a:r>
              <a:rPr lang="en-GB" dirty="0"/>
              <a:t>-files in GLOBK processing</a:t>
            </a:r>
          </a:p>
        </p:txBody>
      </p:sp>
      <p:sp>
        <p:nvSpPr>
          <p:cNvPr id="56326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GAMIT</a:t>
            </a:r>
          </a:p>
          <a:p>
            <a:pPr lvl="1"/>
            <a:r>
              <a:rPr lang="en-GB" dirty="0"/>
              <a:t>10 m accuracy for all sites for cycle-slip repair</a:t>
            </a:r>
          </a:p>
          <a:p>
            <a:pPr lvl="1"/>
            <a:r>
              <a:rPr lang="en-GB" dirty="0"/>
              <a:t>&lt; 30 cm final adjustment for linearity (first solution guarantees)‏</a:t>
            </a:r>
          </a:p>
          <a:p>
            <a:pPr lvl="1"/>
            <a:r>
              <a:rPr lang="en-GB" dirty="0"/>
              <a:t>~5  cm accuracy in constrained site(s) for ambiguity resolution</a:t>
            </a:r>
          </a:p>
          <a:p>
            <a:r>
              <a:rPr lang="en-GB" dirty="0" err="1">
                <a:latin typeface="Courier" pitchFamily="2" charset="0"/>
              </a:rPr>
              <a:t>globk</a:t>
            </a:r>
            <a:endParaRPr lang="en-GB" dirty="0">
              <a:latin typeface="Courier" pitchFamily="2" charset="0"/>
            </a:endParaRPr>
          </a:p>
          <a:p>
            <a:pPr lvl="1"/>
            <a:r>
              <a:rPr lang="en-GB" dirty="0"/>
              <a:t>If invoking </a:t>
            </a:r>
            <a:r>
              <a:rPr lang="en-GB" dirty="0" err="1">
                <a:latin typeface="Courier" pitchFamily="2" charset="0"/>
              </a:rPr>
              <a:t>glorg</a:t>
            </a:r>
            <a:r>
              <a:rPr lang="en-GB" dirty="0"/>
              <a:t> for reference frame, </a:t>
            </a:r>
            <a:r>
              <a:rPr lang="en-GB" dirty="0" err="1"/>
              <a:t>apr_file</a:t>
            </a:r>
            <a:r>
              <a:rPr lang="en-GB" dirty="0"/>
              <a:t> usually optional in </a:t>
            </a:r>
            <a:r>
              <a:rPr lang="en-GB" dirty="0" err="1">
                <a:latin typeface="Courier" pitchFamily="2" charset="0"/>
              </a:rPr>
              <a:t>globk</a:t>
            </a:r>
            <a:endParaRPr lang="en-GB" dirty="0">
              <a:latin typeface="Courier" pitchFamily="2" charset="0"/>
            </a:endParaRPr>
          </a:p>
          <a:p>
            <a:pPr lvl="1"/>
            <a:r>
              <a:rPr lang="en-GB" dirty="0"/>
              <a:t>If not invoking </a:t>
            </a:r>
            <a:r>
              <a:rPr lang="en-GB" dirty="0" err="1">
                <a:latin typeface="Courier" pitchFamily="2" charset="0"/>
              </a:rPr>
              <a:t>glorg</a:t>
            </a:r>
            <a:r>
              <a:rPr lang="en-GB" dirty="0"/>
              <a:t>, need accurate </a:t>
            </a:r>
            <a:r>
              <a:rPr lang="en-GB" dirty="0" err="1"/>
              <a:t>apr_file</a:t>
            </a:r>
            <a:r>
              <a:rPr lang="en-GB" dirty="0"/>
              <a:t> entries for constrained sites</a:t>
            </a:r>
          </a:p>
          <a:p>
            <a:pPr lvl="1"/>
            <a:r>
              <a:rPr lang="en-GB" dirty="0"/>
              <a:t>For complicated renames and equates, </a:t>
            </a:r>
            <a:r>
              <a:rPr lang="en-GB" dirty="0" err="1"/>
              <a:t>apr_file</a:t>
            </a:r>
            <a:r>
              <a:rPr lang="en-GB" dirty="0"/>
              <a:t> may be needed in </a:t>
            </a:r>
            <a:r>
              <a:rPr lang="en-GB" dirty="0" err="1">
                <a:latin typeface="Courier" pitchFamily="2" charset="0"/>
              </a:rPr>
              <a:t>globk</a:t>
            </a:r>
            <a:endParaRPr lang="en-GB" dirty="0">
              <a:latin typeface="Courier" pitchFamily="2" charset="0"/>
            </a:endParaRPr>
          </a:p>
          <a:p>
            <a:pPr lvl="1"/>
            <a:r>
              <a:rPr lang="en-GB" dirty="0"/>
              <a:t>EXTENDED entries that allow periodic terms and post-seismic models.</a:t>
            </a:r>
          </a:p>
          <a:p>
            <a:r>
              <a:rPr lang="en-GB" dirty="0" err="1">
                <a:latin typeface="Courier" pitchFamily="2" charset="0"/>
              </a:rPr>
              <a:t>glorg</a:t>
            </a:r>
            <a:endParaRPr lang="en-GB" dirty="0">
              <a:latin typeface="Courier" pitchFamily="2" charset="0"/>
            </a:endParaRPr>
          </a:p>
          <a:p>
            <a:pPr lvl="1"/>
            <a:r>
              <a:rPr lang="en-GB" dirty="0" err="1"/>
              <a:t>apr_file</a:t>
            </a:r>
            <a:r>
              <a:rPr lang="en-GB" dirty="0"/>
              <a:t> needs coordinates only for reference sites and equates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2022/07/19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F1C72-017A-8E41-8648-9B3DCD53A36B}" type="slidenum">
              <a:rPr lang="en-GB" smtClean="0"/>
              <a:pPr/>
              <a:t>22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What can go wrong?</a:t>
            </a:r>
          </a:p>
        </p:txBody>
      </p:sp>
      <p:sp>
        <p:nvSpPr>
          <p:cNvPr id="58374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err="1">
                <a:latin typeface="Courier" pitchFamily="2" charset="0"/>
              </a:rPr>
              <a:t>globk</a:t>
            </a:r>
            <a:endParaRPr lang="en-GB" dirty="0">
              <a:latin typeface="Courier" pitchFamily="2" charset="0"/>
            </a:endParaRPr>
          </a:p>
          <a:p>
            <a:pPr lvl="1"/>
            <a:r>
              <a:rPr lang="en-GB" dirty="0"/>
              <a:t>h-files not used:  removed automatically for high </a:t>
            </a:r>
            <a:r>
              <a:rPr lang="en-GB" i="1" dirty="0"/>
              <a:t>χ</a:t>
            </a:r>
            <a:r>
              <a:rPr lang="en-GB" baseline="30000" dirty="0"/>
              <a:t>2</a:t>
            </a:r>
            <a:r>
              <a:rPr lang="en-GB" dirty="0"/>
              <a:t>, coordinate adjustment, or rotation (</a:t>
            </a:r>
            <a:r>
              <a:rPr lang="en-GB" dirty="0" err="1"/>
              <a:t>max_chii</a:t>
            </a:r>
            <a:r>
              <a:rPr lang="en-GB" dirty="0"/>
              <a:t> command)‏</a:t>
            </a:r>
          </a:p>
          <a:p>
            <a:pPr lvl="1"/>
            <a:r>
              <a:rPr lang="en-GB" dirty="0"/>
              <a:t>High </a:t>
            </a:r>
            <a:r>
              <a:rPr lang="en-GB" i="1" dirty="0"/>
              <a:t>χ</a:t>
            </a:r>
            <a:r>
              <a:rPr lang="en-GB" baseline="30000" dirty="0"/>
              <a:t>2</a:t>
            </a:r>
            <a:r>
              <a:rPr lang="en-GB" dirty="0"/>
              <a:t> increment: inconsistent data. Can be an issue when estimating orbits (“RELAX” mode) if MIT GLX file use different modelling (e.g. albedo, gravity field)</a:t>
            </a:r>
          </a:p>
          <a:p>
            <a:pPr lvl="1"/>
            <a:r>
              <a:rPr lang="en-GB" dirty="0"/>
              <a:t>Station “missing”: not present in h-file or renamed out (use </a:t>
            </a:r>
            <a:r>
              <a:rPr lang="en-GB" dirty="0" err="1">
                <a:latin typeface="Courier" pitchFamily="2" charset="0"/>
              </a:rPr>
              <a:t>glist</a:t>
            </a:r>
            <a:r>
              <a:rPr lang="en-GB" dirty="0"/>
              <a:t>)‏</a:t>
            </a:r>
          </a:p>
          <a:p>
            <a:r>
              <a:rPr lang="en-GB" dirty="0" err="1">
                <a:latin typeface="Courier" pitchFamily="2" charset="0"/>
              </a:rPr>
              <a:t>glorg</a:t>
            </a:r>
            <a:endParaRPr lang="en-GB" dirty="0">
              <a:latin typeface="Courier" pitchFamily="2" charset="0"/>
            </a:endParaRPr>
          </a:p>
          <a:p>
            <a:pPr lvl="1"/>
            <a:r>
              <a:rPr lang="en-GB" dirty="0"/>
              <a:t>Stabilization fails: too few sites in stabilization: Use as many as possible for robustness.</a:t>
            </a:r>
          </a:p>
          <a:p>
            <a:pPr lvl="1"/>
            <a:r>
              <a:rPr lang="en-GB" dirty="0"/>
              <a:t>Large uncertainties: poor stabilization or sub-networks not connected</a:t>
            </a:r>
          </a:p>
          <a:p>
            <a:pPr lvl="1"/>
            <a:r>
              <a:rPr lang="en-GB" dirty="0"/>
              <a:t>Uncertainties too small for some stabilization sites: rotation parameters absorbing coordinate adjustment</a:t>
            </a:r>
          </a:p>
          <a:p>
            <a:pPr lvl="1"/>
            <a:r>
              <a:rPr lang="en-GB" dirty="0"/>
              <a:t>High </a:t>
            </a:r>
            <a:r>
              <a:rPr lang="en-GB" i="1" dirty="0"/>
              <a:t>χ</a:t>
            </a:r>
            <a:r>
              <a:rPr lang="en-GB" baseline="30000" dirty="0"/>
              <a:t>2</a:t>
            </a:r>
            <a:r>
              <a:rPr lang="en-GB" dirty="0"/>
              <a:t> in equate: inconsistent data </a:t>
            </a:r>
          </a:p>
          <a:p>
            <a:pPr lvl="1"/>
            <a:r>
              <a:rPr lang="en-GB" dirty="0"/>
              <a:t>Wrong velocity for equated sites: unmatched a priori.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2022/07/19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1F84C-BF06-AD43-A2A0-C260B6B45EB9}" type="slidenum">
              <a:rPr lang="en-GB" smtClean="0"/>
              <a:pPr/>
              <a:t>23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B8F89E-F964-594A-B258-ADDE7AA7F1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Iteration of solutions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6D2988-2F4E-E744-90B4-E449F06667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 common approach is repeated runs of </a:t>
            </a:r>
            <a:r>
              <a:rPr lang="en-US" dirty="0" err="1"/>
              <a:t>globk</a:t>
            </a:r>
            <a:r>
              <a:rPr lang="en-US" dirty="0"/>
              <a:t> and </a:t>
            </a:r>
            <a:r>
              <a:rPr lang="en-US" dirty="0" err="1"/>
              <a:t>glred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(1) Run </a:t>
            </a:r>
            <a:r>
              <a:rPr lang="en-US" dirty="0" err="1"/>
              <a:t>glred</a:t>
            </a:r>
            <a:r>
              <a:rPr lang="en-US" dirty="0"/>
              <a:t> with igb14_comb.apr and igb14_hierarchy.stab_site (include igb14.eq in </a:t>
            </a:r>
            <a:r>
              <a:rPr lang="en-US" dirty="0" err="1"/>
              <a:t>globk</a:t>
            </a:r>
            <a:r>
              <a:rPr lang="en-US" dirty="0"/>
              <a:t>) to generate time series for all sites.</a:t>
            </a:r>
          </a:p>
          <a:p>
            <a:pPr marL="0" indent="0">
              <a:buNone/>
            </a:pPr>
            <a:r>
              <a:rPr lang="en-US" dirty="0"/>
              <a:t>(2) Use </a:t>
            </a:r>
            <a:r>
              <a:rPr lang="en-US" dirty="0" err="1"/>
              <a:t>tssum</a:t>
            </a:r>
            <a:r>
              <a:rPr lang="en-US" dirty="0"/>
              <a:t> and </a:t>
            </a:r>
            <a:r>
              <a:rPr lang="en-US" dirty="0" err="1"/>
              <a:t>tsfit</a:t>
            </a:r>
            <a:r>
              <a:rPr lang="en-US" dirty="0"/>
              <a:t> and </a:t>
            </a:r>
            <a:r>
              <a:rPr lang="en-US" dirty="0" err="1"/>
              <a:t>sh_gen_stats</a:t>
            </a:r>
            <a:r>
              <a:rPr lang="en-US" dirty="0"/>
              <a:t> to get process noise models.</a:t>
            </a:r>
          </a:p>
          <a:p>
            <a:pPr marL="0" indent="0">
              <a:buNone/>
            </a:pPr>
            <a:r>
              <a:rPr lang="en-US" dirty="0"/>
              <a:t>(3) Run </a:t>
            </a:r>
            <a:r>
              <a:rPr lang="en-US" dirty="0" err="1"/>
              <a:t>globk</a:t>
            </a:r>
            <a:r>
              <a:rPr lang="en-US" dirty="0"/>
              <a:t> to combine all data and use igb14_comb.apr and igb14_hierarchy.stab_site (include igb14.eq in </a:t>
            </a:r>
            <a:r>
              <a:rPr lang="en-US" dirty="0" err="1"/>
              <a:t>globk</a:t>
            </a:r>
            <a:r>
              <a:rPr lang="en-US" dirty="0"/>
              <a:t>) to get globally aligned coordinates and velocities.</a:t>
            </a:r>
          </a:p>
          <a:p>
            <a:pPr marL="0" indent="0">
              <a:buNone/>
            </a:pPr>
            <a:r>
              <a:rPr lang="en-US" dirty="0"/>
              <a:t>(4) Extract positions and velocities (</a:t>
            </a:r>
            <a:r>
              <a:rPr lang="en-US" dirty="0" err="1"/>
              <a:t>sh_exglk</a:t>
            </a:r>
            <a:r>
              <a:rPr lang="en-US" dirty="0"/>
              <a:t>) to get coordinates and velocities of all sites in network and use these coordinates as apriori; add local sites with small correlated noise to stabilization list (additional file and use source command).</a:t>
            </a:r>
          </a:p>
          <a:p>
            <a:pPr marL="0" indent="0">
              <a:buNone/>
            </a:pPr>
            <a:r>
              <a:rPr lang="en-US" dirty="0"/>
              <a:t>(5) Go back to step with refined local reference frame.  Iterate to improve local coordinates and process noise models.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D3CDB3-C02A-714E-B5D4-6F9EC7F714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2022/07/19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FD4057-3301-5847-8EB8-11999F60B4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85A14C-E410-A146-9ED9-4D7F0D444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979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Associated programs</a:t>
            </a:r>
          </a:p>
        </p:txBody>
      </p:sp>
      <p:sp>
        <p:nvSpPr>
          <p:cNvPr id="60422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err="1">
                <a:latin typeface="Courier" pitchFamily="2" charset="0"/>
              </a:rPr>
              <a:t>htoglb</a:t>
            </a:r>
            <a:r>
              <a:rPr lang="en-GB" dirty="0"/>
              <a:t>: Translates various ASCII solution files (GAMIT h-files, SINEX) into GLOBK binary h-files</a:t>
            </a:r>
          </a:p>
          <a:p>
            <a:r>
              <a:rPr lang="en-GB" dirty="0" err="1">
                <a:latin typeface="Courier" pitchFamily="2" charset="0"/>
              </a:rPr>
              <a:t>glbtosnx</a:t>
            </a:r>
            <a:r>
              <a:rPr lang="en-GB" dirty="0"/>
              <a:t>: Generates SINEX files from binary h-files</a:t>
            </a:r>
          </a:p>
          <a:p>
            <a:r>
              <a:rPr lang="en-GB" dirty="0" err="1">
                <a:latin typeface="Courier" pitchFamily="2" charset="0"/>
              </a:rPr>
              <a:t>glist</a:t>
            </a:r>
            <a:r>
              <a:rPr lang="en-GB" dirty="0"/>
              <a:t>: Lists the contents of a series of h-files</a:t>
            </a:r>
          </a:p>
          <a:p>
            <a:r>
              <a:rPr lang="en-GB" dirty="0" err="1">
                <a:latin typeface="Courier" pitchFamily="2" charset="0"/>
              </a:rPr>
              <a:t>hfupd</a:t>
            </a:r>
            <a:r>
              <a:rPr lang="en-GB" dirty="0"/>
              <a:t>: Updates binary h-files for changes in </a:t>
            </a:r>
            <a:r>
              <a:rPr lang="en-GB" dirty="0" err="1"/>
              <a:t>station.info</a:t>
            </a:r>
            <a:r>
              <a:rPr lang="en-GB" dirty="0"/>
              <a:t> or SINEX header file (distributed by IGS)‏.  Only eccentricity can be fixed.</a:t>
            </a:r>
          </a:p>
          <a:p>
            <a:r>
              <a:rPr lang="en-GB" dirty="0" err="1">
                <a:latin typeface="Courier" pitchFamily="2" charset="0"/>
              </a:rPr>
              <a:t>tssum</a:t>
            </a:r>
            <a:r>
              <a:rPr lang="en-GB" dirty="0"/>
              <a:t>, </a:t>
            </a:r>
            <a:r>
              <a:rPr lang="en-GB" dirty="0" err="1">
                <a:latin typeface="Courier" pitchFamily="2" charset="0"/>
              </a:rPr>
              <a:t>tsfit</a:t>
            </a:r>
            <a:r>
              <a:rPr lang="en-GB" dirty="0"/>
              <a:t>, </a:t>
            </a:r>
            <a:r>
              <a:rPr lang="en-GB" dirty="0" err="1">
                <a:latin typeface="Courier" pitchFamily="2" charset="0"/>
              </a:rPr>
              <a:t>tscon</a:t>
            </a:r>
            <a:r>
              <a:rPr lang="en-GB" dirty="0"/>
              <a:t>: Time series analysis (batch)</a:t>
            </a:r>
          </a:p>
          <a:p>
            <a:r>
              <a:rPr lang="en-GB" dirty="0" err="1"/>
              <a:t>Matlab</a:t>
            </a:r>
            <a:r>
              <a:rPr lang="en-GB" dirty="0"/>
              <a:t>-derived programs (interactive):</a:t>
            </a:r>
          </a:p>
          <a:p>
            <a:pPr lvl="1"/>
            <a:r>
              <a:rPr lang="en-GB" dirty="0" err="1"/>
              <a:t>velview</a:t>
            </a:r>
            <a:r>
              <a:rPr lang="en-GB" dirty="0"/>
              <a:t>: displays and analyzes velocity fields </a:t>
            </a:r>
          </a:p>
          <a:p>
            <a:pPr lvl="1"/>
            <a:r>
              <a:rPr lang="en-GB" dirty="0" err="1"/>
              <a:t>tsview</a:t>
            </a:r>
            <a:r>
              <a:rPr lang="en-GB" dirty="0"/>
              <a:t>: displays and analyses time series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2022/07/19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9F970-BB63-A04C-82C2-179FD6A93866}" type="slidenum">
              <a:rPr lang="en-GB" smtClean="0"/>
              <a:pPr/>
              <a:t>25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GLOBK has many features and due to its evolution, there are often multiple ways of doing the same or similar things</a:t>
            </a:r>
          </a:p>
          <a:p>
            <a:r>
              <a:rPr lang="en-US" dirty="0"/>
              <a:t>There is extensive help in the ~/gg/help/ directory and discussion in the documentation</a:t>
            </a:r>
          </a:p>
          <a:p>
            <a:r>
              <a:rPr lang="en-US" dirty="0"/>
              <a:t>GLOBK is where all the major analysis decisions are made and hence can be quite complex for large analyses</a:t>
            </a:r>
          </a:p>
          <a:p>
            <a:r>
              <a:rPr lang="en-US" dirty="0"/>
              <a:t>Experimentation and testing your ideas of how different options effect the results is one the best ways to learn the software, e.g.</a:t>
            </a:r>
          </a:p>
          <a:p>
            <a:pPr lvl="1"/>
            <a:r>
              <a:rPr lang="en-US" dirty="0"/>
              <a:t>What happens to position/velocity estimates if the “</a:t>
            </a:r>
            <a:r>
              <a:rPr lang="en-US" dirty="0" err="1"/>
              <a:t>apr_tran</a:t>
            </a:r>
            <a:r>
              <a:rPr lang="en-US" dirty="0"/>
              <a:t>” command is added to the </a:t>
            </a:r>
            <a:r>
              <a:rPr lang="en-US" dirty="0" err="1"/>
              <a:t>globk</a:t>
            </a:r>
            <a:r>
              <a:rPr lang="en-US" dirty="0"/>
              <a:t> command file?</a:t>
            </a:r>
          </a:p>
          <a:p>
            <a:pPr lvl="1"/>
            <a:r>
              <a:rPr lang="en-US" dirty="0"/>
              <a:t>How do my estimates and uncertainties change if the values in the “</a:t>
            </a:r>
            <a:r>
              <a:rPr lang="en-US" dirty="0" err="1"/>
              <a:t>apr_neu</a:t>
            </a:r>
            <a:r>
              <a:rPr lang="en-US" dirty="0"/>
              <a:t>” and “</a:t>
            </a:r>
            <a:r>
              <a:rPr lang="en-US" dirty="0" err="1"/>
              <a:t>mar_neu</a:t>
            </a:r>
            <a:r>
              <a:rPr lang="en-US" dirty="0"/>
              <a:t>” commands are changed?</a:t>
            </a:r>
          </a:p>
          <a:p>
            <a:r>
              <a:rPr lang="en-US" dirty="0"/>
              <a:t>Experimentation is the best way to learn.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2022/07/19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GLOBK purpose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GLOBK is a suite of programs designed to combine geodetic results together.  GNSS phase processing can take a considerable time and GLOBK provides a fast method for make large network solutions, combining many days to years of data together and studying alternative parameterization and reference frames for the velocities of sites.</a:t>
            </a:r>
          </a:p>
          <a:p>
            <a:r>
              <a:rPr lang="en-US" dirty="0"/>
              <a:t>GLOBK uses as data input, quasi-observation files called binary </a:t>
            </a:r>
            <a:r>
              <a:rPr lang="en-US" dirty="0" err="1"/>
              <a:t>h</a:t>
            </a:r>
            <a:r>
              <a:rPr lang="en-US" dirty="0"/>
              <a:t>-files which contain geodetic solutions with loosely constrained full covariance information.   These files can generated from GAMIT solutions or SINEX files.</a:t>
            </a:r>
          </a:p>
          <a:p>
            <a:r>
              <a:rPr lang="en-US" dirty="0"/>
              <a:t>GLOBK is a smoothing Kalman filter and can incorporate random walk process noise in its estimation (method for accounting for temporally correlated noise in time series).</a:t>
            </a:r>
          </a:p>
          <a:p>
            <a:r>
              <a:rPr lang="en-US" dirty="0"/>
              <a:t>Its two main uses are to generate velocity field estimates and time series in a well-defined and often different reference frames.  (It can also be used to merge large networks of GNSS sites or different GNSS processing).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2022/07/19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Common applications of GLOBK</a:t>
            </a:r>
          </a:p>
        </p:txBody>
      </p:sp>
      <p:sp>
        <p:nvSpPr>
          <p:cNvPr id="15366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Repeatability analysis (</a:t>
            </a:r>
            <a:r>
              <a:rPr lang="en-GB" dirty="0" err="1">
                <a:latin typeface="Courier" charset="0"/>
                <a:ea typeface="Courier" charset="0"/>
                <a:cs typeface="Courier" charset="0"/>
              </a:rPr>
              <a:t>glred</a:t>
            </a:r>
            <a:r>
              <a:rPr lang="en-GB" dirty="0"/>
              <a:t>)‏</a:t>
            </a:r>
          </a:p>
          <a:p>
            <a:pPr lvl="1"/>
            <a:r>
              <a:rPr lang="en-GB" dirty="0"/>
              <a:t>individual sessions</a:t>
            </a:r>
          </a:p>
          <a:p>
            <a:pPr lvl="1"/>
            <a:r>
              <a:rPr lang="en-GB" dirty="0"/>
              <a:t>combine regional and global files for orbit control and reference frame (orbit control is not so important anymore; IGS orbits are very good apriori)</a:t>
            </a:r>
          </a:p>
          <a:p>
            <a:r>
              <a:rPr lang="en-GB" dirty="0"/>
              <a:t>Combine sessions to get average position over survey or to combine </a:t>
            </a:r>
            <a:r>
              <a:rPr lang="en-GB"/>
              <a:t>GNSS solutions.</a:t>
            </a:r>
            <a:endParaRPr lang="en-GB" dirty="0"/>
          </a:p>
          <a:p>
            <a:pPr lvl="1"/>
            <a:r>
              <a:rPr lang="en-GB" dirty="0"/>
              <a:t>connects stations observed separately</a:t>
            </a:r>
          </a:p>
          <a:p>
            <a:pPr lvl="1"/>
            <a:r>
              <a:rPr lang="en-GB" dirty="0"/>
              <a:t>reduces number of </a:t>
            </a:r>
            <a:r>
              <a:rPr lang="en-GB" dirty="0" err="1"/>
              <a:t>h</a:t>
            </a:r>
            <a:r>
              <a:rPr lang="en-GB" dirty="0"/>
              <a:t>-files to be used for velocities</a:t>
            </a:r>
          </a:p>
          <a:p>
            <a:r>
              <a:rPr lang="en-GB" dirty="0"/>
              <a:t>Combine averaged positions to estimate velocities</a:t>
            </a:r>
          </a:p>
          <a:p>
            <a:pPr lvl="1"/>
            <a:r>
              <a:rPr lang="en-GB" dirty="0"/>
              <a:t>and/or earthquake offsets and post-seismic motion</a:t>
            </a:r>
          </a:p>
          <a:p>
            <a:r>
              <a:rPr lang="en-GB" dirty="0"/>
              <a:t>When </a:t>
            </a:r>
            <a:r>
              <a:rPr lang="en-GB" dirty="0" err="1">
                <a:latin typeface="Courier" charset="0"/>
                <a:ea typeface="Courier" charset="0"/>
                <a:cs typeface="Courier" charset="0"/>
              </a:rPr>
              <a:t>globk</a:t>
            </a:r>
            <a:r>
              <a:rPr lang="en-GB" dirty="0"/>
              <a:t> is run in parallel in the same directory, care should be used in scratch file names (discussed later)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2022/07/19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BA4A0-8468-8841-A4D8-401565DC2039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Processing stages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>
                <a:latin typeface="Courier" pitchFamily="2" charset="0"/>
              </a:rPr>
              <a:t>htoglb</a:t>
            </a:r>
            <a:r>
              <a:rPr lang="en-US" dirty="0"/>
              <a:t> generates input binary h-files.</a:t>
            </a:r>
          </a:p>
          <a:p>
            <a:r>
              <a:rPr lang="en-US" dirty="0"/>
              <a:t>GLOBK has distinct modules that are used:</a:t>
            </a:r>
          </a:p>
          <a:p>
            <a:pPr lvl="1"/>
            <a:r>
              <a:rPr lang="en-US" dirty="0"/>
              <a:t>Initialization: Header information from the binary h-files are read to determine the nature of the solutions i.e., parameters in the state vector, all site names accounting for offsets and earthquakes etc.</a:t>
            </a:r>
          </a:p>
          <a:p>
            <a:pPr lvl="1"/>
            <a:r>
              <a:rPr lang="en-US" dirty="0"/>
              <a:t>Forward Kalman filter: Binary h-files are combined to generate solution.  Normally most parameters are loosely constrained.</a:t>
            </a:r>
          </a:p>
          <a:p>
            <a:pPr lvl="1"/>
            <a:r>
              <a:rPr lang="en-US" dirty="0"/>
              <a:t>Possible backwards smoothing filter (not that common)</a:t>
            </a:r>
          </a:p>
          <a:p>
            <a:pPr lvl="1"/>
            <a:r>
              <a:rPr lang="en-US" dirty="0"/>
              <a:t>Simple output of the solution (program </a:t>
            </a:r>
            <a:r>
              <a:rPr lang="en-US" dirty="0" err="1">
                <a:latin typeface="Courier" pitchFamily="2" charset="0"/>
              </a:rPr>
              <a:t>glout</a:t>
            </a:r>
            <a:r>
              <a:rPr lang="en-US" dirty="0"/>
              <a:t>: generates .</a:t>
            </a:r>
            <a:r>
              <a:rPr lang="en-US" dirty="0" err="1"/>
              <a:t>prt</a:t>
            </a:r>
            <a:r>
              <a:rPr lang="en-US" dirty="0"/>
              <a:t> file)</a:t>
            </a:r>
          </a:p>
          <a:p>
            <a:pPr lvl="1"/>
            <a:r>
              <a:rPr lang="en-US" dirty="0"/>
              <a:t>Reference frame realized solution and post-solution constraints.  Generates .org file. Program </a:t>
            </a:r>
            <a:r>
              <a:rPr lang="en-US" dirty="0" err="1">
                <a:latin typeface="Courier" pitchFamily="2" charset="0"/>
              </a:rPr>
              <a:t>glorg</a:t>
            </a:r>
            <a:r>
              <a:rPr lang="en-US" dirty="0"/>
              <a:t> can be used separately for multiple realizations and constraints.</a:t>
            </a:r>
          </a:p>
          <a:p>
            <a:pPr lvl="1"/>
            <a:r>
              <a:rPr lang="en-US" dirty="0"/>
              <a:t>Saving binary version of solution for additional processing (“</a:t>
            </a:r>
            <a:r>
              <a:rPr lang="en-US" dirty="0" err="1"/>
              <a:t>out_glb</a:t>
            </a:r>
            <a:r>
              <a:rPr lang="en-US" dirty="0"/>
              <a:t>” option in command file and </a:t>
            </a:r>
            <a:r>
              <a:rPr lang="en-US" dirty="0" err="1">
                <a:latin typeface="Courier" pitchFamily="2" charset="0"/>
              </a:rPr>
              <a:t>glsave</a:t>
            </a:r>
            <a:r>
              <a:rPr lang="en-US" dirty="0"/>
              <a:t> program).</a:t>
            </a:r>
          </a:p>
          <a:p>
            <a:r>
              <a:rPr lang="en-US" dirty="0"/>
              <a:t>Modules in GLOBK can be called within GLOBK as subroutines or run externally as stand-alone programs (program names are lower case)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2022/07/19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8499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non-GAMIT files in </a:t>
            </a:r>
            <a:r>
              <a:rPr lang="en-US" dirty="0" err="1">
                <a:latin typeface="Courier New" panose="02070309020205020404" pitchFamily="49" charset="0"/>
                <a:ea typeface="Courier" charset="0"/>
                <a:cs typeface="Courier New" panose="02070309020205020404" pitchFamily="49" charset="0"/>
              </a:rPr>
              <a:t>htoglb</a:t>
            </a:r>
            <a:endParaRPr lang="en-US" dirty="0">
              <a:latin typeface="Courier New" panose="02070309020205020404" pitchFamily="49" charset="0"/>
              <a:ea typeface="Courier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htoglb</a:t>
            </a:r>
            <a:r>
              <a:rPr lang="en-US" dirty="0"/>
              <a:t> can convert other types of solution/covariance matrix files into GLOBK binary h-files.</a:t>
            </a:r>
          </a:p>
          <a:p>
            <a:r>
              <a:rPr lang="en-US" dirty="0"/>
              <a:t>There are caveats when this is done because these other file formats don’t contain the same meta data as the GAMIT h-files.</a:t>
            </a:r>
          </a:p>
          <a:p>
            <a:r>
              <a:rPr lang="en-US" dirty="0"/>
              <a:t>For GAGE/PBO Frame resolved SINEX files:</a:t>
            </a:r>
          </a:p>
          <a:p>
            <a:pPr lvl="1"/>
            <a:r>
              <a:rPr lang="en-US" dirty="0"/>
              <a:t>Use the -d=R option to apply rotation loosening (-d=RT also loosens translation).</a:t>
            </a:r>
          </a:p>
          <a:p>
            <a:pPr lvl="1"/>
            <a:r>
              <a:rPr lang="en-US" dirty="0"/>
              <a:t>-m=512 (allocate 512 Mb memory) is needed from more recent files</a:t>
            </a:r>
          </a:p>
          <a:p>
            <a:pPr lvl="1"/>
            <a:r>
              <a:rPr lang="en-US" dirty="0"/>
              <a:t>There are ”loose” SINEX files for which -d=TR is not needed except for CWU files which are not loose (these are the submitted AC files)</a:t>
            </a:r>
          </a:p>
          <a:p>
            <a:r>
              <a:rPr lang="en-US" dirty="0"/>
              <a:t>IGS SINEX files</a:t>
            </a:r>
          </a:p>
          <a:p>
            <a:pPr lvl="1"/>
            <a:r>
              <a:rPr lang="en-US" dirty="0"/>
              <a:t>Use -s option for name translation with point codes.  -d=R should also be used also.</a:t>
            </a:r>
          </a:p>
          <a:p>
            <a:pPr lvl="1"/>
            <a:r>
              <a:rPr lang="en-US" dirty="0"/>
              <a:t>Variance-covariance matrix will need scaling depending on AC (scaling value supplied in .</a:t>
            </a:r>
            <a:r>
              <a:rPr lang="en-US" dirty="0" err="1"/>
              <a:t>gdl</a:t>
            </a:r>
            <a:r>
              <a:rPr lang="en-US" dirty="0"/>
              <a:t> file).  COD solution of more difference from unity (~10</a:t>
            </a:r>
            <a:r>
              <a:rPr lang="en-US" baseline="30000" dirty="0"/>
              <a:t>-4</a:t>
            </a:r>
            <a:r>
              <a:rPr lang="en-US" dirty="0"/>
              <a:t>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2022/07/19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113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GLOBK function and file flow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2022/07/19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B7543-2F45-7E47-8ACE-5F16A9858617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17414" name="TextBox 7"/>
          <p:cNvSpPr txBox="1">
            <a:spLocks noChangeArrowheads="1"/>
          </p:cNvSpPr>
          <p:nvPr/>
        </p:nvSpPr>
        <p:spPr bwMode="auto">
          <a:xfrm>
            <a:off x="1311007" y="1361214"/>
            <a:ext cx="9356993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dirty="0" err="1">
                <a:latin typeface="Courier" pitchFamily="2" charset="0"/>
                <a:ea typeface="Courier" charset="0"/>
                <a:cs typeface="Courier" charset="0"/>
              </a:rPr>
              <a:t>htoglb</a:t>
            </a:r>
            <a:r>
              <a:rPr lang="en-US" dirty="0"/>
              <a:t>:   Translate GAMIT h-files to (e.g., hemeda.10256 ) to GLOBK</a:t>
            </a:r>
          </a:p>
          <a:p>
            <a:r>
              <a:rPr lang="en-US" dirty="0"/>
              <a:t>                    h-files (e.g.  </a:t>
            </a:r>
            <a:r>
              <a:rPr lang="en-US" dirty="0">
                <a:sym typeface="Wingdings" charset="2"/>
              </a:rPr>
              <a:t>h1009131200_emed.glx)</a:t>
            </a:r>
          </a:p>
          <a:p>
            <a:endParaRPr lang="en-US" dirty="0">
              <a:sym typeface="Wingdings" charset="2"/>
            </a:endParaRPr>
          </a:p>
          <a:p>
            <a:r>
              <a:rPr lang="en-US" dirty="0">
                <a:sym typeface="Wingdings" charset="2"/>
              </a:rPr>
              <a:t>[h-file list].</a:t>
            </a:r>
            <a:r>
              <a:rPr lang="en-US" dirty="0" err="1">
                <a:sym typeface="Wingdings" charset="2"/>
              </a:rPr>
              <a:t>gdl</a:t>
            </a:r>
            <a:r>
              <a:rPr lang="en-US" dirty="0">
                <a:sym typeface="Wingdings" charset="2"/>
              </a:rPr>
              <a:t>              </a:t>
            </a:r>
          </a:p>
          <a:p>
            <a:r>
              <a:rPr lang="en-US" dirty="0" err="1">
                <a:sym typeface="Wingdings" charset="2"/>
              </a:rPr>
              <a:t>globk_comb.cmd</a:t>
            </a:r>
            <a:r>
              <a:rPr lang="en-US" dirty="0">
                <a:sym typeface="Wingdings" charset="2"/>
              </a:rPr>
              <a:t>            </a:t>
            </a:r>
          </a:p>
          <a:p>
            <a:r>
              <a:rPr lang="en-US" dirty="0">
                <a:sym typeface="Wingdings" charset="2"/>
              </a:rPr>
              <a:t>igb14_comb.apr                           </a:t>
            </a:r>
          </a:p>
          <a:p>
            <a:r>
              <a:rPr lang="en-US" dirty="0">
                <a:sym typeface="Wingdings" charset="2"/>
              </a:rPr>
              <a:t>igb14_comb.eq            </a:t>
            </a:r>
          </a:p>
          <a:p>
            <a:endParaRPr lang="en-US" dirty="0">
              <a:sym typeface="Wingdings" charset="2"/>
            </a:endParaRPr>
          </a:p>
          <a:p>
            <a:r>
              <a:rPr lang="en-US" dirty="0"/>
              <a:t>   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5257800" y="2071256"/>
            <a:ext cx="685800" cy="17526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/>
              <a:t> </a:t>
            </a:r>
            <a:r>
              <a:rPr lang="en-US" cap="all" dirty="0" err="1"/>
              <a:t>g</a:t>
            </a:r>
            <a:endParaRPr lang="en-US" cap="all" dirty="0"/>
          </a:p>
          <a:p>
            <a:pPr>
              <a:defRPr/>
            </a:pPr>
            <a:r>
              <a:rPr lang="en-US" cap="all" dirty="0"/>
              <a:t> </a:t>
            </a:r>
            <a:r>
              <a:rPr lang="en-US" cap="all" dirty="0" err="1"/>
              <a:t>l</a:t>
            </a:r>
            <a:endParaRPr lang="en-US" cap="all" dirty="0"/>
          </a:p>
          <a:p>
            <a:pPr>
              <a:defRPr/>
            </a:pPr>
            <a:r>
              <a:rPr lang="en-US" cap="all" dirty="0"/>
              <a:t> </a:t>
            </a:r>
            <a:r>
              <a:rPr lang="en-US" cap="all" dirty="0" err="1"/>
              <a:t>o</a:t>
            </a:r>
            <a:endParaRPr lang="en-US" cap="all" dirty="0"/>
          </a:p>
          <a:p>
            <a:pPr>
              <a:defRPr/>
            </a:pPr>
            <a:r>
              <a:rPr lang="en-US" cap="all" dirty="0"/>
              <a:t> </a:t>
            </a:r>
            <a:r>
              <a:rPr lang="en-US" cap="all" dirty="0" err="1"/>
              <a:t>b</a:t>
            </a:r>
            <a:endParaRPr lang="en-US" cap="all" dirty="0"/>
          </a:p>
          <a:p>
            <a:pPr>
              <a:defRPr/>
            </a:pPr>
            <a:r>
              <a:rPr lang="en-US" cap="all" dirty="0"/>
              <a:t> </a:t>
            </a:r>
            <a:r>
              <a:rPr lang="en-US" cap="all" dirty="0" err="1"/>
              <a:t>k</a:t>
            </a:r>
            <a:endParaRPr lang="en-US" cap="all" dirty="0"/>
          </a:p>
        </p:txBody>
      </p:sp>
      <p:sp>
        <p:nvSpPr>
          <p:cNvPr id="17416" name="TextBox 9"/>
          <p:cNvSpPr txBox="1">
            <a:spLocks noChangeArrowheads="1"/>
          </p:cNvSpPr>
          <p:nvPr/>
        </p:nvSpPr>
        <p:spPr bwMode="auto">
          <a:xfrm>
            <a:off x="6096000" y="2154384"/>
            <a:ext cx="38100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344488" lvl="1" indent="-344488"/>
            <a:r>
              <a:rPr lang="en-US" dirty="0" err="1">
                <a:sym typeface="Wingdings" charset="2"/>
              </a:rPr>
              <a:t></a:t>
            </a:r>
            <a:r>
              <a:rPr lang="en-US" dirty="0">
                <a:sym typeface="Wingdings" charset="2"/>
              </a:rPr>
              <a:t> </a:t>
            </a:r>
            <a:r>
              <a:rPr lang="en-US" dirty="0" err="1">
                <a:sym typeface="Wingdings" charset="2"/>
              </a:rPr>
              <a:t>globk_comb.prt</a:t>
            </a:r>
            <a:endParaRPr lang="en-US" dirty="0">
              <a:sym typeface="Wingdings" charset="2"/>
            </a:endParaRPr>
          </a:p>
          <a:p>
            <a:pPr marL="344488" lvl="1" indent="-344488"/>
            <a:r>
              <a:rPr lang="en-US" dirty="0">
                <a:sym typeface="Wingdings" charset="2"/>
              </a:rPr>
              <a:t>     </a:t>
            </a:r>
            <a:r>
              <a:rPr lang="en-US" dirty="0" err="1">
                <a:sym typeface="Wingdings" charset="2"/>
              </a:rPr>
              <a:t>globk_comb.log</a:t>
            </a:r>
            <a:endParaRPr lang="en-US" dirty="0">
              <a:sym typeface="Wingdings" charset="2"/>
            </a:endParaRPr>
          </a:p>
          <a:p>
            <a:pPr marL="344488" indent="-344488"/>
            <a:r>
              <a:rPr lang="en-US" dirty="0">
                <a:sym typeface="Wingdings" charset="2"/>
              </a:rPr>
              <a:t>     [h-file list].com (binary solution file that can be used in </a:t>
            </a:r>
            <a:r>
              <a:rPr lang="en-US" dirty="0" err="1">
                <a:latin typeface="Courier" charset="0"/>
                <a:ea typeface="Courier" charset="0"/>
                <a:cs typeface="Courier" charset="0"/>
                <a:sym typeface="Wingdings" charset="2"/>
              </a:rPr>
              <a:t>glorg</a:t>
            </a:r>
            <a:r>
              <a:rPr lang="en-US" dirty="0">
                <a:sym typeface="Wingdings" charset="2"/>
              </a:rPr>
              <a:t>) </a:t>
            </a:r>
          </a:p>
          <a:p>
            <a:pPr marL="344488" indent="-344488"/>
            <a:r>
              <a:rPr lang="en-US" dirty="0">
                <a:sym typeface="Wingdings" charset="2"/>
              </a:rPr>
              <a:t>          </a:t>
            </a:r>
            <a:endParaRPr lang="en-US" dirty="0"/>
          </a:p>
        </p:txBody>
      </p:sp>
      <p:sp>
        <p:nvSpPr>
          <p:cNvPr id="17417" name="TextBox 10"/>
          <p:cNvSpPr txBox="1">
            <a:spLocks noChangeArrowheads="1"/>
          </p:cNvSpPr>
          <p:nvPr/>
        </p:nvSpPr>
        <p:spPr bwMode="auto">
          <a:xfrm>
            <a:off x="1503299" y="4152036"/>
            <a:ext cx="2867378" cy="17543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comb.com</a:t>
            </a:r>
            <a:r>
              <a:rPr lang="en-US" dirty="0"/>
              <a:t>                    </a:t>
            </a:r>
            <a:r>
              <a:rPr lang="en-US" dirty="0" err="1">
                <a:sym typeface="Wingdings" charset="2"/>
              </a:rPr>
              <a:t></a:t>
            </a:r>
            <a:endParaRPr lang="en-US" dirty="0"/>
          </a:p>
          <a:p>
            <a:r>
              <a:rPr lang="en-US" dirty="0" err="1"/>
              <a:t>glorg_comb.cmd</a:t>
            </a:r>
            <a:endParaRPr lang="en-US" dirty="0"/>
          </a:p>
          <a:p>
            <a:r>
              <a:rPr lang="en-US" dirty="0"/>
              <a:t>igb14_comb.apr</a:t>
            </a:r>
          </a:p>
          <a:p>
            <a:r>
              <a:rPr lang="en-US" dirty="0" err="1"/>
              <a:t>stab_site</a:t>
            </a:r>
            <a:r>
              <a:rPr lang="en-US" dirty="0"/>
              <a:t> [list]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17418" name="TextBox 12"/>
          <p:cNvSpPr txBox="1">
            <a:spLocks noChangeArrowheads="1"/>
          </p:cNvSpPr>
          <p:nvPr/>
        </p:nvSpPr>
        <p:spPr bwMode="auto">
          <a:xfrm>
            <a:off x="6248400" y="4450772"/>
            <a:ext cx="3505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buFont typeface="Wingdings" charset="2"/>
              <a:buChar char="à"/>
            </a:pPr>
            <a:r>
              <a:rPr lang="en-US" dirty="0">
                <a:sym typeface="Wingdings" charset="2"/>
              </a:rPr>
              <a:t> </a:t>
            </a:r>
            <a:r>
              <a:rPr lang="en-US" dirty="0" err="1">
                <a:sym typeface="Wingdings" charset="2"/>
              </a:rPr>
              <a:t>globk_comb.org</a:t>
            </a:r>
            <a:endParaRPr lang="en-US" dirty="0">
              <a:sym typeface="Wingdings" charset="2"/>
            </a:endParaRPr>
          </a:p>
          <a:p>
            <a:endParaRPr lang="en-US" dirty="0">
              <a:sym typeface="Wingdings" charset="2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5257800" y="4114800"/>
            <a:ext cx="685800" cy="18288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/>
              <a:t> </a:t>
            </a:r>
            <a:r>
              <a:rPr lang="en-US" cap="all" dirty="0" err="1"/>
              <a:t>g</a:t>
            </a:r>
            <a:endParaRPr lang="en-US" cap="all" dirty="0"/>
          </a:p>
          <a:p>
            <a:pPr>
              <a:defRPr/>
            </a:pPr>
            <a:r>
              <a:rPr lang="en-US" cap="all" dirty="0"/>
              <a:t> </a:t>
            </a:r>
            <a:r>
              <a:rPr lang="en-US" cap="all" dirty="0" err="1"/>
              <a:t>l</a:t>
            </a:r>
            <a:endParaRPr lang="en-US" cap="all" dirty="0"/>
          </a:p>
          <a:p>
            <a:pPr>
              <a:defRPr/>
            </a:pPr>
            <a:r>
              <a:rPr lang="en-US" cap="all" dirty="0"/>
              <a:t> </a:t>
            </a:r>
            <a:r>
              <a:rPr lang="en-US" cap="all" dirty="0" err="1"/>
              <a:t>o</a:t>
            </a:r>
            <a:endParaRPr lang="en-US" cap="all" dirty="0"/>
          </a:p>
          <a:p>
            <a:pPr>
              <a:defRPr/>
            </a:pPr>
            <a:r>
              <a:rPr lang="en-US" cap="all" dirty="0"/>
              <a:t> </a:t>
            </a:r>
            <a:r>
              <a:rPr lang="en-US" cap="all" dirty="0" err="1"/>
              <a:t>r</a:t>
            </a:r>
            <a:endParaRPr lang="en-US" cap="all" dirty="0"/>
          </a:p>
          <a:p>
            <a:pPr>
              <a:defRPr/>
            </a:pPr>
            <a:r>
              <a:rPr lang="en-US" cap="all" dirty="0"/>
              <a:t> </a:t>
            </a:r>
            <a:r>
              <a:rPr lang="en-US" cap="all" dirty="0" err="1"/>
              <a:t>g</a:t>
            </a:r>
            <a:endParaRPr lang="en-US" cap="all" dirty="0"/>
          </a:p>
        </p:txBody>
      </p:sp>
      <p:sp>
        <p:nvSpPr>
          <p:cNvPr id="12" name="TextBox 11"/>
          <p:cNvSpPr txBox="1"/>
          <p:nvPr/>
        </p:nvSpPr>
        <p:spPr>
          <a:xfrm>
            <a:off x="1311007" y="5981988"/>
            <a:ext cx="9297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Names of files here can be chosen arbitrarily and use of ”wild cards” in command file is possible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GLOBK command files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GLOBK is controlled by a command file that “instructs” the program what to do.</a:t>
            </a:r>
          </a:p>
          <a:p>
            <a:r>
              <a:rPr lang="en-US" dirty="0"/>
              <a:t>The command file contain the following classes of commands:</a:t>
            </a:r>
          </a:p>
          <a:p>
            <a:pPr lvl="1"/>
            <a:r>
              <a:rPr lang="en-US" dirty="0"/>
              <a:t>Estimation command: Tells </a:t>
            </a:r>
            <a:r>
              <a:rPr lang="en-US" dirty="0" err="1"/>
              <a:t>globk</a:t>
            </a:r>
            <a:r>
              <a:rPr lang="en-US" dirty="0"/>
              <a:t> what to estimate and constraints on apriori values and temporal behavior of the parameters. “</a:t>
            </a:r>
            <a:r>
              <a:rPr lang="en-US" dirty="0" err="1"/>
              <a:t>apr_xxx</a:t>
            </a:r>
            <a:r>
              <a:rPr lang="en-US" dirty="0"/>
              <a:t>” and “</a:t>
            </a:r>
            <a:r>
              <a:rPr lang="en-US" dirty="0" err="1"/>
              <a:t>mar_xxx</a:t>
            </a:r>
            <a:r>
              <a:rPr lang="en-US" dirty="0"/>
              <a:t>” commands.</a:t>
            </a:r>
          </a:p>
          <a:p>
            <a:pPr lvl="1"/>
            <a:r>
              <a:rPr lang="en-US" dirty="0"/>
              <a:t>a priori information commands: Coordinates, discontinuity times, selection of sites </a:t>
            </a:r>
          </a:p>
          <a:p>
            <a:pPr lvl="1"/>
            <a:r>
              <a:rPr lang="en-US" dirty="0"/>
              <a:t>Output (types and files),  and control commands (e.g., to run </a:t>
            </a:r>
            <a:r>
              <a:rPr lang="en-US" dirty="0" err="1"/>
              <a:t>glorg</a:t>
            </a:r>
            <a:r>
              <a:rPr lang="en-US" dirty="0"/>
              <a:t>)</a:t>
            </a:r>
          </a:p>
          <a:p>
            <a:r>
              <a:rPr lang="en-US" dirty="0"/>
              <a:t>GLORG (post-processing program/module) also has its own command file.</a:t>
            </a:r>
          </a:p>
          <a:p>
            <a:r>
              <a:rPr lang="en-US" dirty="0"/>
              <a:t>The simplest </a:t>
            </a:r>
            <a:r>
              <a:rPr lang="en-US" dirty="0" err="1"/>
              <a:t>globk</a:t>
            </a:r>
            <a:r>
              <a:rPr lang="en-US" dirty="0"/>
              <a:t> command can have one line: </a:t>
            </a:r>
            <a:br>
              <a:rPr lang="en-US" dirty="0"/>
            </a:br>
            <a:r>
              <a:rPr lang="en-US" dirty="0"/>
              <a:t>  </a:t>
            </a:r>
            <a:r>
              <a:rPr lang="en-US" dirty="0" err="1"/>
              <a:t>apr_neu</a:t>
            </a:r>
            <a:r>
              <a:rPr lang="en-US" dirty="0"/>
              <a:t> all 10 10 10 0 0 0</a:t>
            </a:r>
            <a:br>
              <a:rPr lang="en-US" dirty="0"/>
            </a:br>
            <a:r>
              <a:rPr lang="en-US" dirty="0"/>
              <a:t>but in general have several other commons commands (see examples in ~/gg/tables/</a:t>
            </a:r>
            <a:r>
              <a:rPr lang="en-US" dirty="0" err="1"/>
              <a:t>globk.cmd</a:t>
            </a:r>
            <a:r>
              <a:rPr lang="en-US" dirty="0"/>
              <a:t> and ~/gg/tables/</a:t>
            </a:r>
            <a:r>
              <a:rPr lang="en-US" dirty="0" err="1"/>
              <a:t>glorg.cmd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2022/07/19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765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GLOBK file name conventions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GLOBK uses arbitrary file names but there are some conventions used:</a:t>
            </a:r>
          </a:p>
          <a:p>
            <a:pPr lvl="1"/>
            <a:r>
              <a:rPr lang="en-US" dirty="0"/>
              <a:t>Binary h-files from </a:t>
            </a:r>
            <a:r>
              <a:rPr lang="en-US" dirty="0" err="1"/>
              <a:t>htoglb</a:t>
            </a:r>
            <a:r>
              <a:rPr lang="en-US" dirty="0"/>
              <a:t>: .</a:t>
            </a:r>
            <a:r>
              <a:rPr lang="en-US" dirty="0" err="1"/>
              <a:t>glx</a:t>
            </a:r>
            <a:r>
              <a:rPr lang="en-US" dirty="0"/>
              <a:t> is bias fixed, .</a:t>
            </a:r>
            <a:r>
              <a:rPr lang="en-US" dirty="0" err="1"/>
              <a:t>glr</a:t>
            </a:r>
            <a:r>
              <a:rPr lang="en-US" dirty="0"/>
              <a:t> is bias free (normally not used), .</a:t>
            </a:r>
            <a:r>
              <a:rPr lang="en-US" dirty="0" err="1"/>
              <a:t>gls</a:t>
            </a:r>
            <a:r>
              <a:rPr lang="en-US" dirty="0"/>
              <a:t> for SINEX derived files.</a:t>
            </a:r>
          </a:p>
          <a:p>
            <a:pPr lvl="1"/>
            <a:r>
              <a:rPr lang="en-US" dirty="0"/>
              <a:t>List of binary </a:t>
            </a:r>
            <a:r>
              <a:rPr lang="en-US" dirty="0" err="1"/>
              <a:t>h</a:t>
            </a:r>
            <a:r>
              <a:rPr lang="en-US" dirty="0"/>
              <a:t>-files to process: .</a:t>
            </a:r>
            <a:r>
              <a:rPr lang="en-US" dirty="0" err="1"/>
              <a:t>gdl</a:t>
            </a:r>
            <a:r>
              <a:rPr lang="en-US" dirty="0"/>
              <a:t> extent</a:t>
            </a:r>
          </a:p>
          <a:p>
            <a:pPr lvl="1"/>
            <a:r>
              <a:rPr lang="en-US" dirty="0"/>
              <a:t>GLOBK and GLORG command files: </a:t>
            </a:r>
            <a:r>
              <a:rPr lang="en-US" dirty="0" err="1"/>
              <a:t>globk</a:t>
            </a:r>
            <a:r>
              <a:rPr lang="en-US" dirty="0"/>
              <a:t>_&lt;type&gt;.</a:t>
            </a:r>
            <a:r>
              <a:rPr lang="en-US" dirty="0" err="1"/>
              <a:t>cmd</a:t>
            </a:r>
            <a:r>
              <a:rPr lang="en-US" dirty="0"/>
              <a:t> and </a:t>
            </a:r>
            <a:r>
              <a:rPr lang="en-US" dirty="0" err="1"/>
              <a:t>glorg</a:t>
            </a:r>
            <a:r>
              <a:rPr lang="en-US" dirty="0"/>
              <a:t>_&lt;type&gt;.</a:t>
            </a:r>
            <a:r>
              <a:rPr lang="en-US" dirty="0" err="1"/>
              <a:t>cmd</a:t>
            </a:r>
            <a:endParaRPr lang="en-US" dirty="0"/>
          </a:p>
          <a:p>
            <a:pPr lvl="1"/>
            <a:r>
              <a:rPr lang="en-US" dirty="0"/>
              <a:t>Output files: print file (no </a:t>
            </a:r>
            <a:r>
              <a:rPr lang="en-US" dirty="0" err="1"/>
              <a:t>glorg</a:t>
            </a:r>
            <a:r>
              <a:rPr lang="en-US" dirty="0"/>
              <a:t> reference frame) .</a:t>
            </a:r>
            <a:r>
              <a:rPr lang="en-US" dirty="0" err="1"/>
              <a:t>prt</a:t>
            </a:r>
            <a:r>
              <a:rPr lang="en-US" dirty="0"/>
              <a:t> (often not output); </a:t>
            </a:r>
            <a:r>
              <a:rPr lang="en-US" dirty="0" err="1"/>
              <a:t>glorg</a:t>
            </a:r>
            <a:r>
              <a:rPr lang="en-US" dirty="0"/>
              <a:t> output .org; log file .log</a:t>
            </a:r>
          </a:p>
          <a:p>
            <a:pPr lvl="1"/>
            <a:r>
              <a:rPr lang="en-US" dirty="0"/>
              <a:t>Apriori coordinate files: .</a:t>
            </a:r>
            <a:r>
              <a:rPr lang="en-US" dirty="0" err="1"/>
              <a:t>apr</a:t>
            </a:r>
            <a:endParaRPr lang="en-US" dirty="0"/>
          </a:p>
          <a:p>
            <a:pPr lvl="1"/>
            <a:r>
              <a:rPr lang="en-US" dirty="0"/>
              <a:t>Earthquake and rename file: .</a:t>
            </a:r>
            <a:r>
              <a:rPr lang="en-US" dirty="0" err="1"/>
              <a:t>eq</a:t>
            </a:r>
            <a:endParaRPr lang="en-US" dirty="0"/>
          </a:p>
          <a:p>
            <a:pPr lvl="1"/>
            <a:r>
              <a:rPr lang="en-US" dirty="0"/>
              <a:t>Lists of stabilization sites (used with source command): .stab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2022/07/19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25162</TotalTime>
  <Words>4372</Words>
  <Application>Microsoft Macintosh PowerPoint</Application>
  <PresentationFormat>Widescreen</PresentationFormat>
  <Paragraphs>429</Paragraphs>
  <Slides>27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4" baseType="lpstr">
      <vt:lpstr>Arial</vt:lpstr>
      <vt:lpstr>Calibri</vt:lpstr>
      <vt:lpstr>Calibri Light</vt:lpstr>
      <vt:lpstr>Courier</vt:lpstr>
      <vt:lpstr>Courier New</vt:lpstr>
      <vt:lpstr>Wingdings</vt:lpstr>
      <vt:lpstr>Office Theme</vt:lpstr>
      <vt:lpstr>Overview of post-processing with GLOBK</vt:lpstr>
      <vt:lpstr>GLOBK overview</vt:lpstr>
      <vt:lpstr>GLOBK purpose</vt:lpstr>
      <vt:lpstr>Common applications of GLOBK</vt:lpstr>
      <vt:lpstr>Processing stages</vt:lpstr>
      <vt:lpstr>Using non-GAMIT files in htoglb</vt:lpstr>
      <vt:lpstr>GLOBK function and file flow</vt:lpstr>
      <vt:lpstr>GLOBK command files</vt:lpstr>
      <vt:lpstr>GLOBK file name conventions</vt:lpstr>
      <vt:lpstr>Kalman filtering</vt:lpstr>
      <vt:lpstr>GLOBK structural confusions</vt:lpstr>
      <vt:lpstr>GLOBK files</vt:lpstr>
      <vt:lpstr> GLOBK file handling</vt:lpstr>
      <vt:lpstr>Estimation commands rules</vt:lpstr>
      <vt:lpstr>Earth orientation parameters (EOPs) </vt:lpstr>
      <vt:lpstr>“Data” editing (coordinate data)</vt:lpstr>
      <vt:lpstr>glorg</vt:lpstr>
      <vt:lpstr>Invoking glorg from globk command file</vt:lpstr>
      <vt:lpstr>glorg commands</vt:lpstr>
      <vt:lpstr>Controlling print output</vt:lpstr>
      <vt:lpstr>Program flow  </vt:lpstr>
      <vt:lpstr>Things GLOBK cannot do</vt:lpstr>
      <vt:lpstr>.apr-files in GLOBK processing</vt:lpstr>
      <vt:lpstr>What can go wrong?</vt:lpstr>
      <vt:lpstr>Iteration of solutions</vt:lpstr>
      <vt:lpstr>Associated programs</vt:lpstr>
      <vt:lpstr>Summary</vt:lpstr>
    </vt:vector>
  </TitlesOfParts>
  <Manager/>
  <Company>MIT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Overview of post-processing with GLOBK</dc:title>
  <dc:subject/>
  <dc:creator>T. Herring</dc:creator>
  <cp:keywords/>
  <dc:description/>
  <cp:lastModifiedBy>Mike Floyd</cp:lastModifiedBy>
  <cp:revision>53</cp:revision>
  <cp:lastPrinted>2020-08-21T18:31:11Z</cp:lastPrinted>
  <dcterms:created xsi:type="dcterms:W3CDTF">2011-08-03T17:21:15Z</dcterms:created>
  <dcterms:modified xsi:type="dcterms:W3CDTF">2022-07-20T19:26:25Z</dcterms:modified>
  <cp:category/>
</cp:coreProperties>
</file>