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20"/>
  </p:notesMasterIdLst>
  <p:handoutMasterIdLst>
    <p:handoutMasterId r:id="rId21"/>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 id="27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014"/>
  </p:normalViewPr>
  <p:slideViewPr>
    <p:cSldViewPr snapToGrid="0" snapToObjects="1">
      <p:cViewPr varScale="1">
        <p:scale>
          <a:sx n="120" d="100"/>
          <a:sy n="120" d="100"/>
        </p:scale>
        <p:origin x="800" y="1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Floyd" userId="672a31ed-b020-432c-ac3f-a859694af94b" providerId="ADAL" clId="{20DA3362-DA1B-064B-AFFF-3FA2C5DCB786}"/>
    <pc:docChg chg="modSld">
      <pc:chgData name="Mike Floyd" userId="672a31ed-b020-432c-ac3f-a859694af94b" providerId="ADAL" clId="{20DA3362-DA1B-064B-AFFF-3FA2C5DCB786}" dt="2022-07-20T19:27:02.545" v="10" actId="6549"/>
      <pc:docMkLst>
        <pc:docMk/>
      </pc:docMkLst>
      <pc:sldChg chg="modSp mod">
        <pc:chgData name="Mike Floyd" userId="672a31ed-b020-432c-ac3f-a859694af94b" providerId="ADAL" clId="{20DA3362-DA1B-064B-AFFF-3FA2C5DCB786}" dt="2022-07-20T19:27:02.545" v="10" actId="6549"/>
        <pc:sldMkLst>
          <pc:docMk/>
          <pc:sldMk cId="1788401427" sldId="257"/>
        </pc:sldMkLst>
        <pc:spChg chg="mod">
          <ac:chgData name="Mike Floyd" userId="672a31ed-b020-432c-ac3f-a859694af94b" providerId="ADAL" clId="{20DA3362-DA1B-064B-AFFF-3FA2C5DCB786}" dt="2022-07-20T19:27:02.545" v="10" actId="6549"/>
          <ac:spMkLst>
            <pc:docMk/>
            <pc:sldMk cId="1788401427" sldId="257"/>
            <ac:spMk id="17" creationId="{6E2303C9-FA6C-BB46-9A9E-215253750EF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time series with glred</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time series with glred</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CFB84800-B849-154C-BAFC-520D80C1D1DB}" type="slidenum">
              <a:rPr lang="en-US" smtClean="0"/>
              <a:t>0</a:t>
            </a:fld>
            <a:endParaRPr lang="en-US"/>
          </a:p>
        </p:txBody>
      </p:sp>
    </p:spTree>
    <p:extLst>
      <p:ext uri="{BB962C8B-B14F-4D97-AF65-F5344CB8AC3E}">
        <p14:creationId xmlns:p14="http://schemas.microsoft.com/office/powerpoint/2010/main" val="41251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Running</a:t>
            </a:r>
            <a:r>
              <a:rPr lang="en-US" baseline="0" dirty="0"/>
              <a:t> </a:t>
            </a:r>
            <a:r>
              <a:rPr lang="en-US" baseline="0" dirty="0" err="1"/>
              <a:t>sh_glred</a:t>
            </a:r>
            <a:r>
              <a:rPr lang="en-US" baseline="0" dirty="0"/>
              <a:t> to get daily solutions is the standard approach and easy once you’ve got a </a:t>
            </a:r>
            <a:r>
              <a:rPr lang="en-US" baseline="0" dirty="0" err="1"/>
              <a:t>globk_comb.cmd</a:t>
            </a:r>
            <a:r>
              <a:rPr lang="en-US" baseline="0" dirty="0"/>
              <a:t> and </a:t>
            </a:r>
            <a:r>
              <a:rPr lang="en-US" baseline="0" dirty="0" err="1"/>
              <a:t>glorg_comb.cmd</a:t>
            </a:r>
            <a:r>
              <a:rPr lang="en-US" baseline="0" dirty="0"/>
              <a:t> file constructed.  The GLOBK lecture will introduce these files, and this lecture along with the Reference Frames and Error Analysis lectures will delve into appropriate strategies for constraining the network and weighting </a:t>
            </a:r>
            <a:r>
              <a:rPr lang="en-US" baseline="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1</a:t>
            </a:fld>
            <a:endParaRPr lang="en-US"/>
          </a:p>
        </p:txBody>
      </p:sp>
      <p:sp>
        <p:nvSpPr>
          <p:cNvPr id="5" name="Date Placeholder 4"/>
          <p:cNvSpPr>
            <a:spLocks noGrp="1"/>
          </p:cNvSpPr>
          <p:nvPr>
            <p:ph type="dt" idx="11"/>
          </p:nvPr>
        </p:nvSpPr>
        <p:spPr/>
        <p:txBody>
          <a:bodyPr/>
          <a:lstStyle/>
          <a:p>
            <a:r>
              <a:rPr lang="en-GB"/>
              <a:t>2020/08/25</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28790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Large uncertainty</a:t>
            </a:r>
            <a:r>
              <a:rPr lang="en-US" baseline="0" dirty="0"/>
              <a:t> will mean outlier will have low weight in inversion/</a:t>
            </a:r>
            <a:r>
              <a:rPr lang="en-US" baseline="0" dirty="0" err="1"/>
              <a:t>Kalman</a:t>
            </a:r>
            <a:r>
              <a:rPr lang="en-US" baseline="0" dirty="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11</a:t>
            </a:fld>
            <a:endParaRPr lang="en-US"/>
          </a:p>
        </p:txBody>
      </p:sp>
      <p:sp>
        <p:nvSpPr>
          <p:cNvPr id="5" name="Date Placeholder 4"/>
          <p:cNvSpPr>
            <a:spLocks noGrp="1"/>
          </p:cNvSpPr>
          <p:nvPr>
            <p:ph type="dt" idx="11"/>
          </p:nvPr>
        </p:nvSpPr>
        <p:spPr/>
        <p:txBody>
          <a:bodyPr/>
          <a:lstStyle/>
          <a:p>
            <a:r>
              <a:rPr lang="en-GB"/>
              <a:t>2020/08/25</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91789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Consistency</a:t>
            </a:r>
            <a:r>
              <a:rPr lang="en-US" baseline="0" dirty="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en-GB"/>
              <a:t>2020/08/25</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13556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09030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86570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00268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48988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US"/>
              <a:t>2022/07/19</a:t>
            </a:r>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08914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US"/>
              <a:t>2022/07/19</a:t>
            </a:r>
          </a:p>
        </p:txBody>
      </p:sp>
      <p:sp>
        <p:nvSpPr>
          <p:cNvPr id="8" name="Footer Placeholder 7"/>
          <p:cNvSpPr>
            <a:spLocks noGrp="1"/>
          </p:cNvSpPr>
          <p:nvPr>
            <p:ph type="ftr" sz="quarter" idx="11"/>
          </p:nvPr>
        </p:nvSpPr>
        <p:spPr/>
        <p:txBody>
          <a:bodyPr/>
          <a:lstStyle/>
          <a:p>
            <a:r>
              <a:rPr lang="en-US"/>
              <a:t>Generating time series with glred</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68433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US"/>
              <a:t>2022/07/19</a:t>
            </a:r>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544046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2022/07/19</a:t>
            </a:r>
          </a:p>
        </p:txBody>
      </p:sp>
      <p:sp>
        <p:nvSpPr>
          <p:cNvPr id="3" name="Footer Placeholder 2"/>
          <p:cNvSpPr>
            <a:spLocks noGrp="1"/>
          </p:cNvSpPr>
          <p:nvPr>
            <p:ph type="ftr" sz="quarter" idx="11"/>
          </p:nvPr>
        </p:nvSpPr>
        <p:spPr/>
        <p:txBody>
          <a:bodyPr/>
          <a:lstStyle/>
          <a:p>
            <a:r>
              <a:rPr lang="en-US"/>
              <a:t>Generating time series with glred</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28715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2022/07/19</a:t>
            </a:r>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54930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2022/07/19</a:t>
            </a:r>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23757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2022/07/19</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Generating time series with glred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28429814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time series</a:t>
            </a:r>
            <a:br>
              <a:rPr lang="en-US" dirty="0"/>
            </a:br>
            <a:r>
              <a:rPr lang="en-US" dirty="0"/>
              <a:t>with </a:t>
            </a:r>
            <a:r>
              <a:rPr lang="en-US" dirty="0" err="1">
                <a:latin typeface="Courier New" charset="0"/>
                <a:ea typeface="Courier New" charset="0"/>
                <a:cs typeface="Courier New" charset="0"/>
              </a:rPr>
              <a:t>glred</a:t>
            </a:r>
            <a:endParaRPr lang="en-US" dirty="0">
              <a:latin typeface="Courier New" charset="0"/>
              <a:ea typeface="Courier New" charset="0"/>
              <a:cs typeface="Courier New" charset="0"/>
            </a:endParaRPr>
          </a:p>
        </p:txBody>
      </p:sp>
      <p:pic>
        <p:nvPicPr>
          <p:cNvPr id="12" name="Picture 11" descr="MIT-logo-with-spelling-web-red-gray-design1-large.png">
            <a:extLst>
              <a:ext uri="{FF2B5EF4-FFF2-40B4-BE49-F238E27FC236}">
                <a16:creationId xmlns:a16="http://schemas.microsoft.com/office/drawing/2014/main" id="{E214F0C8-ADC0-CD47-8C78-71AD884C04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5" name="Picture 14" descr="unavco-logo-red-black-shadow.png">
            <a:extLst>
              <a:ext uri="{FF2B5EF4-FFF2-40B4-BE49-F238E27FC236}">
                <a16:creationId xmlns:a16="http://schemas.microsoft.com/office/drawing/2014/main" id="{E9E6FC6B-D124-6A4F-97D9-9B32A2087E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6" name="Picture 15">
            <a:extLst>
              <a:ext uri="{FF2B5EF4-FFF2-40B4-BE49-F238E27FC236}">
                <a16:creationId xmlns:a16="http://schemas.microsoft.com/office/drawing/2014/main" id="{422F6136-685E-BF46-A17E-9339D2A492FA}"/>
              </a:ext>
            </a:extLst>
          </p:cNvPr>
          <p:cNvPicPr>
            <a:picLocks noChangeAspect="1"/>
          </p:cNvPicPr>
          <p:nvPr/>
        </p:nvPicPr>
        <p:blipFill>
          <a:blip r:embed="rId5"/>
          <a:stretch>
            <a:fillRect/>
          </a:stretch>
        </p:blipFill>
        <p:spPr>
          <a:xfrm>
            <a:off x="254000" y="254000"/>
            <a:ext cx="2222500" cy="469900"/>
          </a:xfrm>
          <a:prstGeom prst="rect">
            <a:avLst/>
          </a:prstGeom>
        </p:spPr>
      </p:pic>
      <p:sp>
        <p:nvSpPr>
          <p:cNvPr id="17" name="Subtitle 15">
            <a:extLst>
              <a:ext uri="{FF2B5EF4-FFF2-40B4-BE49-F238E27FC236}">
                <a16:creationId xmlns:a16="http://schemas.microsoft.com/office/drawing/2014/main" id="{6E2303C9-FA6C-BB46-9A9E-215253750EF8}"/>
              </a:ext>
            </a:extLst>
          </p:cNvPr>
          <p:cNvSpPr txBox="1">
            <a:spLocks noGrp="1"/>
          </p:cNvSpPr>
          <p:nvPr>
            <p:ph type="subTitle" idx="1"/>
          </p:nvPr>
        </p:nvSpPr>
        <p:spPr>
          <a:xfrm>
            <a:off x="1524000" y="3602038"/>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M. A. Floyd     T. A. Herring</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18–22 July 2022</a:t>
            </a:r>
          </a:p>
          <a:p>
            <a:r>
              <a:rPr lang="en-US" sz="2400" dirty="0">
                <a:solidFill>
                  <a:schemeClr val="accent3"/>
                </a:solidFill>
              </a:rPr>
              <a:t>https://</a:t>
            </a:r>
            <a:r>
              <a:rPr lang="en-US" sz="2400" dirty="0" err="1">
                <a:solidFill>
                  <a:schemeClr val="accent3"/>
                </a:solidFill>
              </a:rPr>
              <a:t>geoweb.mit.edu</a:t>
            </a:r>
            <a:r>
              <a:rPr lang="en-US" sz="2400" dirty="0">
                <a:solidFill>
                  <a:schemeClr val="accent3"/>
                </a:solidFill>
              </a:rPr>
              <a:t>/gg/courses/202207_UNAVCO/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dirty="0" err="1"/>
              <a:t>pos</a:t>
            </a:r>
            <a:r>
              <a:rPr lang="en-US" dirty="0"/>
              <a:t>”-files</a:t>
            </a:r>
          </a:p>
        </p:txBody>
      </p:sp>
      <p:sp>
        <p:nvSpPr>
          <p:cNvPr id="3" name="Content Placeholder 2"/>
          <p:cNvSpPr>
            <a:spLocks noGrp="1"/>
          </p:cNvSpPr>
          <p:nvPr>
            <p:ph idx="1"/>
          </p:nvPr>
        </p:nvSpPr>
        <p:spPr/>
        <p:txBody>
          <a:bodyPr/>
          <a:lstStyle/>
          <a:p>
            <a:r>
              <a:rPr lang="en-US" dirty="0"/>
              <a:t>These contain your time series solution</a:t>
            </a:r>
          </a:p>
          <a:p>
            <a:r>
              <a:rPr lang="en-US" dirty="0"/>
              <a:t>Long format in various coordinate systems</a:t>
            </a:r>
          </a:p>
          <a:p>
            <a:pPr lvl="1"/>
            <a:r>
              <a:rPr lang="en-US" dirty="0"/>
              <a:t>Geocentric (X, Y, Z)</a:t>
            </a:r>
          </a:p>
          <a:p>
            <a:pPr lvl="1"/>
            <a:r>
              <a:rPr lang="en-US" dirty="0"/>
              <a:t>Geodetic (</a:t>
            </a:r>
            <a:r>
              <a:rPr lang="en-US" dirty="0" err="1"/>
              <a:t>lon</a:t>
            </a:r>
            <a:r>
              <a:rPr lang="en-US" dirty="0"/>
              <a:t>., lat., height)</a:t>
            </a:r>
          </a:p>
          <a:p>
            <a:pPr lvl="1"/>
            <a:r>
              <a:rPr lang="en-US" dirty="0"/>
              <a:t>Local (east, north, up)</a:t>
            </a:r>
          </a:p>
          <a:p>
            <a:r>
              <a:rPr lang="en-US" dirty="0"/>
              <a:t>Can be input to </a:t>
            </a:r>
            <a:r>
              <a:rPr lang="en-US" dirty="0" err="1">
                <a:latin typeface="Courier" pitchFamily="2" charset="0"/>
              </a:rPr>
              <a:t>tsfit</a:t>
            </a:r>
            <a:r>
              <a:rPr lang="en-US" dirty="0"/>
              <a:t> (interactive version of </a:t>
            </a:r>
            <a:r>
              <a:rPr lang="en-US" dirty="0" err="1"/>
              <a:t>GGMatlab</a:t>
            </a:r>
            <a:r>
              <a:rPr lang="en-US" dirty="0"/>
              <a:t> tool “</a:t>
            </a:r>
            <a:r>
              <a:rPr lang="en-US" dirty="0" err="1"/>
              <a:t>tsview</a:t>
            </a:r>
            <a:r>
              <a:rPr lang="en-US" dirty="0"/>
              <a:t>”), </a:t>
            </a:r>
            <a:r>
              <a:rPr lang="en-US" dirty="0" err="1">
                <a:latin typeface="Courier" pitchFamily="2" charset="0"/>
              </a:rPr>
              <a:t>sh_cats</a:t>
            </a:r>
            <a:r>
              <a:rPr lang="en-US" dirty="0"/>
              <a:t> (requires CATS) and </a:t>
            </a:r>
            <a:r>
              <a:rPr lang="en-US" dirty="0" err="1">
                <a:latin typeface="Courier" pitchFamily="2" charset="0"/>
              </a:rPr>
              <a:t>sh_hector</a:t>
            </a:r>
            <a:r>
              <a:rPr lang="en-US" dirty="0"/>
              <a:t> (requires Hector)</a:t>
            </a:r>
          </a:p>
          <a:p>
            <a:r>
              <a:rPr lang="en-US" dirty="0"/>
              <a:t>Both “.</a:t>
            </a:r>
            <a:r>
              <a:rPr lang="en-US" dirty="0" err="1"/>
              <a:t>pos</a:t>
            </a:r>
            <a:r>
              <a:rPr lang="en-US" dirty="0"/>
              <a:t>”-files and “.res”-files can be plotted with </a:t>
            </a:r>
            <a:r>
              <a:rPr lang="en-US" dirty="0" err="1">
                <a:latin typeface="Courier" pitchFamily="2" charset="0"/>
              </a:rPr>
              <a:t>sh_plot_pos</a:t>
            </a:r>
            <a:endParaRPr lang="en-US" dirty="0">
              <a:latin typeface="Courier" pitchFamily="2" charset="0"/>
            </a:endParaRP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custDataLst>
      <p:tags r:id="rId1"/>
    </p:custDataLst>
    <p:extLst>
      <p:ext uri="{BB962C8B-B14F-4D97-AF65-F5344CB8AC3E}">
        <p14:creationId xmlns:p14="http://schemas.microsoft.com/office/powerpoint/2010/main" val="416856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sh_plot_pos</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Uses GMT and has many features including options to:</a:t>
            </a:r>
          </a:p>
          <a:p>
            <a:pPr lvl="1"/>
            <a:r>
              <a:rPr lang="en-US" dirty="0"/>
              <a:t>Read in “.org”-files, “.</a:t>
            </a:r>
            <a:r>
              <a:rPr lang="en-US" dirty="0" err="1"/>
              <a:t>pos</a:t>
            </a:r>
            <a:r>
              <a:rPr lang="en-US" dirty="0"/>
              <a:t>”-files (output of </a:t>
            </a:r>
            <a:r>
              <a:rPr lang="en-US" dirty="0" err="1">
                <a:latin typeface="Courier" pitchFamily="2" charset="0"/>
              </a:rPr>
              <a:t>tssum</a:t>
            </a:r>
            <a:r>
              <a:rPr lang="en-US" dirty="0"/>
              <a:t>) and “.res”-files (output of </a:t>
            </a:r>
            <a:r>
              <a:rPr lang="en-US" dirty="0" err="1">
                <a:latin typeface="Courier" pitchFamily="2" charset="0"/>
              </a:rPr>
              <a:t>tsfit</a:t>
            </a:r>
            <a:r>
              <a:rPr lang="en-US" dirty="0"/>
              <a:t>) [</a:t>
            </a:r>
            <a:r>
              <a:rPr lang="en-US" dirty="0">
                <a:latin typeface="Courier" pitchFamily="2" charset="0"/>
              </a:rPr>
              <a:t>-f</a:t>
            </a:r>
            <a:r>
              <a:rPr lang="en-US" dirty="0"/>
              <a:t> option]</a:t>
            </a:r>
          </a:p>
          <a:p>
            <a:pPr lvl="1"/>
            <a:r>
              <a:rPr lang="en-US" dirty="0"/>
              <a:t>Run </a:t>
            </a:r>
            <a:r>
              <a:rPr lang="en-US" dirty="0" err="1">
                <a:latin typeface="Courier" pitchFamily="2" charset="0"/>
              </a:rPr>
              <a:t>tsfit</a:t>
            </a:r>
            <a:r>
              <a:rPr lang="en-US" dirty="0"/>
              <a:t> (GLOBK’s curve-fitting module) on input “.</a:t>
            </a:r>
            <a:r>
              <a:rPr lang="en-US" dirty="0" err="1"/>
              <a:t>pos</a:t>
            </a:r>
            <a:r>
              <a:rPr lang="en-US" dirty="0"/>
              <a:t>”-files [</a:t>
            </a:r>
            <a:r>
              <a:rPr lang="en-US" dirty="0">
                <a:latin typeface="Courier" pitchFamily="2" charset="0"/>
              </a:rPr>
              <a:t>-t</a:t>
            </a:r>
            <a:r>
              <a:rPr lang="en-US" dirty="0"/>
              <a:t> option]</a:t>
            </a:r>
          </a:p>
          <a:p>
            <a:pPr lvl="1"/>
            <a:r>
              <a:rPr lang="en-US" dirty="0"/>
              <a:t>Calculate basic statistics (e.g. WRMS, NRMS)</a:t>
            </a:r>
          </a:p>
          <a:p>
            <a:pPr lvl="1"/>
            <a:r>
              <a:rPr lang="en-US" dirty="0"/>
              <a:t>Add vertical lines at epochs specified by renames, earthquakes or user [</a:t>
            </a:r>
            <a:r>
              <a:rPr lang="en-US" dirty="0">
                <a:latin typeface="Courier" pitchFamily="2" charset="0"/>
              </a:rPr>
              <a:t>-b</a:t>
            </a:r>
            <a:r>
              <a:rPr lang="en-US" dirty="0"/>
              <a:t>,</a:t>
            </a:r>
            <a:br>
              <a:rPr lang="en-US" dirty="0"/>
            </a:br>
            <a:r>
              <a:rPr lang="en-US" dirty="0">
                <a:latin typeface="Courier" pitchFamily="2" charset="0"/>
              </a:rPr>
              <a:t>-e</a:t>
            </a:r>
            <a:r>
              <a:rPr lang="en-US" dirty="0"/>
              <a:t> and </a:t>
            </a:r>
            <a:r>
              <a:rPr lang="en-US" dirty="0">
                <a:latin typeface="Courier" pitchFamily="2" charset="0"/>
              </a:rPr>
              <a:t>-l</a:t>
            </a:r>
            <a:r>
              <a:rPr lang="en-US" dirty="0"/>
              <a:t> options, respectively]</a:t>
            </a:r>
          </a:p>
          <a:p>
            <a:pPr lvl="1"/>
            <a:r>
              <a:rPr lang="en-US" dirty="0"/>
              <a:t>Specify fixed start and end times of time series [</a:t>
            </a:r>
            <a:r>
              <a:rPr lang="en-US" dirty="0">
                <a:latin typeface="Courier" pitchFamily="2" charset="0"/>
                <a:cs typeface="Courier New" panose="02070309020205020404" pitchFamily="49" charset="0"/>
              </a:rPr>
              <a:t>-t1</a:t>
            </a:r>
            <a:r>
              <a:rPr lang="en-US" dirty="0"/>
              <a:t>, </a:t>
            </a:r>
            <a:r>
              <a:rPr lang="en-US" dirty="0">
                <a:latin typeface="Courier" pitchFamily="2" charset="0"/>
              </a:rPr>
              <a:t>-t2</a:t>
            </a:r>
            <a:r>
              <a:rPr lang="en-US" dirty="0"/>
              <a:t> options]</a:t>
            </a:r>
          </a:p>
          <a:p>
            <a:pPr lvl="1"/>
            <a:r>
              <a:rPr lang="en-US" dirty="0"/>
              <a:t>etc.</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3577906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Inspect consistency of time series</a:t>
            </a:r>
          </a:p>
        </p:txBody>
      </p:sp>
      <p:sp>
        <p:nvSpPr>
          <p:cNvPr id="6" name="Text Placeholder 5"/>
          <p:cNvSpPr>
            <a:spLocks noGrp="1"/>
          </p:cNvSpPr>
          <p:nvPr>
            <p:ph type="body" idx="1"/>
          </p:nvPr>
        </p:nvSpPr>
        <p:spPr/>
        <p:txBody>
          <a:bodyPr/>
          <a:lstStyle/>
          <a:p>
            <a:r>
              <a:rPr lang="en-US"/>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034329" y="2505075"/>
            <a:ext cx="2768704" cy="3684588"/>
          </a:xfrm>
        </p:spPr>
      </p:pic>
      <p:sp>
        <p:nvSpPr>
          <p:cNvPr id="8" name="Text Placeholder 7"/>
          <p:cNvSpPr>
            <a:spLocks noGrp="1"/>
          </p:cNvSpPr>
          <p:nvPr>
            <p:ph type="body" sz="quarter" idx="3"/>
          </p:nvPr>
        </p:nvSpPr>
        <p:spPr/>
        <p:txBody>
          <a:bodyPr/>
          <a:lstStyle/>
          <a:p>
            <a:r>
              <a:rPr lang="en-US"/>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6741735" y="2505075"/>
            <a:ext cx="2710619" cy="3684588"/>
          </a:xfrm>
        </p:spPr>
      </p:pic>
      <p:sp>
        <p:nvSpPr>
          <p:cNvPr id="3" name="Date Placeholder 2"/>
          <p:cNvSpPr>
            <a:spLocks noGrp="1"/>
          </p:cNvSpPr>
          <p:nvPr>
            <p:ph type="dt" sz="half" idx="10"/>
          </p:nvPr>
        </p:nvSpPr>
        <p:spPr/>
        <p:txBody>
          <a:bodyPr/>
          <a:lstStyle/>
          <a:p>
            <a:r>
              <a:rPr lang="en-US"/>
              <a:t>2022/07/19</a:t>
            </a:r>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3490545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“outliers” may be stability issues</a:t>
            </a:r>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852781" y="1825625"/>
            <a:ext cx="3152437" cy="4351338"/>
          </a:xfrm>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153309" y="1825625"/>
            <a:ext cx="3219381" cy="4351338"/>
          </a:xfrm>
        </p:spPr>
      </p:pic>
      <p:sp>
        <p:nvSpPr>
          <p:cNvPr id="3" name="Date Placeholder 2"/>
          <p:cNvSpPr>
            <a:spLocks noGrp="1"/>
          </p:cNvSpPr>
          <p:nvPr>
            <p:ph type="dt" sz="half" idx="10"/>
          </p:nvPr>
        </p:nvSpPr>
        <p:spPr/>
        <p:txBody>
          <a:bodyPr/>
          <a:lstStyle/>
          <a:p>
            <a:r>
              <a:rPr lang="en-US"/>
              <a:t>2022/07/19</a:t>
            </a:r>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12</a:t>
            </a:fld>
            <a:endParaRPr lang="en-US"/>
          </a:p>
        </p:txBody>
      </p:sp>
      <p:sp>
        <p:nvSpPr>
          <p:cNvPr id="12" name="Oval 11"/>
          <p:cNvSpPr/>
          <p:nvPr/>
        </p:nvSpPr>
        <p:spPr>
          <a:xfrm>
            <a:off x="3587057" y="1803063"/>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8949041" y="1812883"/>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56408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Excluding outliers or segments of data</a:t>
            </a:r>
          </a:p>
        </p:txBody>
      </p:sp>
      <p:sp>
        <p:nvSpPr>
          <p:cNvPr id="5" name="Content Placeholder 4"/>
          <p:cNvSpPr>
            <a:spLocks noGrp="1"/>
          </p:cNvSpPr>
          <p:nvPr>
            <p:ph idx="1"/>
          </p:nvPr>
        </p:nvSpPr>
        <p:spPr/>
        <p:txBody>
          <a:bodyPr/>
          <a:lstStyle/>
          <a:p>
            <a:r>
              <a:rPr lang="en-US" dirty="0"/>
              <a:t>Create “rename” file records and add </a:t>
            </a:r>
            <a:r>
              <a:rPr lang="en-US"/>
              <a:t>to GLOBK </a:t>
            </a:r>
            <a:r>
              <a:rPr lang="en-US" dirty="0"/>
              <a:t>command file’s “</a:t>
            </a:r>
            <a:r>
              <a:rPr lang="en-US" dirty="0" err="1"/>
              <a:t>eq_file</a:t>
            </a:r>
            <a:r>
              <a:rPr lang="en-US" dirty="0"/>
              <a:t>” option, e.g.</a:t>
            </a:r>
          </a:p>
          <a:p>
            <a:pPr marL="457200" lvl="1" indent="0">
              <a:buNone/>
            </a:pPr>
            <a:r>
              <a:rPr lang="en-US" sz="2000" dirty="0">
                <a:latin typeface="Courier" pitchFamily="2" charset="0"/>
              </a:rPr>
              <a:t>rename PTRB     PTRB_XPS h1407080610_nb4a</a:t>
            </a:r>
          </a:p>
          <a:p>
            <a:pPr marL="457200" lvl="1" indent="0">
              <a:buNone/>
            </a:pPr>
            <a:r>
              <a:rPr lang="en-US" sz="2000" dirty="0">
                <a:latin typeface="Courier" pitchFamily="2" charset="0"/>
              </a:rPr>
              <a:t>rename PTRB     PTRB_XPS 2014 07 07 18 00 2014 07 08 18 30</a:t>
            </a:r>
          </a:p>
          <a:p>
            <a:pPr marL="457200" lvl="1" indent="0">
              <a:buNone/>
            </a:pPr>
            <a:r>
              <a:rPr lang="en-US" sz="2000" dirty="0">
                <a:latin typeface="Courier" pitchFamily="2" charset="0"/>
              </a:rPr>
              <a:t>rename ABCD     ABCD_XCL 2013 07 08 00 00</a:t>
            </a:r>
          </a:p>
          <a:p>
            <a:r>
              <a:rPr lang="en-US" dirty="0"/>
              <a:t>“XPS” will not exclude data from </a:t>
            </a:r>
            <a:r>
              <a:rPr lang="en-US" dirty="0" err="1">
                <a:latin typeface="Courier" pitchFamily="2" charset="0"/>
              </a:rPr>
              <a:t>glred</a:t>
            </a:r>
            <a:r>
              <a:rPr lang="en-US" dirty="0"/>
              <a:t> (so still visible in time series) but will exclude data from </a:t>
            </a:r>
            <a:r>
              <a:rPr lang="en-US" dirty="0" err="1">
                <a:latin typeface="Courier" pitchFamily="2" charset="0"/>
              </a:rPr>
              <a:t>globk</a:t>
            </a:r>
            <a:r>
              <a:rPr lang="en-US" dirty="0"/>
              <a:t> (combination or velocity solution)</a:t>
            </a:r>
          </a:p>
          <a:p>
            <a:r>
              <a:rPr lang="en-US" dirty="0"/>
              <a:t>“XCL” will exclude data from all </a:t>
            </a:r>
            <a:r>
              <a:rPr lang="en-US" dirty="0" err="1">
                <a:latin typeface="Courier" pitchFamily="2" charset="0"/>
              </a:rPr>
              <a:t>glred</a:t>
            </a:r>
            <a:r>
              <a:rPr lang="en-US" dirty="0"/>
              <a:t> and </a:t>
            </a:r>
            <a:r>
              <a:rPr lang="en-US" dirty="0" err="1">
                <a:latin typeface="Courier" pitchFamily="2" charset="0"/>
                <a:cs typeface="Courier New" panose="02070309020205020404" pitchFamily="49" charset="0"/>
              </a:rPr>
              <a:t>globk</a:t>
            </a:r>
            <a:r>
              <a:rPr lang="en-US" dirty="0"/>
              <a:t> runs</a:t>
            </a:r>
          </a:p>
        </p:txBody>
      </p:sp>
      <p:sp>
        <p:nvSpPr>
          <p:cNvPr id="3" name="Date Placeholder 2"/>
          <p:cNvSpPr>
            <a:spLocks noGrp="1"/>
          </p:cNvSpPr>
          <p:nvPr>
            <p:ph type="dt" sz="half" idx="10"/>
          </p:nvPr>
        </p:nvSpPr>
        <p:spPr/>
        <p:txBody>
          <a:bodyPr/>
          <a:lstStyle/>
          <a:p>
            <a:r>
              <a:rPr lang="en-US"/>
              <a:t>2022/07/19</a:t>
            </a:r>
          </a:p>
        </p:txBody>
      </p:sp>
      <p:sp>
        <p:nvSpPr>
          <p:cNvPr id="4" name="Footer Placeholder 3"/>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custDataLst>
      <p:tags r:id="rId1"/>
    </p:custDataLst>
    <p:extLst>
      <p:ext uri="{BB962C8B-B14F-4D97-AF65-F5344CB8AC3E}">
        <p14:creationId xmlns:p14="http://schemas.microsoft.com/office/powerpoint/2010/main" val="370254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Iterating your solution</a:t>
            </a:r>
          </a:p>
        </p:txBody>
      </p:sp>
      <p:sp>
        <p:nvSpPr>
          <p:cNvPr id="3" name="Content Placeholder 2"/>
          <p:cNvSpPr>
            <a:spLocks noGrp="1"/>
          </p:cNvSpPr>
          <p:nvPr>
            <p:ph idx="1"/>
          </p:nvPr>
        </p:nvSpPr>
        <p:spPr/>
        <p:txBody>
          <a:bodyPr/>
          <a:lstStyle/>
          <a:p>
            <a:r>
              <a:rPr lang="en-US" dirty="0"/>
              <a:t>First time series may only be stabilized by previously well-defined sites, e.g. ITRF sites</a:t>
            </a:r>
          </a:p>
          <a:p>
            <a:r>
              <a:rPr lang="en-US" dirty="0"/>
              <a:t>Once a high-quality position (and velocity) estimate for a previously unknown or new site is available, we can use all sites to stabilize</a:t>
            </a:r>
          </a:p>
          <a:p>
            <a:r>
              <a:rPr lang="en-US" dirty="0"/>
              <a:t>This approach may be used with both time series (e.g. </a:t>
            </a:r>
            <a:r>
              <a:rPr lang="en-US" dirty="0" err="1">
                <a:latin typeface="Courier" pitchFamily="2" charset="0"/>
              </a:rPr>
              <a:t>glred</a:t>
            </a:r>
            <a:r>
              <a:rPr lang="en-US" dirty="0"/>
              <a:t>) and velocity (e.g. </a:t>
            </a:r>
            <a:r>
              <a:rPr lang="en-US" dirty="0" err="1">
                <a:latin typeface="Courier" pitchFamily="2" charset="0"/>
              </a:rPr>
              <a:t>globk</a:t>
            </a:r>
            <a:r>
              <a:rPr lang="en-US" dirty="0"/>
              <a:t>) solutions</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545598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vs long-term time series</a:t>
            </a:r>
          </a:p>
        </p:txBody>
      </p:sp>
      <p:sp>
        <p:nvSpPr>
          <p:cNvPr id="3" name="Content Placeholder 2"/>
          <p:cNvSpPr>
            <a:spLocks noGrp="1"/>
          </p:cNvSpPr>
          <p:nvPr>
            <p:ph idx="1"/>
          </p:nvPr>
        </p:nvSpPr>
        <p:spPr/>
        <p:txBody>
          <a:bodyPr/>
          <a:lstStyle/>
          <a:p>
            <a:r>
              <a:rPr lang="en-US" dirty="0"/>
              <a:t>Exactly the same procedure is used for short (e.g. survey) and long (e.g. years of continuous data) time series</a:t>
            </a:r>
          </a:p>
          <a:p>
            <a:r>
              <a:rPr lang="en-US" dirty="0"/>
              <a:t>The only difference may be the number and type of input h-files, e.g.</a:t>
            </a:r>
          </a:p>
          <a:p>
            <a:pPr lvl="1"/>
            <a:r>
              <a:rPr lang="en-US" dirty="0"/>
              <a:t>Daily survey h-files (short-term time series)</a:t>
            </a:r>
          </a:p>
          <a:p>
            <a:pPr lvl="1"/>
            <a:r>
              <a:rPr lang="en-US" dirty="0"/>
              <a:t>Combine into one solution (short-term position combination)</a:t>
            </a:r>
          </a:p>
          <a:p>
            <a:pPr lvl="1"/>
            <a:r>
              <a:rPr lang="en-US" dirty="0"/>
              <a:t>Several combined survey files over years (long-term time series)</a:t>
            </a:r>
          </a:p>
          <a:p>
            <a:pPr lvl="1"/>
            <a:r>
              <a:rPr lang="en-US" dirty="0"/>
              <a:t>Several combined survey files over years (long-term velocity combination)</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876217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tsfit</a:t>
            </a:r>
            <a:r>
              <a:rPr lang="en-US" dirty="0"/>
              <a:t> and </a:t>
            </a:r>
            <a:r>
              <a:rPr lang="en-US" dirty="0" err="1"/>
              <a:t>tsview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latin typeface="Courier" pitchFamily="2" charset="0"/>
              </a:rPr>
              <a:t>tsfit</a:t>
            </a:r>
            <a:r>
              <a:rPr lang="en-US" dirty="0"/>
              <a:t> is the command-line tool for fitting time series and generating statistics</a:t>
            </a:r>
          </a:p>
          <a:p>
            <a:pPr lvl="1"/>
            <a:r>
              <a:rPr lang="en-US" dirty="0"/>
              <a:t>Input “.pos”-files, optionally .eq-files</a:t>
            </a:r>
          </a:p>
          <a:p>
            <a:pPr lvl="1"/>
            <a:r>
              <a:rPr lang="en-US" dirty="0"/>
              <a:t>Fits linear rate and choice of common parameters</a:t>
            </a:r>
          </a:p>
          <a:p>
            <a:pPr lvl="2"/>
            <a:r>
              <a:rPr lang="en-US" dirty="0"/>
              <a:t>Periodic terms</a:t>
            </a:r>
          </a:p>
          <a:p>
            <a:pPr lvl="2"/>
            <a:r>
              <a:rPr lang="en-US" dirty="0"/>
              <a:t>Discontinuities and earthquakes</a:t>
            </a:r>
          </a:p>
          <a:p>
            <a:pPr lvl="2"/>
            <a:r>
              <a:rPr lang="en-US" dirty="0"/>
              <a:t>Post-seismic decays</a:t>
            </a:r>
          </a:p>
          <a:p>
            <a:pPr lvl="1"/>
            <a:r>
              <a:rPr lang="en-US" dirty="0"/>
              <a:t>Outputs</a:t>
            </a:r>
          </a:p>
          <a:p>
            <a:pPr lvl="2"/>
            <a:r>
              <a:rPr lang="en-US" dirty="0"/>
              <a:t>statistics of fit</a:t>
            </a:r>
          </a:p>
          <a:p>
            <a:pPr lvl="2"/>
            <a:r>
              <a:rPr lang="en-US" dirty="0"/>
              <a:t>standard (position and velocity) .</a:t>
            </a:r>
            <a:r>
              <a:rPr lang="en-US" dirty="0" err="1"/>
              <a:t>apr</a:t>
            </a:r>
            <a:r>
              <a:rPr lang="en-US" dirty="0"/>
              <a:t>-files</a:t>
            </a:r>
          </a:p>
          <a:p>
            <a:pPr lvl="2"/>
            <a:r>
              <a:rPr lang="en-US" dirty="0"/>
              <a:t>extended (periodic, logarithmic decay, etc.) .</a:t>
            </a:r>
            <a:r>
              <a:rPr lang="en-US" dirty="0" err="1"/>
              <a:t>apr</a:t>
            </a:r>
            <a:r>
              <a:rPr lang="en-US" dirty="0"/>
              <a:t>-files</a:t>
            </a:r>
          </a:p>
          <a:p>
            <a:pPr lvl="2"/>
            <a:r>
              <a:rPr lang="en-US" dirty="0"/>
              <a:t>Residuals to fit (“.res”-files)</a:t>
            </a:r>
          </a:p>
          <a:p>
            <a:r>
              <a:rPr lang="en-US" dirty="0" err="1"/>
              <a:t>tsview</a:t>
            </a:r>
            <a:r>
              <a:rPr lang="en-US" dirty="0"/>
              <a:t> is an alternative that, via a MATLAB interface, allows interaction</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16</a:t>
            </a:fld>
            <a:endParaRPr lang="en-US"/>
          </a:p>
        </p:txBody>
      </p:sp>
    </p:spTree>
    <p:custDataLst>
      <p:tags r:id="rId1"/>
    </p:custDataLst>
    <p:extLst>
      <p:ext uri="{BB962C8B-B14F-4D97-AF65-F5344CB8AC3E}">
        <p14:creationId xmlns:p14="http://schemas.microsoft.com/office/powerpoint/2010/main" val="199098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77500" lnSpcReduction="20000"/>
          </a:bodyPr>
          <a:lstStyle/>
          <a:p>
            <a:r>
              <a:rPr lang="en-US" dirty="0" err="1">
                <a:latin typeface="Courier" pitchFamily="2" charset="0"/>
              </a:rPr>
              <a:t>sh_glred</a:t>
            </a:r>
            <a:r>
              <a:rPr lang="en-US" dirty="0"/>
              <a:t> is post-processing equivalent to </a:t>
            </a:r>
            <a:r>
              <a:rPr lang="en-US" dirty="0" err="1">
                <a:latin typeface="Courier" pitchFamily="2" charset="0"/>
              </a:rPr>
              <a:t>sh_gamit</a:t>
            </a:r>
            <a:endParaRPr lang="en-US" dirty="0">
              <a:latin typeface="Courier" pitchFamily="2" charset="0"/>
            </a:endParaRPr>
          </a:p>
          <a:p>
            <a:r>
              <a:rPr lang="en-US" dirty="0"/>
              <a:t>.</a:t>
            </a:r>
            <a:r>
              <a:rPr lang="en-US" dirty="0" err="1"/>
              <a:t>pos</a:t>
            </a:r>
            <a:r>
              <a:rPr lang="en-US" dirty="0"/>
              <a:t>-file format now standard GLOBK output for time series</a:t>
            </a:r>
          </a:p>
          <a:p>
            <a:r>
              <a:rPr lang="en-US" dirty="0"/>
              <a:t>Visual inspection of time series very important for identifying outliers, bad segments of data or other problems like incompatible site IDs</a:t>
            </a:r>
          </a:p>
          <a:p>
            <a:pPr lvl="1"/>
            <a:r>
              <a:rPr lang="en-US" dirty="0" err="1">
                <a:latin typeface="Courier" pitchFamily="2" charset="0"/>
              </a:rPr>
              <a:t>sh_plot_pos</a:t>
            </a:r>
            <a:r>
              <a:rPr lang="en-US" dirty="0"/>
              <a:t> (GMT) and </a:t>
            </a:r>
            <a:r>
              <a:rPr lang="en-US" dirty="0" err="1"/>
              <a:t>tsview</a:t>
            </a:r>
            <a:r>
              <a:rPr lang="en-US" dirty="0"/>
              <a:t> (MATLAB)</a:t>
            </a:r>
          </a:p>
          <a:p>
            <a:pPr lvl="1"/>
            <a:r>
              <a:rPr lang="en-US" dirty="0"/>
              <a:t>Populate .eq-file(s) with “rename” commands or use “</a:t>
            </a:r>
            <a:r>
              <a:rPr lang="en-US" dirty="0" err="1"/>
              <a:t>sig_neu</a:t>
            </a:r>
            <a:r>
              <a:rPr lang="en-US" dirty="0"/>
              <a:t>” commands to mitigate impact of poor or incompatible data points during velocity</a:t>
            </a:r>
          </a:p>
          <a:p>
            <a:pPr lvl="1"/>
            <a:r>
              <a:rPr lang="en-US" dirty="0"/>
              <a:t>Be aware that some “outliers” may be stabilization issues if they persist across a large part or all of a network at the same time, so check stabilization using “POS STATISTICS” lines in .org-file(s)</a:t>
            </a:r>
          </a:p>
          <a:p>
            <a:pPr lvl="2"/>
            <a:r>
              <a:rPr lang="en-US" dirty="0"/>
              <a:t>Numbers of stabilizing sites should be consistent and at least as many as the number of parameters estimated in </a:t>
            </a:r>
            <a:r>
              <a:rPr lang="en-US" dirty="0" err="1">
                <a:latin typeface="Courier" pitchFamily="2" charset="0"/>
              </a:rPr>
              <a:t>glorg</a:t>
            </a:r>
            <a:r>
              <a:rPr lang="en-US" dirty="0"/>
              <a:t> (e.g. three components of rotation and translation)</a:t>
            </a:r>
          </a:p>
          <a:p>
            <a:pPr lvl="2"/>
            <a:r>
              <a:rPr lang="en-US" dirty="0"/>
              <a:t>Numbers for </a:t>
            </a:r>
            <a:r>
              <a:rPr lang="en-US" dirty="0" err="1"/>
              <a:t>wrms</a:t>
            </a:r>
            <a:r>
              <a:rPr lang="en-US" dirty="0"/>
              <a:t> should be consistent from day-to-day and small (&lt; 5 mm)</a:t>
            </a:r>
          </a:p>
          <a:p>
            <a:r>
              <a:rPr lang="en-US" dirty="0"/>
              <a:t>Batch tools are available for longer, denser, continuous time series where point-by-point visual inspection is unreasonable</a:t>
            </a:r>
          </a:p>
          <a:p>
            <a:pPr lvl="1"/>
            <a:r>
              <a:rPr lang="en-US" dirty="0" err="1">
                <a:latin typeface="Courier" pitchFamily="2" charset="0"/>
              </a:rPr>
              <a:t>tsfit</a:t>
            </a:r>
            <a:r>
              <a:rPr lang="en-US" dirty="0"/>
              <a:t> and </a:t>
            </a:r>
            <a:r>
              <a:rPr lang="en-US" dirty="0" err="1"/>
              <a:t>tsview</a:t>
            </a:r>
            <a:endParaRPr lang="en-US" dirty="0"/>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08913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sh_glred</a:t>
            </a:r>
            <a:r>
              <a:rPr lang="en-US" dirty="0"/>
              <a:t> </a:t>
            </a:r>
          </a:p>
        </p:txBody>
      </p:sp>
      <p:sp>
        <p:nvSpPr>
          <p:cNvPr id="3" name="Content Placeholder 2"/>
          <p:cNvSpPr>
            <a:spLocks noGrp="1"/>
          </p:cNvSpPr>
          <p:nvPr>
            <p:ph idx="1"/>
          </p:nvPr>
        </p:nvSpPr>
        <p:spPr/>
        <p:txBody>
          <a:bodyPr>
            <a:normAutofit fontScale="85000" lnSpcReduction="10000"/>
          </a:bodyPr>
          <a:lstStyle/>
          <a:p>
            <a:r>
              <a:rPr lang="en-US" dirty="0" err="1">
                <a:latin typeface="Courier" pitchFamily="2" charset="0"/>
              </a:rPr>
              <a:t>glred</a:t>
            </a:r>
            <a:r>
              <a:rPr lang="en-US" dirty="0"/>
              <a:t> is just a way of invoking </a:t>
            </a:r>
            <a:r>
              <a:rPr lang="en-US" dirty="0" err="1">
                <a:latin typeface="Courier" pitchFamily="2" charset="0"/>
              </a:rPr>
              <a:t>globk</a:t>
            </a:r>
            <a:r>
              <a:rPr lang="en-US" dirty="0"/>
              <a:t> to process one day at a time; </a:t>
            </a:r>
            <a:r>
              <a:rPr lang="en-US" dirty="0" err="1">
                <a:latin typeface="Courier" pitchFamily="2" charset="0"/>
              </a:rPr>
              <a:t>sh_glred</a:t>
            </a:r>
            <a:r>
              <a:rPr lang="en-US" dirty="0"/>
              <a:t> is a script to invoke </a:t>
            </a:r>
            <a:r>
              <a:rPr lang="en-US" dirty="0" err="1">
                <a:latin typeface="Courier" pitchFamily="2" charset="0"/>
              </a:rPr>
              <a:t>glred</a:t>
            </a:r>
            <a:r>
              <a:rPr lang="en-US" dirty="0"/>
              <a:t> easily for a sequence of days</a:t>
            </a:r>
          </a:p>
          <a:p>
            <a:r>
              <a:rPr lang="en-US" dirty="0"/>
              <a:t>Once you’ve run </a:t>
            </a:r>
            <a:r>
              <a:rPr lang="en-US" dirty="0" err="1">
                <a:latin typeface="Courier" pitchFamily="2" charset="0"/>
              </a:rPr>
              <a:t>sh_gamit</a:t>
            </a:r>
            <a:r>
              <a:rPr lang="en-US" dirty="0"/>
              <a:t> for a sequence of days, you will have on each day an h-file of loosely constrained parameter estimates and </a:t>
            </a:r>
            <a:r>
              <a:rPr lang="en-US" dirty="0" err="1"/>
              <a:t>covariances</a:t>
            </a:r>
            <a:r>
              <a:rPr lang="en-US" dirty="0"/>
              <a:t>. If you have appropriately constructed command files for </a:t>
            </a:r>
            <a:r>
              <a:rPr lang="en-US" dirty="0" err="1">
                <a:latin typeface="Courier" pitchFamily="2" charset="0"/>
              </a:rPr>
              <a:t>globk</a:t>
            </a:r>
            <a:r>
              <a:rPr lang="en-US" dirty="0"/>
              <a:t> (</a:t>
            </a:r>
            <a:r>
              <a:rPr lang="en-US" dirty="0" err="1"/>
              <a:t>globk.cmd</a:t>
            </a:r>
            <a:r>
              <a:rPr lang="en-US" dirty="0"/>
              <a:t>) and </a:t>
            </a:r>
            <a:r>
              <a:rPr lang="en-US" dirty="0" err="1">
                <a:latin typeface="Courier" pitchFamily="2" charset="0"/>
              </a:rPr>
              <a:t>glorg</a:t>
            </a:r>
            <a:r>
              <a:rPr lang="en-US" dirty="0"/>
              <a:t> (</a:t>
            </a:r>
            <a:r>
              <a:rPr lang="en-US" dirty="0" err="1"/>
              <a:t>glorg.cmd</a:t>
            </a:r>
            <a:r>
              <a:rPr lang="en-US" dirty="0"/>
              <a:t>) in [</a:t>
            </a:r>
            <a:r>
              <a:rPr lang="en-US" dirty="0" err="1"/>
              <a:t>expt</a:t>
            </a:r>
            <a:r>
              <a:rPr lang="en-US" dirty="0"/>
              <a:t>]/</a:t>
            </a:r>
            <a:r>
              <a:rPr lang="en-US" dirty="0" err="1"/>
              <a:t>gsoln</a:t>
            </a:r>
            <a:r>
              <a:rPr lang="en-US" dirty="0"/>
              <a:t>/, you can obtain time series using, e.g.</a:t>
            </a:r>
            <a:br>
              <a:rPr lang="en-US" dirty="0"/>
            </a:br>
            <a:br>
              <a:rPr lang="en-US" dirty="0"/>
            </a:br>
            <a:r>
              <a:rPr lang="en-US" sz="1900" dirty="0" err="1">
                <a:latin typeface="Courier" pitchFamily="2" charset="0"/>
              </a:rPr>
              <a:t>sh_glred</a:t>
            </a:r>
            <a:r>
              <a:rPr lang="en-US" sz="1900" dirty="0">
                <a:latin typeface="Courier" pitchFamily="2" charset="0"/>
              </a:rPr>
              <a:t> -</a:t>
            </a:r>
            <a:r>
              <a:rPr lang="en-US" sz="1900" dirty="0" err="1">
                <a:latin typeface="Courier" pitchFamily="2" charset="0"/>
              </a:rPr>
              <a:t>expt</a:t>
            </a:r>
            <a:r>
              <a:rPr lang="en-US" sz="1900" dirty="0">
                <a:latin typeface="Courier" pitchFamily="2" charset="0"/>
              </a:rPr>
              <a:t> [</a:t>
            </a:r>
            <a:r>
              <a:rPr lang="en-US" sz="1900" dirty="0" err="1">
                <a:latin typeface="Courier" pitchFamily="2" charset="0"/>
              </a:rPr>
              <a:t>expt</a:t>
            </a:r>
            <a:r>
              <a:rPr lang="en-US" sz="1900" dirty="0">
                <a:latin typeface="Courier" pitchFamily="2" charset="0"/>
              </a:rPr>
              <a:t>] -s [start </a:t>
            </a:r>
            <a:r>
              <a:rPr lang="en-US" sz="1900" dirty="0" err="1">
                <a:latin typeface="Courier" pitchFamily="2" charset="0"/>
              </a:rPr>
              <a:t>yr</a:t>
            </a:r>
            <a:r>
              <a:rPr lang="en-US" sz="1900" dirty="0">
                <a:latin typeface="Courier" pitchFamily="2" charset="0"/>
              </a:rPr>
              <a:t>] [</a:t>
            </a:r>
            <a:r>
              <a:rPr lang="en-US" sz="1900" dirty="0" err="1">
                <a:latin typeface="Courier" pitchFamily="2" charset="0"/>
              </a:rPr>
              <a:t>start_doy</a:t>
            </a:r>
            <a:r>
              <a:rPr lang="en-US" sz="1900" dirty="0">
                <a:latin typeface="Courier" pitchFamily="2" charset="0"/>
              </a:rPr>
              <a:t>] [stop </a:t>
            </a:r>
            <a:r>
              <a:rPr lang="en-US" sz="1900" dirty="0" err="1">
                <a:latin typeface="Courier" pitchFamily="2" charset="0"/>
              </a:rPr>
              <a:t>yr</a:t>
            </a:r>
            <a:r>
              <a:rPr lang="en-US" sz="1900" dirty="0">
                <a:latin typeface="Courier" pitchFamily="2" charset="0"/>
              </a:rPr>
              <a:t>] [stop </a:t>
            </a:r>
            <a:r>
              <a:rPr lang="en-US" sz="1900" dirty="0" err="1">
                <a:latin typeface="Courier" pitchFamily="2" charset="0"/>
              </a:rPr>
              <a:t>doy</a:t>
            </a:r>
            <a:r>
              <a:rPr lang="en-US" sz="1900" dirty="0">
                <a:latin typeface="Courier" pitchFamily="2" charset="0"/>
              </a:rPr>
              <a:t>] -opt H G T</a:t>
            </a:r>
            <a:br>
              <a:rPr lang="en-US" dirty="0"/>
            </a:br>
            <a:br>
              <a:rPr lang="en-US" dirty="0"/>
            </a:br>
            <a:r>
              <a:rPr lang="en-US" dirty="0"/>
              <a:t>which will translate the GAMIT plain text h-files into GLOBK binary h-files (H), run GLOBK (G) and run </a:t>
            </a:r>
            <a:r>
              <a:rPr lang="en-US" dirty="0" err="1">
                <a:latin typeface="Courier" pitchFamily="2" charset="0"/>
              </a:rPr>
              <a:t>sh_plot_pos</a:t>
            </a:r>
            <a:r>
              <a:rPr lang="en-US" dirty="0"/>
              <a:t> (T)</a:t>
            </a:r>
          </a:p>
          <a:p>
            <a:r>
              <a:rPr lang="en-US" dirty="0"/>
              <a:t>The lectures on GLOBK and references frames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78772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Manual sequence</a:t>
            </a:r>
          </a:p>
        </p:txBody>
      </p:sp>
      <p:sp>
        <p:nvSpPr>
          <p:cNvPr id="3" name="Content Placeholder 2"/>
          <p:cNvSpPr>
            <a:spLocks noGrp="1"/>
          </p:cNvSpPr>
          <p:nvPr>
            <p:ph idx="1"/>
          </p:nvPr>
        </p:nvSpPr>
        <p:spPr/>
        <p:txBody>
          <a:bodyPr>
            <a:normAutofit fontScale="70000" lnSpcReduction="20000"/>
          </a:bodyPr>
          <a:lstStyle/>
          <a:p>
            <a:r>
              <a:rPr lang="en-US" dirty="0" err="1">
                <a:latin typeface="Courier" pitchFamily="2" charset="0"/>
              </a:rPr>
              <a:t>htoglb</a:t>
            </a:r>
            <a:r>
              <a:rPr lang="en-US" dirty="0"/>
              <a:t> (i.e. </a:t>
            </a:r>
            <a:r>
              <a:rPr lang="en-US" dirty="0" err="1">
                <a:latin typeface="Courier" pitchFamily="2" charset="0"/>
              </a:rPr>
              <a:t>sh_glred</a:t>
            </a:r>
            <a:r>
              <a:rPr lang="en-US" dirty="0">
                <a:latin typeface="Courier" pitchFamily="2" charset="0"/>
              </a:rPr>
              <a:t> -opt H</a:t>
            </a:r>
            <a:r>
              <a:rPr lang="en-US" dirty="0"/>
              <a:t>)</a:t>
            </a:r>
          </a:p>
          <a:p>
            <a:pPr lvl="1"/>
            <a:r>
              <a:rPr lang="en-US" dirty="0"/>
              <a:t>Converts plain text h-files output from GAMIT to binary h-files (in </a:t>
            </a:r>
            <a:r>
              <a:rPr lang="en-US" dirty="0" err="1"/>
              <a:t>glbf</a:t>
            </a:r>
            <a:r>
              <a:rPr lang="en-US" dirty="0"/>
              <a:t>/) for input to GLOBK</a:t>
            </a:r>
          </a:p>
          <a:p>
            <a:r>
              <a:rPr lang="en-US" dirty="0">
                <a:latin typeface="Courier" pitchFamily="2" charset="0"/>
              </a:rPr>
              <a:t>ls</a:t>
            </a:r>
          </a:p>
          <a:p>
            <a:pPr lvl="1"/>
            <a:r>
              <a:rPr lang="en-US" dirty="0"/>
              <a:t>Create list of binary h-files to process (in </a:t>
            </a:r>
            <a:r>
              <a:rPr lang="en-US" dirty="0" err="1"/>
              <a:t>gsoln</a:t>
            </a:r>
            <a:r>
              <a:rPr lang="en-US" dirty="0"/>
              <a:t>/)</a:t>
            </a:r>
          </a:p>
          <a:p>
            <a:r>
              <a:rPr lang="en-US" dirty="0" err="1">
                <a:latin typeface="Courier" pitchFamily="2" charset="0"/>
              </a:rPr>
              <a:t>glist</a:t>
            </a:r>
            <a:endParaRPr lang="en-US" dirty="0">
              <a:latin typeface="Courier" pitchFamily="2" charset="0"/>
            </a:endParaRPr>
          </a:p>
          <a:p>
            <a:pPr lvl="1"/>
            <a:r>
              <a:rPr lang="en-US" dirty="0"/>
              <a:t>Create chronological list of h-files to process and associated information</a:t>
            </a:r>
          </a:p>
          <a:p>
            <a:r>
              <a:rPr lang="en-US" dirty="0" err="1">
                <a:latin typeface="Courier" pitchFamily="2" charset="0"/>
              </a:rPr>
              <a:t>glred</a:t>
            </a:r>
            <a:r>
              <a:rPr lang="en-US" dirty="0"/>
              <a:t> (i.e. </a:t>
            </a:r>
            <a:r>
              <a:rPr lang="en-US" dirty="0" err="1">
                <a:latin typeface="Courier" pitchFamily="2" charset="0"/>
              </a:rPr>
              <a:t>sh_glred</a:t>
            </a:r>
            <a:r>
              <a:rPr lang="en-US" dirty="0">
                <a:latin typeface="Courier" pitchFamily="2" charset="0"/>
              </a:rPr>
              <a:t> -opt G</a:t>
            </a:r>
            <a:r>
              <a:rPr lang="en-US" dirty="0"/>
              <a:t>)</a:t>
            </a:r>
          </a:p>
          <a:p>
            <a:pPr lvl="1"/>
            <a:r>
              <a:rPr lang="en-US" dirty="0"/>
              <a:t>Create “.org”-file(s) with individual solutions</a:t>
            </a:r>
          </a:p>
          <a:p>
            <a:r>
              <a:rPr lang="en-US" dirty="0" err="1">
                <a:latin typeface="Courier" pitchFamily="2" charset="0"/>
              </a:rPr>
              <a:t>sh_plot_pos</a:t>
            </a:r>
            <a:r>
              <a:rPr lang="en-US" dirty="0"/>
              <a:t> (i.e. </a:t>
            </a:r>
            <a:r>
              <a:rPr lang="en-US" dirty="0" err="1">
                <a:latin typeface="Courier" pitchFamily="2" charset="0"/>
              </a:rPr>
              <a:t>sh_glred</a:t>
            </a:r>
            <a:r>
              <a:rPr lang="en-US" dirty="0">
                <a:latin typeface="Courier" pitchFamily="2" charset="0"/>
              </a:rPr>
              <a:t> -opt T</a:t>
            </a:r>
            <a:r>
              <a:rPr lang="en-US" dirty="0"/>
              <a:t>)</a:t>
            </a:r>
          </a:p>
          <a:p>
            <a:pPr lvl="1"/>
            <a:r>
              <a:rPr lang="en-US" dirty="0"/>
              <a:t>Create “.</a:t>
            </a:r>
            <a:r>
              <a:rPr lang="en-US" dirty="0" err="1"/>
              <a:t>pos</a:t>
            </a:r>
            <a:r>
              <a:rPr lang="en-US" dirty="0"/>
              <a:t>” (time series) file(s) and time series plots</a:t>
            </a:r>
          </a:p>
          <a:p>
            <a:r>
              <a:rPr lang="en-US" dirty="0" err="1">
                <a:latin typeface="Courier" pitchFamily="2" charset="0"/>
              </a:rPr>
              <a:t>globk</a:t>
            </a:r>
            <a:endParaRPr lang="en-US" dirty="0">
              <a:latin typeface="Courier" pitchFamily="2" charset="0"/>
            </a:endParaRPr>
          </a:p>
          <a:p>
            <a:pPr lvl="1"/>
            <a:r>
              <a:rPr lang="en-US" dirty="0"/>
              <a:t>Create combined (or velocity) solution</a:t>
            </a:r>
          </a:p>
          <a:p>
            <a:r>
              <a:rPr lang="en-US" dirty="0" err="1">
                <a:latin typeface="Courier" pitchFamily="2" charset="0"/>
              </a:rPr>
              <a:t>glorg</a:t>
            </a:r>
            <a:endParaRPr lang="en-US" dirty="0">
              <a:latin typeface="Courier" pitchFamily="2" charset="0"/>
            </a:endParaRPr>
          </a:p>
          <a:p>
            <a:pPr lvl="1"/>
            <a:r>
              <a:rPr lang="en-US" dirty="0"/>
              <a:t>Additional </a:t>
            </a:r>
            <a:r>
              <a:rPr lang="en-US" dirty="0" err="1">
                <a:latin typeface="Courier" pitchFamily="2" charset="0"/>
              </a:rPr>
              <a:t>glorg</a:t>
            </a:r>
            <a:r>
              <a:rPr lang="en-US" dirty="0"/>
              <a:t> runs for different reference frames</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custDataLst>
      <p:tags r:id="rId1"/>
    </p:custDataLst>
    <p:extLst>
      <p:ext uri="{BB962C8B-B14F-4D97-AF65-F5344CB8AC3E}">
        <p14:creationId xmlns:p14="http://schemas.microsoft.com/office/powerpoint/2010/main" val="147694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htoglb</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10000"/>
          </a:bodyPr>
          <a:lstStyle/>
          <a:p>
            <a:r>
              <a:rPr lang="en-US" dirty="0"/>
              <a:t>Creates binary h-files for input to GLOBK</a:t>
            </a:r>
          </a:p>
          <a:p>
            <a:pPr lvl="1"/>
            <a:r>
              <a:rPr lang="en-US" dirty="0"/>
              <a:t>All metadata etc. carried forward from GAMIT</a:t>
            </a:r>
          </a:p>
          <a:p>
            <a:r>
              <a:rPr lang="en-US" dirty="0"/>
              <a:t>Not restricted to plain text h-files from GAMIT</a:t>
            </a:r>
          </a:p>
          <a:p>
            <a:pPr lvl="1"/>
            <a:r>
              <a:rPr lang="en-US" dirty="0"/>
              <a:t>May also use SINEX (Software </a:t>
            </a:r>
            <a:r>
              <a:rPr lang="en-US" dirty="0" err="1"/>
              <a:t>INdependent</a:t>
            </a:r>
            <a:r>
              <a:rPr lang="en-US" dirty="0"/>
              <a:t> </a:t>
            </a:r>
            <a:r>
              <a:rPr lang="en-US" dirty="0" err="1"/>
              <a:t>EXchange</a:t>
            </a:r>
            <a:r>
              <a:rPr lang="en-US" dirty="0"/>
              <a:t> format), GIPSY’s “</a:t>
            </a:r>
            <a:r>
              <a:rPr lang="en-US" dirty="0" err="1"/>
              <a:t>stacov</a:t>
            </a:r>
            <a:r>
              <a:rPr lang="en-US" dirty="0"/>
              <a:t>” files, etc.</a:t>
            </a:r>
          </a:p>
          <a:p>
            <a:pPr lvl="1"/>
            <a:r>
              <a:rPr lang="en-US" dirty="0"/>
              <a:t>But beware of constraints implicit in solutions from other software/processing runs!</a:t>
            </a:r>
          </a:p>
          <a:p>
            <a:r>
              <a:rPr lang="en-US" dirty="0"/>
              <a:t>For example, from </a:t>
            </a:r>
            <a:r>
              <a:rPr lang="en-US" dirty="0" err="1"/>
              <a:t>glbf</a:t>
            </a:r>
            <a:r>
              <a:rPr lang="en-US" dirty="0"/>
              <a:t>/</a:t>
            </a:r>
            <a:br>
              <a:rPr lang="en-US" dirty="0"/>
            </a:br>
            <a:br>
              <a:rPr lang="en-US" dirty="0"/>
            </a:br>
            <a:r>
              <a:rPr lang="en-US" dirty="0" err="1">
                <a:latin typeface="Courier" pitchFamily="2" charset="0"/>
              </a:rPr>
              <a:t>htoglb</a:t>
            </a:r>
            <a:r>
              <a:rPr lang="en-US" dirty="0">
                <a:latin typeface="Courier" pitchFamily="2" charset="0"/>
              </a:rPr>
              <a:t> . ‘’ ../[0-3][0-9][0-9]/h*a.*</a:t>
            </a:r>
          </a:p>
          <a:p>
            <a:endParaRPr lang="en-US" dirty="0"/>
          </a:p>
          <a:p>
            <a:r>
              <a:rPr lang="en-US" dirty="0"/>
              <a:t>(Use pair of quotes ‘’ if no satellite data is to be saved. This is normal case).</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6499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GLOBK checks</a:t>
            </a:r>
          </a:p>
        </p:txBody>
      </p:sp>
      <p:sp>
        <p:nvSpPr>
          <p:cNvPr id="3" name="Content Placeholder 2"/>
          <p:cNvSpPr>
            <a:spLocks noGrp="1"/>
          </p:cNvSpPr>
          <p:nvPr>
            <p:ph idx="1"/>
          </p:nvPr>
        </p:nvSpPr>
        <p:spPr/>
        <p:txBody>
          <a:bodyPr/>
          <a:lstStyle/>
          <a:p>
            <a:r>
              <a:rPr lang="en-US" dirty="0"/>
              <a:t>List files to be processed by GLOBK, e.g. from </a:t>
            </a:r>
            <a:r>
              <a:rPr lang="en-US" dirty="0" err="1"/>
              <a:t>gsoln</a:t>
            </a:r>
            <a:r>
              <a:rPr lang="en-US" dirty="0"/>
              <a:t>/</a:t>
            </a:r>
            <a:br>
              <a:rPr lang="en-US" dirty="0"/>
            </a:br>
            <a:r>
              <a:rPr lang="en-US" dirty="0">
                <a:latin typeface="Courier" pitchFamily="2" charset="0"/>
              </a:rPr>
              <a:t>ls ../</a:t>
            </a:r>
            <a:r>
              <a:rPr lang="en-US" dirty="0" err="1">
                <a:latin typeface="Courier" pitchFamily="2" charset="0"/>
              </a:rPr>
              <a:t>glbf</a:t>
            </a:r>
            <a:r>
              <a:rPr lang="en-US" dirty="0">
                <a:latin typeface="Courier" pitchFamily="2" charset="0"/>
              </a:rPr>
              <a:t>/h*.</a:t>
            </a:r>
            <a:r>
              <a:rPr lang="en-US" dirty="0" err="1">
                <a:latin typeface="Courier" pitchFamily="2" charset="0"/>
              </a:rPr>
              <a:t>glx</a:t>
            </a:r>
            <a:r>
              <a:rPr lang="en-US" dirty="0">
                <a:latin typeface="Courier" pitchFamily="2" charset="0"/>
              </a:rPr>
              <a:t> &gt; </a:t>
            </a:r>
            <a:r>
              <a:rPr lang="en-US" dirty="0" err="1">
                <a:latin typeface="Courier" pitchFamily="2" charset="0"/>
              </a:rPr>
              <a:t>expt.glx.gdl</a:t>
            </a:r>
            <a:endParaRPr lang="en-US" dirty="0">
              <a:latin typeface="Courier" pitchFamily="2" charset="0"/>
            </a:endParaRPr>
          </a:p>
          <a:p>
            <a:r>
              <a:rPr lang="en-US" dirty="0"/>
              <a:t>Run pre-processing checks using </a:t>
            </a:r>
            <a:r>
              <a:rPr lang="en-US" dirty="0" err="1">
                <a:latin typeface="Courier" pitchFamily="2" charset="0"/>
              </a:rPr>
              <a:t>glist</a:t>
            </a:r>
            <a:br>
              <a:rPr lang="en-US" dirty="0"/>
            </a:br>
            <a:r>
              <a:rPr lang="en-US" sz="1500" dirty="0" err="1">
                <a:latin typeface="Courier" pitchFamily="2" charset="0"/>
              </a:rPr>
              <a:t>glist</a:t>
            </a:r>
            <a:r>
              <a:rPr lang="en-US" sz="1500" dirty="0">
                <a:latin typeface="Courier" pitchFamily="2" charset="0"/>
              </a:rPr>
              <a:t> </a:t>
            </a:r>
            <a:r>
              <a:rPr lang="en-US" sz="1500" dirty="0" err="1">
                <a:latin typeface="Courier" pitchFamily="2" charset="0"/>
              </a:rPr>
              <a:t>expt.glx.gdl</a:t>
            </a:r>
            <a:r>
              <a:rPr lang="en-US" sz="1500" dirty="0">
                <a:latin typeface="Courier" pitchFamily="2" charset="0"/>
              </a:rPr>
              <a:t> 201407_NSFBay.sum +1 ~/gg/tables/itrf08_comb.eq:A 201407_NSFBay.gdl</a:t>
            </a:r>
            <a:r>
              <a:rPr lang="en-US" dirty="0"/>
              <a:t> </a:t>
            </a:r>
          </a:p>
          <a:p>
            <a:pPr lvl="1"/>
            <a:r>
              <a:rPr lang="en-US" dirty="0"/>
              <a:t>This will also calculate if any overlapping h-files should be combined with </a:t>
            </a:r>
            <a:r>
              <a:rPr lang="en-US" dirty="0" err="1">
                <a:latin typeface="Courier" pitchFamily="2" charset="0"/>
              </a:rPr>
              <a:t>glred</a:t>
            </a:r>
            <a:r>
              <a:rPr lang="en-US" dirty="0"/>
              <a:t> (e.g. multiple networks on the same day)</a:t>
            </a:r>
          </a:p>
          <a:p>
            <a:r>
              <a:rPr lang="en-US" dirty="0"/>
              <a:t>Inspect any errors (e.g. site name clashes)</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655389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time series</a:t>
            </a:r>
          </a:p>
        </p:txBody>
      </p:sp>
      <p:sp>
        <p:nvSpPr>
          <p:cNvPr id="3" name="Content Placeholder 2"/>
          <p:cNvSpPr>
            <a:spLocks noGrp="1"/>
          </p:cNvSpPr>
          <p:nvPr>
            <p:ph idx="1"/>
          </p:nvPr>
        </p:nvSpPr>
        <p:spPr/>
        <p:txBody>
          <a:bodyPr>
            <a:normAutofit fontScale="92500" lnSpcReduction="10000"/>
          </a:bodyPr>
          <a:lstStyle/>
          <a:p>
            <a:r>
              <a:rPr lang="en-US" dirty="0" err="1">
                <a:latin typeface="Courier" pitchFamily="2" charset="0"/>
              </a:rPr>
              <a:t>glred</a:t>
            </a:r>
            <a:r>
              <a:rPr lang="en-US" dirty="0"/>
              <a:t> simply runs the main program, </a:t>
            </a:r>
            <a:r>
              <a:rPr lang="en-US" dirty="0" err="1">
                <a:latin typeface="Courier" pitchFamily="2" charset="0"/>
              </a:rPr>
              <a:t>globk</a:t>
            </a:r>
            <a:r>
              <a:rPr lang="en-US" dirty="0"/>
              <a:t>, once per interval (e.g. daily) to combine data over that interval into one solution and one effective time series point</a:t>
            </a:r>
            <a:br>
              <a:rPr lang="en-US" dirty="0"/>
            </a:br>
            <a:r>
              <a:rPr lang="en-US" sz="1900" dirty="0" err="1">
                <a:latin typeface="Courier" pitchFamily="2" charset="0"/>
              </a:rPr>
              <a:t>glred</a:t>
            </a:r>
            <a:r>
              <a:rPr lang="en-US" sz="1900" dirty="0">
                <a:latin typeface="Courier" pitchFamily="2" charset="0"/>
              </a:rPr>
              <a:t> 6 glred_20150811.prt glred_20150811.log 201407_NSFBay.gdl </a:t>
            </a:r>
            <a:r>
              <a:rPr lang="en-US" sz="1900" dirty="0" err="1">
                <a:latin typeface="Courier" pitchFamily="2" charset="0"/>
              </a:rPr>
              <a:t>globk.cmd</a:t>
            </a:r>
            <a:endParaRPr lang="en-US" dirty="0">
              <a:latin typeface="Courier" pitchFamily="2" charset="0"/>
            </a:endParaRPr>
          </a:p>
          <a:p>
            <a:pPr lvl="1"/>
            <a:r>
              <a:rPr lang="en-US" dirty="0"/>
              <a:t>Assess solution by looking at “POS STATISTICS” lines</a:t>
            </a:r>
          </a:p>
          <a:p>
            <a:r>
              <a:rPr lang="en-US" dirty="0"/>
              <a:t>Old example using </a:t>
            </a:r>
            <a:r>
              <a:rPr lang="en-US" dirty="0" err="1">
                <a:latin typeface="Courier" pitchFamily="2" charset="0"/>
              </a:rPr>
              <a:t>sh_glred</a:t>
            </a:r>
            <a:r>
              <a:rPr lang="en-US" dirty="0"/>
              <a:t> with “</a:t>
            </a:r>
            <a:r>
              <a:rPr lang="en-US" dirty="0">
                <a:latin typeface="Courier" pitchFamily="2" charset="0"/>
              </a:rPr>
              <a:t>-opt E</a:t>
            </a:r>
            <a:r>
              <a:rPr lang="en-US" dirty="0"/>
              <a:t>” creates:</a:t>
            </a:r>
          </a:p>
          <a:p>
            <a:pPr lvl="1"/>
            <a:r>
              <a:rPr lang="en-US" dirty="0"/>
              <a:t>“</a:t>
            </a:r>
            <a:r>
              <a:rPr lang="en-US" dirty="0" err="1"/>
              <a:t>mb</a:t>
            </a:r>
            <a:r>
              <a:rPr lang="en-US" dirty="0"/>
              <a:t>”-files (time series) with </a:t>
            </a:r>
            <a:r>
              <a:rPr lang="en-US" dirty="0" err="1">
                <a:latin typeface="Courier" pitchFamily="2" charset="0"/>
              </a:rPr>
              <a:t>multibase</a:t>
            </a:r>
            <a:endParaRPr lang="en-US" dirty="0">
              <a:latin typeface="Courier" pitchFamily="2" charset="0"/>
            </a:endParaRPr>
          </a:p>
          <a:p>
            <a:pPr lvl="1"/>
            <a:r>
              <a:rPr lang="en-US" dirty="0"/>
              <a:t>“</a:t>
            </a:r>
            <a:r>
              <a:rPr lang="en-US" dirty="0" err="1"/>
              <a:t>psbase</a:t>
            </a:r>
            <a:r>
              <a:rPr lang="en-US" dirty="0"/>
              <a:t>”-files (PostScript) with </a:t>
            </a:r>
            <a:r>
              <a:rPr lang="en-US" dirty="0" err="1">
                <a:latin typeface="Courier" pitchFamily="2" charset="0"/>
              </a:rPr>
              <a:t>sh_baseline</a:t>
            </a:r>
            <a:endParaRPr lang="en-US" dirty="0">
              <a:latin typeface="Courier" pitchFamily="2" charset="0"/>
            </a:endParaRPr>
          </a:p>
          <a:p>
            <a:r>
              <a:rPr lang="en-US" dirty="0"/>
              <a:t>Updated, preferred method is </a:t>
            </a:r>
            <a:r>
              <a:rPr lang="en-US" dirty="0" err="1">
                <a:latin typeface="Courier" pitchFamily="2" charset="0"/>
              </a:rPr>
              <a:t>sh_glred</a:t>
            </a:r>
            <a:r>
              <a:rPr lang="en-US" dirty="0"/>
              <a:t> with “</a:t>
            </a:r>
            <a:r>
              <a:rPr lang="en-US" dirty="0">
                <a:latin typeface="Courier" pitchFamily="2" charset="0"/>
              </a:rPr>
              <a:t>-opt T</a:t>
            </a:r>
            <a:r>
              <a:rPr lang="en-US" dirty="0"/>
              <a:t>”:</a:t>
            </a:r>
          </a:p>
          <a:p>
            <a:pPr lvl="1"/>
            <a:r>
              <a:rPr lang="en-US" dirty="0" err="1">
                <a:latin typeface="Courier" pitchFamily="2" charset="0"/>
              </a:rPr>
              <a:t>tssum</a:t>
            </a:r>
            <a:r>
              <a:rPr lang="en-US" dirty="0"/>
              <a:t> to create “.pos”-files (time series) from “.org”-file output from </a:t>
            </a:r>
            <a:r>
              <a:rPr lang="en-US" dirty="0" err="1">
                <a:latin typeface="Courier" pitchFamily="2" charset="0"/>
              </a:rPr>
              <a:t>glred</a:t>
            </a:r>
            <a:endParaRPr lang="en-US" dirty="0">
              <a:latin typeface="Courier" pitchFamily="2" charset="0"/>
            </a:endParaRPr>
          </a:p>
          <a:p>
            <a:pPr lvl="1"/>
            <a:r>
              <a:rPr lang="en-US" dirty="0" err="1">
                <a:latin typeface="Courier" pitchFamily="2" charset="0"/>
              </a:rPr>
              <a:t>sh_plot_pos</a:t>
            </a:r>
            <a:r>
              <a:rPr lang="en-US" dirty="0"/>
              <a:t> to create PostScript plots</a:t>
            </a:r>
          </a:p>
          <a:p>
            <a:pPr lvl="2"/>
            <a:r>
              <a:rPr lang="en-US" dirty="0"/>
              <a:t>“.org”-file may be input to </a:t>
            </a:r>
            <a:r>
              <a:rPr lang="en-US" dirty="0" err="1">
                <a:latin typeface="Courier" pitchFamily="2" charset="0"/>
              </a:rPr>
              <a:t>sh_plot_pos</a:t>
            </a:r>
            <a:r>
              <a:rPr lang="en-US" dirty="0"/>
              <a:t>, which will run </a:t>
            </a:r>
            <a:r>
              <a:rPr lang="en-US" dirty="0" err="1">
                <a:latin typeface="Courier" pitchFamily="2" charset="0"/>
              </a:rPr>
              <a:t>tssum</a:t>
            </a:r>
            <a:r>
              <a:rPr lang="en-US" dirty="0"/>
              <a:t> for you, e.g.</a:t>
            </a:r>
            <a:br>
              <a:rPr lang="en-US" dirty="0"/>
            </a:br>
            <a:r>
              <a:rPr lang="en-US" dirty="0" err="1">
                <a:latin typeface="Courier" pitchFamily="2" charset="0"/>
              </a:rPr>
              <a:t>sh_plot_pos</a:t>
            </a:r>
            <a:r>
              <a:rPr lang="en-US" dirty="0">
                <a:latin typeface="Courier" pitchFamily="2" charset="0"/>
              </a:rPr>
              <a:t> -f </a:t>
            </a:r>
            <a:r>
              <a:rPr lang="en-US" dirty="0" err="1">
                <a:latin typeface="Courier" pitchFamily="2" charset="0"/>
              </a:rPr>
              <a:t>glred_YYYYMMDD.org</a:t>
            </a:r>
            <a:r>
              <a:rPr lang="en-US" dirty="0">
                <a:latin typeface="Courier" pitchFamily="2" charset="0"/>
              </a:rPr>
              <a:t> -d _YYYYMMDD</a:t>
            </a:r>
            <a:r>
              <a:rPr lang="en-US" dirty="0"/>
              <a:t> ...</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custDataLst>
      <p:tags r:id="rId1"/>
    </p:custDataLst>
    <p:extLst>
      <p:ext uri="{BB962C8B-B14F-4D97-AF65-F5344CB8AC3E}">
        <p14:creationId xmlns:p14="http://schemas.microsoft.com/office/powerpoint/2010/main" val="125026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Time series solution files</a:t>
            </a:r>
          </a:p>
        </p:txBody>
      </p:sp>
      <p:sp>
        <p:nvSpPr>
          <p:cNvPr id="8" name="Text Placeholder 7"/>
          <p:cNvSpPr>
            <a:spLocks noGrp="1"/>
          </p:cNvSpPr>
          <p:nvPr>
            <p:ph type="body" idx="1"/>
          </p:nvPr>
        </p:nvSpPr>
        <p:spPr>
          <a:xfrm>
            <a:off x="1485900" y="1681163"/>
            <a:ext cx="4511675" cy="823912"/>
          </a:xfrm>
        </p:spPr>
        <p:txBody>
          <a:bodyPr/>
          <a:lstStyle/>
          <a:p>
            <a:r>
              <a:rPr lang="en-US" dirty="0"/>
              <a:t>Old scheme</a:t>
            </a:r>
          </a:p>
        </p:txBody>
      </p:sp>
      <p:sp>
        <p:nvSpPr>
          <p:cNvPr id="9" name="Content Placeholder 8"/>
          <p:cNvSpPr>
            <a:spLocks noGrp="1"/>
          </p:cNvSpPr>
          <p:nvPr>
            <p:ph sz="half" idx="2"/>
          </p:nvPr>
        </p:nvSpPr>
        <p:spPr>
          <a:xfrm>
            <a:off x="1485900" y="2505075"/>
            <a:ext cx="4511675" cy="3684588"/>
          </a:xfrm>
        </p:spPr>
        <p:txBody>
          <a:bodyPr/>
          <a:lstStyle/>
          <a:p>
            <a:r>
              <a:rPr lang="en-US" dirty="0"/>
              <a:t>“.org”-file</a:t>
            </a:r>
          </a:p>
          <a:p>
            <a:r>
              <a:rPr lang="en-US" dirty="0" err="1">
                <a:latin typeface="Courier" pitchFamily="2" charset="0"/>
              </a:rPr>
              <a:t>ensum</a:t>
            </a:r>
            <a:endParaRPr lang="en-US" dirty="0">
              <a:latin typeface="Courier" pitchFamily="2" charset="0"/>
            </a:endParaRPr>
          </a:p>
          <a:p>
            <a:pPr lvl="1"/>
            <a:r>
              <a:rPr lang="en-US" dirty="0"/>
              <a:t>“VAL”-file (time series values)</a:t>
            </a:r>
          </a:p>
          <a:p>
            <a:pPr lvl="1"/>
            <a:r>
              <a:rPr lang="en-US" dirty="0"/>
              <a:t>“SUM”-file (statistics)</a:t>
            </a:r>
          </a:p>
          <a:p>
            <a:r>
              <a:rPr lang="en-US" dirty="0" err="1">
                <a:latin typeface="Courier" pitchFamily="2" charset="0"/>
              </a:rPr>
              <a:t>multibase</a:t>
            </a:r>
            <a:endParaRPr lang="en-US" dirty="0">
              <a:latin typeface="Courier" pitchFamily="2" charset="0"/>
            </a:endParaRPr>
          </a:p>
          <a:p>
            <a:pPr lvl="1"/>
            <a:r>
              <a:rPr lang="en-US" dirty="0"/>
              <a:t>“</a:t>
            </a:r>
            <a:r>
              <a:rPr lang="en-US" dirty="0" err="1"/>
              <a:t>mb</a:t>
            </a:r>
            <a:r>
              <a:rPr lang="en-US" dirty="0"/>
              <a:t>”-files</a:t>
            </a:r>
          </a:p>
          <a:p>
            <a:r>
              <a:rPr lang="en-US" dirty="0" err="1">
                <a:latin typeface="Courier" pitchFamily="2" charset="0"/>
              </a:rPr>
              <a:t>sh_baseline</a:t>
            </a:r>
            <a:endParaRPr lang="en-US" dirty="0">
              <a:latin typeface="Courier" pitchFamily="2" charset="0"/>
            </a:endParaRPr>
          </a:p>
          <a:p>
            <a:pPr lvl="1"/>
            <a:r>
              <a:rPr lang="en-US" dirty="0"/>
              <a:t>Time series plots</a:t>
            </a:r>
          </a:p>
        </p:txBody>
      </p:sp>
      <p:sp>
        <p:nvSpPr>
          <p:cNvPr id="10" name="Text Placeholder 9"/>
          <p:cNvSpPr>
            <a:spLocks noGrp="1"/>
          </p:cNvSpPr>
          <p:nvPr>
            <p:ph type="body" sz="quarter" idx="3"/>
          </p:nvPr>
        </p:nvSpPr>
        <p:spPr/>
        <p:txBody>
          <a:bodyPr/>
          <a:lstStyle/>
          <a:p>
            <a:r>
              <a:rPr lang="en-US"/>
              <a:t>Current scheme</a:t>
            </a:r>
            <a:endParaRPr lang="en-US" dirty="0"/>
          </a:p>
        </p:txBody>
      </p:sp>
      <p:sp>
        <p:nvSpPr>
          <p:cNvPr id="11" name="Content Placeholder 10"/>
          <p:cNvSpPr>
            <a:spLocks noGrp="1"/>
          </p:cNvSpPr>
          <p:nvPr>
            <p:ph sz="quarter" idx="4"/>
          </p:nvPr>
        </p:nvSpPr>
        <p:spPr/>
        <p:txBody>
          <a:bodyPr/>
          <a:lstStyle/>
          <a:p>
            <a:r>
              <a:rPr lang="en-US" dirty="0"/>
              <a:t>“.org”-file</a:t>
            </a:r>
          </a:p>
          <a:p>
            <a:r>
              <a:rPr lang="en-US" dirty="0" err="1">
                <a:latin typeface="Courier" pitchFamily="2" charset="0"/>
              </a:rPr>
              <a:t>tssum</a:t>
            </a:r>
            <a:endParaRPr lang="en-US" dirty="0">
              <a:latin typeface="Courier" pitchFamily="2" charset="0"/>
            </a:endParaRPr>
          </a:p>
          <a:p>
            <a:pPr lvl="1"/>
            <a:r>
              <a:rPr lang="en-US" dirty="0"/>
              <a:t>“.</a:t>
            </a:r>
            <a:r>
              <a:rPr lang="en-US" dirty="0" err="1"/>
              <a:t>pos</a:t>
            </a:r>
            <a:r>
              <a:rPr lang="en-US" dirty="0"/>
              <a:t>”-files</a:t>
            </a:r>
          </a:p>
          <a:p>
            <a:pPr lvl="1"/>
            <a:r>
              <a:rPr lang="en-US" dirty="0" err="1">
                <a:latin typeface="Courier" pitchFamily="2" charset="0"/>
              </a:rPr>
              <a:t>tsfit</a:t>
            </a:r>
            <a:endParaRPr lang="en-US" dirty="0">
              <a:latin typeface="Courier" pitchFamily="2" charset="0"/>
            </a:endParaRPr>
          </a:p>
          <a:p>
            <a:pPr lvl="2"/>
            <a:r>
              <a:rPr lang="en-US" dirty="0"/>
              <a:t>“.res”-files</a:t>
            </a:r>
          </a:p>
          <a:p>
            <a:r>
              <a:rPr lang="en-US" dirty="0" err="1">
                <a:latin typeface="Courier" pitchFamily="2" charset="0"/>
              </a:rPr>
              <a:t>sh_plot_pos</a:t>
            </a:r>
            <a:endParaRPr lang="en-US" dirty="0">
              <a:latin typeface="Courier" pitchFamily="2" charset="0"/>
            </a:endParaRPr>
          </a:p>
          <a:p>
            <a:pPr lvl="1"/>
            <a:r>
              <a:rPr lang="en-US" dirty="0"/>
              <a:t>Time series plots</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dirty="0"/>
              <a:t>Generating time series with </a:t>
            </a:r>
            <a:r>
              <a:rPr lang="en-US" dirty="0" err="1"/>
              <a:t>glred</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
        <p:nvSpPr>
          <p:cNvPr id="13" name="TextBox 12"/>
          <p:cNvSpPr txBox="1"/>
          <p:nvPr/>
        </p:nvSpPr>
        <p:spPr>
          <a:xfrm>
            <a:off x="1456053" y="5928053"/>
            <a:ext cx="2332690" cy="523220"/>
          </a:xfrm>
          <a:prstGeom prst="rect">
            <a:avLst/>
          </a:prstGeom>
          <a:noFill/>
        </p:spPr>
        <p:txBody>
          <a:bodyPr wrap="none" rtlCol="0">
            <a:spAutoFit/>
          </a:bodyPr>
          <a:lstStyle/>
          <a:p>
            <a:r>
              <a:rPr lang="en-US" sz="2800" dirty="0" err="1">
                <a:latin typeface="Courier"/>
                <a:cs typeface="Courier"/>
              </a:rPr>
              <a:t>sh_plotcrd</a:t>
            </a:r>
            <a:endParaRPr lang="en-US" sz="2800" dirty="0">
              <a:latin typeface="Courier"/>
              <a:cs typeface="Courier"/>
            </a:endParaRPr>
          </a:p>
        </p:txBody>
      </p:sp>
      <p:sp>
        <p:nvSpPr>
          <p:cNvPr id="14" name="Freeform 13"/>
          <p:cNvSpPr/>
          <p:nvPr/>
        </p:nvSpPr>
        <p:spPr>
          <a:xfrm>
            <a:off x="1255883" y="2609654"/>
            <a:ext cx="200171" cy="2474410"/>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1090225" y="3766248"/>
            <a:ext cx="365828" cy="242341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8909965" y="2595706"/>
            <a:ext cx="186366" cy="2123845"/>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8909965" y="3672537"/>
            <a:ext cx="345121" cy="2475562"/>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6362473" y="5886489"/>
            <a:ext cx="2547492" cy="523220"/>
          </a:xfrm>
          <a:prstGeom prst="rect">
            <a:avLst/>
          </a:prstGeom>
          <a:noFill/>
        </p:spPr>
        <p:txBody>
          <a:bodyPr wrap="none" rtlCol="0">
            <a:spAutoFit/>
          </a:bodyPr>
          <a:lstStyle/>
          <a:p>
            <a:r>
              <a:rPr lang="en-US" sz="2800" dirty="0" err="1">
                <a:latin typeface="Courier"/>
                <a:cs typeface="Courier"/>
              </a:rPr>
              <a:t>sh_plot_pos</a:t>
            </a:r>
            <a:endParaRPr lang="en-US" sz="2800" dirty="0">
              <a:latin typeface="Courier"/>
              <a:cs typeface="Courier"/>
            </a:endParaRPr>
          </a:p>
        </p:txBody>
      </p:sp>
    </p:spTree>
    <p:custDataLst>
      <p:tags r:id="rId1"/>
    </p:custDataLst>
    <p:extLst>
      <p:ext uri="{BB962C8B-B14F-4D97-AF65-F5344CB8AC3E}">
        <p14:creationId xmlns:p14="http://schemas.microsoft.com/office/powerpoint/2010/main" val="39425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strategy for stabilization</a:t>
            </a:r>
          </a:p>
        </p:txBody>
      </p:sp>
      <p:sp>
        <p:nvSpPr>
          <p:cNvPr id="3" name="Content Placeholder 2"/>
          <p:cNvSpPr>
            <a:spLocks noGrp="1"/>
          </p:cNvSpPr>
          <p:nvPr>
            <p:ph idx="1"/>
          </p:nvPr>
        </p:nvSpPr>
        <p:spPr/>
        <p:txBody>
          <a:bodyPr>
            <a:normAutofit fontScale="62500" lnSpcReduction="20000"/>
          </a:bodyPr>
          <a:lstStyle/>
          <a:p>
            <a:r>
              <a:rPr lang="en-US" dirty="0"/>
              <a:t>In the template files, </a:t>
            </a:r>
            <a:r>
              <a:rPr lang="en-US" dirty="0" err="1"/>
              <a:t>globk.cmd</a:t>
            </a:r>
            <a:r>
              <a:rPr lang="en-US" dirty="0"/>
              <a:t> and </a:t>
            </a:r>
            <a:r>
              <a:rPr lang="en-US" dirty="0" err="1"/>
              <a:t>glorg.cmd</a:t>
            </a:r>
            <a:r>
              <a:rPr lang="en-US" dirty="0"/>
              <a:t>:</a:t>
            </a:r>
          </a:p>
          <a:p>
            <a:pPr lvl="1"/>
            <a:r>
              <a:rPr lang="en-US" dirty="0"/>
              <a:t>default </a:t>
            </a:r>
            <a:r>
              <a:rPr lang="en-US" dirty="0" err="1"/>
              <a:t>apr</a:t>
            </a:r>
            <a:r>
              <a:rPr lang="en-US" dirty="0"/>
              <a:t>-file is ~/gg/tables/igb14_comb.apr</a:t>
            </a:r>
          </a:p>
          <a:p>
            <a:pPr lvl="1"/>
            <a:r>
              <a:rPr lang="en-US" dirty="0"/>
              <a:t>default eq-file is ~/gg/tables/igb14_comb.eq</a:t>
            </a:r>
          </a:p>
          <a:p>
            <a:pPr lvl="1"/>
            <a:r>
              <a:rPr lang="en-US" dirty="0"/>
              <a:t>default stab-file is ~/gg/tables/igb14_comb.stab_site</a:t>
            </a:r>
          </a:p>
          <a:p>
            <a:r>
              <a:rPr lang="en-US" dirty="0"/>
              <a:t>igb14_comb.apr is a combined .</a:t>
            </a:r>
            <a:r>
              <a:rPr lang="en-US" dirty="0" err="1"/>
              <a:t>apr</a:t>
            </a:r>
            <a:r>
              <a:rPr lang="en-US" dirty="0"/>
              <a:t>-file, using many publicly available coordinate sources, all aligned to ITRF2014</a:t>
            </a:r>
          </a:p>
          <a:p>
            <a:r>
              <a:rPr lang="en-US" dirty="0"/>
              <a:t>igb14_comb.eq is the associated .eq-file with defined discontinuities</a:t>
            </a:r>
          </a:p>
          <a:p>
            <a:pPr lvl="1"/>
            <a:r>
              <a:rPr lang="en-US" dirty="0"/>
              <a:t>equipment changes</a:t>
            </a:r>
          </a:p>
          <a:p>
            <a:pPr lvl="1"/>
            <a:r>
              <a:rPr lang="en-US" dirty="0"/>
              <a:t>earthquakes</a:t>
            </a:r>
          </a:p>
          <a:p>
            <a:pPr lvl="1"/>
            <a:r>
              <a:rPr lang="en-US" dirty="0"/>
              <a:t>etc.</a:t>
            </a:r>
          </a:p>
          <a:p>
            <a:r>
              <a:rPr lang="en-US" dirty="0"/>
              <a:t>igb14_hierarchy.stab_site uses the established IGS core network hierarchy to choose stabilizing sites, e.g.</a:t>
            </a:r>
          </a:p>
          <a:p>
            <a:pPr lvl="1"/>
            <a:r>
              <a:rPr lang="en-US" dirty="0" err="1">
                <a:latin typeface="Courier" pitchFamily="2" charset="0"/>
              </a:rPr>
              <a:t>stab_site</a:t>
            </a:r>
            <a:r>
              <a:rPr lang="en-US" dirty="0">
                <a:latin typeface="Courier" pitchFamily="2" charset="0"/>
              </a:rPr>
              <a:t> DRAO/BREW/NANO/ALBH/HOLB</a:t>
            </a:r>
            <a:br>
              <a:rPr lang="en-US" dirty="0"/>
            </a:br>
            <a:r>
              <a:rPr lang="en-US" dirty="0"/>
              <a:t>means use DRAO if available in the solution (e.g. h-files), otherwise use BREW if available, otherwise use NANO, etc.</a:t>
            </a:r>
          </a:p>
          <a:p>
            <a:r>
              <a:rPr lang="en-US" dirty="0"/>
              <a:t>Equivalent files for previous realizations of ITRF2014 (“itrf2014…”, “igs14…”) and ITRF2008 (“itrf08</a:t>
            </a:r>
            <a:r>
              <a:rPr lang="mr-IN" dirty="0"/>
              <a:t>…</a:t>
            </a:r>
            <a:r>
              <a:rPr lang="en-GB" dirty="0"/>
              <a:t>”, “igb08</a:t>
            </a:r>
            <a:r>
              <a:rPr lang="mr-IN" dirty="0"/>
              <a:t>…</a:t>
            </a:r>
            <a:r>
              <a:rPr lang="en-GB" dirty="0"/>
              <a:t>”)</a:t>
            </a:r>
            <a:r>
              <a:rPr lang="en-US" dirty="0"/>
              <a:t> still available</a:t>
            </a:r>
          </a:p>
        </p:txBody>
      </p:sp>
      <p:sp>
        <p:nvSpPr>
          <p:cNvPr id="4" name="Date Placeholder 3"/>
          <p:cNvSpPr>
            <a:spLocks noGrp="1"/>
          </p:cNvSpPr>
          <p:nvPr>
            <p:ph type="dt" sz="half" idx="10"/>
          </p:nvPr>
        </p:nvSpPr>
        <p:spPr/>
        <p:txBody>
          <a:bodyPr/>
          <a:lstStyle/>
          <a:p>
            <a:r>
              <a:rPr lang="en-US"/>
              <a:t>2022/07/19</a:t>
            </a:r>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custDataLst>
      <p:tags r:id="rId1"/>
    </p:custDataLst>
    <p:extLst>
      <p:ext uri="{BB962C8B-B14F-4D97-AF65-F5344CB8AC3E}">
        <p14:creationId xmlns:p14="http://schemas.microsoft.com/office/powerpoint/2010/main" val="86450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Inspect consistency of stabilization statistically</a:t>
            </a:r>
          </a:p>
        </p:txBody>
      </p:sp>
      <p:sp>
        <p:nvSpPr>
          <p:cNvPr id="3" name="Content Placeholder 2"/>
          <p:cNvSpPr>
            <a:spLocks noGrp="1"/>
          </p:cNvSpPr>
          <p:nvPr>
            <p:ph idx="1"/>
          </p:nvPr>
        </p:nvSpPr>
        <p:spPr/>
        <p:txBody>
          <a:bodyPr>
            <a:normAutofit fontScale="70000" lnSpcReduction="20000"/>
          </a:bodyPr>
          <a:lstStyle/>
          <a:p>
            <a:r>
              <a:rPr lang="en-US" dirty="0"/>
              <a:t>It is a good idea to have thought about your reference frame stabilization when setting up your experiment, e.g. </a:t>
            </a:r>
            <a:r>
              <a:rPr lang="en-US" dirty="0" err="1"/>
              <a:t>sites.defaults</a:t>
            </a:r>
            <a:r>
              <a:rPr lang="en-US" dirty="0"/>
              <a:t>, before running </a:t>
            </a:r>
            <a:r>
              <a:rPr lang="en-US" dirty="0" err="1">
                <a:latin typeface="Courier" pitchFamily="2" charset="0"/>
              </a:rPr>
              <a:t>sh_gamit</a:t>
            </a:r>
            <a:endParaRPr lang="en-US" dirty="0">
              <a:latin typeface="Courier" pitchFamily="2" charset="0"/>
            </a:endParaRPr>
          </a:p>
          <a:p>
            <a:r>
              <a:rPr lang="en-US" dirty="0"/>
              <a:t>Desire as many well-defined (e.g. IGS) sites as possible for redundancy</a:t>
            </a:r>
          </a:p>
          <a:p>
            <a:pPr lvl="1"/>
            <a:r>
              <a:rPr lang="en-US" dirty="0"/>
              <a:t>Recommended to use some of the sites (preferring the first column) in ~/gg/tables/igb14_hierarchy.stab_site when selecting your processing network, e.g. additional sites listed in your </a:t>
            </a:r>
            <a:r>
              <a:rPr lang="en-US" dirty="0" err="1"/>
              <a:t>sites.defaults</a:t>
            </a:r>
            <a:endParaRPr lang="en-US" dirty="0"/>
          </a:p>
          <a:p>
            <a:pPr lvl="1"/>
            <a:r>
              <a:rPr lang="en-US" dirty="0"/>
              <a:t>But remember trade-off with processing time, e.g. processing time scales proportionally to </a:t>
            </a:r>
            <a:r>
              <a:rPr lang="en-US" i="1" dirty="0"/>
              <a:t>n</a:t>
            </a:r>
            <a:r>
              <a:rPr lang="en-US" baseline="30000" dirty="0"/>
              <a:t>3</a:t>
            </a:r>
          </a:p>
          <a:p>
            <a:pPr marL="0" indent="0">
              <a:buNone/>
            </a:pPr>
            <a:r>
              <a:rPr lang="en-US" sz="1600" dirty="0">
                <a:latin typeface="Courier" pitchFamily="2" charset="0"/>
              </a:rPr>
              <a:t>grep ‘^POS S’ glred_20150811.org</a:t>
            </a:r>
          </a:p>
          <a:p>
            <a:pPr marL="0" indent="0">
              <a:buNone/>
            </a:pPr>
            <a:r>
              <a:rPr lang="en-US" sz="1600" dirty="0">
                <a:latin typeface="Courier" pitchFamily="2" charset="0"/>
              </a:rPr>
              <a:t>POS STATISTICS: For   51 </a:t>
            </a:r>
            <a:r>
              <a:rPr lang="en-US" sz="1600" dirty="0" err="1">
                <a:latin typeface="Courier" pitchFamily="2" charset="0"/>
              </a:rPr>
              <a:t>RefSites</a:t>
            </a:r>
            <a:r>
              <a:rPr lang="en-US" sz="1600" dirty="0">
                <a:latin typeface="Courier" pitchFamily="2" charset="0"/>
              </a:rPr>
              <a:t> WRMS ENU   2.15   2.55   6.19  mm    NRMS ENU   0.71   0.84   0.63 L0104260000_tg1a.glx</a:t>
            </a:r>
          </a:p>
          <a:p>
            <a:pPr marL="0" indent="0">
              <a:buNone/>
            </a:pPr>
            <a:r>
              <a:rPr lang="en-US" sz="1600" dirty="0">
                <a:latin typeface="Courier" pitchFamily="2" charset="0"/>
              </a:rPr>
              <a:t>POS STATISTICS: For   54 </a:t>
            </a:r>
            <a:r>
              <a:rPr lang="en-US" sz="1600" dirty="0" err="1">
                <a:latin typeface="Courier" pitchFamily="2" charset="0"/>
              </a:rPr>
              <a:t>RefSites</a:t>
            </a:r>
            <a:r>
              <a:rPr lang="en-US" sz="1600" dirty="0">
                <a:latin typeface="Courier" pitchFamily="2" charset="0"/>
              </a:rPr>
              <a:t> WRMS ENU   2.17   2.42   6.03  mm    NRMS ENU   0.74   0.80   0.63 L0104270000_tg1a.glx</a:t>
            </a:r>
          </a:p>
          <a:p>
            <a:pPr marL="0" indent="0">
              <a:buNone/>
            </a:pPr>
            <a:r>
              <a:rPr lang="en-US" sz="1600" dirty="0">
                <a:latin typeface="Courier" pitchFamily="2" charset="0"/>
              </a:rPr>
              <a:t>POS STATISTICS: For   50 </a:t>
            </a:r>
            <a:r>
              <a:rPr lang="en-US" sz="1600" dirty="0" err="1">
                <a:latin typeface="Courier" pitchFamily="2" charset="0"/>
              </a:rPr>
              <a:t>RefSites</a:t>
            </a:r>
            <a:r>
              <a:rPr lang="en-US" sz="1600" dirty="0">
                <a:latin typeface="Courier" pitchFamily="2" charset="0"/>
              </a:rPr>
              <a:t> WRMS ENU   2.12   2.25   6.34  mm    NRMS ENU   0.71   0.75   0.67 L0104280000_tg1a.glx</a:t>
            </a:r>
          </a:p>
          <a:p>
            <a:pPr marL="0" indent="0">
              <a:buNone/>
            </a:pPr>
            <a:r>
              <a:rPr lang="en-US" sz="1600" dirty="0">
                <a:latin typeface="Courier" pitchFamily="2" charset="0"/>
              </a:rPr>
              <a:t>POS STATISTICS: For   54 </a:t>
            </a:r>
            <a:r>
              <a:rPr lang="en-US" sz="1600" dirty="0" err="1">
                <a:latin typeface="Courier" pitchFamily="2" charset="0"/>
              </a:rPr>
              <a:t>RefSites</a:t>
            </a:r>
            <a:r>
              <a:rPr lang="en-US" sz="1600" dirty="0">
                <a:latin typeface="Courier" pitchFamily="2" charset="0"/>
              </a:rPr>
              <a:t> WRMS ENU   2.19   2.31   5.23  mm    NRMS ENU   0.80   0.81   0.58 L0104300000_tg1a.glx</a:t>
            </a:r>
          </a:p>
          <a:p>
            <a:pPr marL="0" indent="0">
              <a:buNone/>
            </a:pPr>
            <a:r>
              <a:rPr lang="en-US" sz="1600" dirty="0">
                <a:latin typeface="Courier" pitchFamily="2" charset="0"/>
              </a:rPr>
              <a:t>POS STATISTICS: For   54 </a:t>
            </a:r>
            <a:r>
              <a:rPr lang="en-US" sz="1600" dirty="0" err="1">
                <a:latin typeface="Courier" pitchFamily="2" charset="0"/>
              </a:rPr>
              <a:t>RefSites</a:t>
            </a:r>
            <a:r>
              <a:rPr lang="en-US" sz="1600" dirty="0">
                <a:latin typeface="Courier" pitchFamily="2" charset="0"/>
              </a:rPr>
              <a:t> WRMS ENU   1.83   2.17   6.34  mm    NRMS ENU   0.64   0.75   0.68 L0105010000_tg1a.glx</a:t>
            </a:r>
          </a:p>
          <a:p>
            <a:pPr marL="0" indent="0">
              <a:buNone/>
            </a:pPr>
            <a:r>
              <a:rPr lang="en-US" sz="1600" dirty="0">
                <a:latin typeface="Courier" pitchFamily="2" charset="0"/>
              </a:rPr>
              <a:t>POS STATISTICS: For   54 </a:t>
            </a:r>
            <a:r>
              <a:rPr lang="en-US" sz="1600" dirty="0" err="1">
                <a:latin typeface="Courier" pitchFamily="2" charset="0"/>
              </a:rPr>
              <a:t>RefSites</a:t>
            </a:r>
            <a:r>
              <a:rPr lang="en-US" sz="1600" dirty="0">
                <a:latin typeface="Courier" pitchFamily="2" charset="0"/>
              </a:rPr>
              <a:t> WRMS ENU   2.09   2.63   6.47  mm    NRMS ENU   0.80   0.98   0.75 L0105020000_tg1a.glx</a:t>
            </a:r>
          </a:p>
        </p:txBody>
      </p:sp>
      <p:sp>
        <p:nvSpPr>
          <p:cNvPr id="4" name="Date Placeholder 3"/>
          <p:cNvSpPr>
            <a:spLocks noGrp="1"/>
          </p:cNvSpPr>
          <p:nvPr>
            <p:ph type="dt" sz="half" idx="10"/>
          </p:nvPr>
        </p:nvSpPr>
        <p:spPr/>
        <p:txBody>
          <a:bodyPr/>
          <a:lstStyle/>
          <a:p>
            <a:r>
              <a:rPr lang="en-US"/>
              <a:t>2022/07/19</a:t>
            </a:r>
            <a:endParaRPr lang="en-US" dirty="0"/>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38348041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8.7|59.7|39.4|50.2|36.7|35.9"/>
</p:tagLst>
</file>

<file path=ppt/tags/tag2.xml><?xml version="1.0" encoding="utf-8"?>
<p:tagLst xmlns:a="http://schemas.openxmlformats.org/drawingml/2006/main" xmlns:r="http://schemas.openxmlformats.org/officeDocument/2006/relationships" xmlns:p="http://schemas.openxmlformats.org/presentationml/2006/main">
  <p:tag name="TIMING" val="|0.8|128.4|48.8"/>
</p:tagLst>
</file>

<file path=ppt/tags/tag3.xml><?xml version="1.0" encoding="utf-8"?>
<p:tagLst xmlns:a="http://schemas.openxmlformats.org/drawingml/2006/main" xmlns:r="http://schemas.openxmlformats.org/officeDocument/2006/relationships" xmlns:p="http://schemas.openxmlformats.org/presentationml/2006/main">
  <p:tag name="TIMING" val="|2.2|26.3|8.2|39.2"/>
</p:tagLst>
</file>

<file path=ppt/tags/tag4.xml><?xml version="1.0" encoding="utf-8"?>
<p:tagLst xmlns:a="http://schemas.openxmlformats.org/drawingml/2006/main" xmlns:r="http://schemas.openxmlformats.org/officeDocument/2006/relationships" xmlns:p="http://schemas.openxmlformats.org/presentationml/2006/main">
  <p:tag name="TIMING" val="|14|86.2|17|11.4|64.4"/>
</p:tagLst>
</file>

<file path=ppt/tags/tag5.xml><?xml version="1.0" encoding="utf-8"?>
<p:tagLst xmlns:a="http://schemas.openxmlformats.org/drawingml/2006/main" xmlns:r="http://schemas.openxmlformats.org/officeDocument/2006/relationships" xmlns:p="http://schemas.openxmlformats.org/presentationml/2006/main">
  <p:tag name="TIMING" val="|3.2|5.3|48.4|53.2"/>
</p:tagLst>
</file>

<file path=ppt/tags/tag6.xml><?xml version="1.0" encoding="utf-8"?>
<p:tagLst xmlns:a="http://schemas.openxmlformats.org/drawingml/2006/main" xmlns:r="http://schemas.openxmlformats.org/officeDocument/2006/relationships" xmlns:p="http://schemas.openxmlformats.org/presentationml/2006/main">
  <p:tag name="TIMING" val="|3.9|85.2|9.9"/>
</p:tagLst>
</file>

<file path=ppt/tags/tag7.xml><?xml version="1.0" encoding="utf-8"?>
<p:tagLst xmlns:a="http://schemas.openxmlformats.org/drawingml/2006/main" xmlns:r="http://schemas.openxmlformats.org/officeDocument/2006/relationships" xmlns:p="http://schemas.openxmlformats.org/presentationml/2006/main">
  <p:tag name="TIMING" val="|4|6.7|7.5|18.3|42.6"/>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3130</TotalTime>
  <Words>2379</Words>
  <Application>Microsoft Macintosh PowerPoint</Application>
  <PresentationFormat>Widescreen</PresentationFormat>
  <Paragraphs>221</Paragraphs>
  <Slides>18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vt:lpstr>
      <vt:lpstr>Courier New</vt: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vs long-term time series</vt:lpstr>
      <vt:lpstr>tsfit and tsview</vt:lpstr>
      <vt:lpstr>Summary</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time series with glred</dc:title>
  <dc:subject/>
  <dc:creator>M. Floyd</dc:creator>
  <cp:keywords/>
  <dc:description/>
  <cp:lastModifiedBy>Mike Floyd</cp:lastModifiedBy>
  <cp:revision>86</cp:revision>
  <dcterms:created xsi:type="dcterms:W3CDTF">2014-11-13T20:18:27Z</dcterms:created>
  <dcterms:modified xsi:type="dcterms:W3CDTF">2022-07-20T19:27:05Z</dcterms:modified>
  <cp:category/>
</cp:coreProperties>
</file>