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4" r:id="rId1"/>
  </p:sldMasterIdLst>
  <p:notesMasterIdLst>
    <p:notesMasterId r:id="rId34"/>
  </p:notesMasterIdLst>
  <p:handoutMasterIdLst>
    <p:handoutMasterId r:id="rId35"/>
  </p:handoutMasterIdLst>
  <p:sldIdLst>
    <p:sldId id="307" r:id="rId2"/>
    <p:sldId id="303" r:id="rId3"/>
    <p:sldId id="304" r:id="rId4"/>
    <p:sldId id="305" r:id="rId5"/>
    <p:sldId id="306" r:id="rId6"/>
    <p:sldId id="280" r:id="rId7"/>
    <p:sldId id="286" r:id="rId8"/>
    <p:sldId id="259" r:id="rId9"/>
    <p:sldId id="281" r:id="rId10"/>
    <p:sldId id="282" r:id="rId11"/>
    <p:sldId id="283" r:id="rId12"/>
    <p:sldId id="284" r:id="rId13"/>
    <p:sldId id="285" r:id="rId14"/>
    <p:sldId id="260" r:id="rId15"/>
    <p:sldId id="261" r:id="rId16"/>
    <p:sldId id="262" r:id="rId17"/>
    <p:sldId id="279" r:id="rId18"/>
    <p:sldId id="263" r:id="rId19"/>
    <p:sldId id="267" r:id="rId20"/>
    <p:sldId id="264" r:id="rId21"/>
    <p:sldId id="265" r:id="rId22"/>
    <p:sldId id="266" r:id="rId23"/>
    <p:sldId id="310" r:id="rId24"/>
    <p:sldId id="277" r:id="rId25"/>
    <p:sldId id="300" r:id="rId26"/>
    <p:sldId id="312" r:id="rId27"/>
    <p:sldId id="313" r:id="rId28"/>
    <p:sldId id="269" r:id="rId29"/>
    <p:sldId id="271" r:id="rId30"/>
    <p:sldId id="272" r:id="rId31"/>
    <p:sldId id="273" r:id="rId32"/>
    <p:sldId id="311"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4E5AEF-98B6-6547-BA2A-E924830DFF85}" v="595" dt="2020-08-22T01:48:03.9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43" autoAdjust="0"/>
    <p:restoredTop sz="87075"/>
  </p:normalViewPr>
  <p:slideViewPr>
    <p:cSldViewPr snapToGrid="0" snapToObjects="1">
      <p:cViewPr varScale="1">
        <p:scale>
          <a:sx n="111" d="100"/>
          <a:sy n="111" d="100"/>
        </p:scale>
        <p:origin x="1040" y="192"/>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09" d="100"/>
          <a:sy n="109" d="100"/>
        </p:scale>
        <p:origin x="40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a:t>2020/08/26</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Reference frames</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46B8FC-1EB1-384E-A1B3-609802FCE17F}" type="slidenum">
              <a:rPr lang="en-US" smtClean="0"/>
              <a:t>‹#›</a:t>
            </a:fld>
            <a:endParaRPr lang="en-US"/>
          </a:p>
        </p:txBody>
      </p:sp>
    </p:spTree>
    <p:extLst>
      <p:ext uri="{BB962C8B-B14F-4D97-AF65-F5344CB8AC3E}">
        <p14:creationId xmlns:p14="http://schemas.microsoft.com/office/powerpoint/2010/main" val="24157618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GB"/>
              <a:t>2020/08/26</a:t>
            </a:r>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Reference frames</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DFF480-85F6-C44C-BAC1-3BFF6B7034C5}" type="slidenum">
              <a:rPr lang="en-US" smtClean="0"/>
              <a:t>‹#›</a:t>
            </a:fld>
            <a:endParaRPr lang="en-US"/>
          </a:p>
        </p:txBody>
      </p:sp>
    </p:spTree>
    <p:extLst>
      <p:ext uri="{BB962C8B-B14F-4D97-AF65-F5344CB8AC3E}">
        <p14:creationId xmlns:p14="http://schemas.microsoft.com/office/powerpoint/2010/main" val="3110746606"/>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dirty="0"/>
              <a:t>2020/08/26</a:t>
            </a:r>
            <a:endParaRPr lang="en-US" dirty="0"/>
          </a:p>
        </p:txBody>
      </p:sp>
      <p:sp>
        <p:nvSpPr>
          <p:cNvPr id="5" name="Footer Placeholder 4"/>
          <p:cNvSpPr>
            <a:spLocks noGrp="1"/>
          </p:cNvSpPr>
          <p:nvPr>
            <p:ph type="ftr" sz="quarter" idx="11"/>
          </p:nvPr>
        </p:nvSpPr>
        <p:spPr/>
        <p:txBody>
          <a:bodyPr/>
          <a:lstStyle/>
          <a:p>
            <a:r>
              <a:rPr lang="en-US" dirty="0"/>
              <a:t>Fundamentals of GPS for geodesy</a:t>
            </a:r>
          </a:p>
        </p:txBody>
      </p:sp>
      <p:sp>
        <p:nvSpPr>
          <p:cNvPr id="6" name="Slide Number Placeholder 5"/>
          <p:cNvSpPr>
            <a:spLocks noGrp="1"/>
          </p:cNvSpPr>
          <p:nvPr>
            <p:ph type="sldNum" sz="quarter" idx="12"/>
          </p:nvPr>
        </p:nvSpPr>
        <p:spPr/>
        <p:txBody>
          <a:bodyPr/>
          <a:lstStyle/>
          <a:p>
            <a:fld id="{6957184E-D10D-BF4B-A747-73FB678F7FF1}" type="slidenum">
              <a:rPr lang="en-US" smtClean="0"/>
              <a:t>0</a:t>
            </a:fld>
            <a:endParaRPr lang="en-US"/>
          </a:p>
        </p:txBody>
      </p:sp>
    </p:spTree>
    <p:extLst>
      <p:ext uri="{BB962C8B-B14F-4D97-AF65-F5344CB8AC3E}">
        <p14:creationId xmlns:p14="http://schemas.microsoft.com/office/powerpoint/2010/main" val="659358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heights are down weighted in frame realization, estimating scale has little effect on NE scatter.   Adding GNSS improves height RMS as does adding SNX covariances.</a:t>
            </a:r>
          </a:p>
        </p:txBody>
      </p:sp>
      <p:sp>
        <p:nvSpPr>
          <p:cNvPr id="4" name="Date Placeholder 3"/>
          <p:cNvSpPr>
            <a:spLocks noGrp="1"/>
          </p:cNvSpPr>
          <p:nvPr>
            <p:ph type="dt" idx="1"/>
          </p:nvPr>
        </p:nvSpPr>
        <p:spPr/>
        <p:txBody>
          <a:bodyPr/>
          <a:lstStyle/>
          <a:p>
            <a:r>
              <a:rPr lang="en-GB"/>
              <a:t>2020/08/26</a:t>
            </a:r>
            <a:endParaRPr lang="en-US"/>
          </a:p>
        </p:txBody>
      </p:sp>
      <p:sp>
        <p:nvSpPr>
          <p:cNvPr id="5" name="Footer Placeholder 4"/>
          <p:cNvSpPr>
            <a:spLocks noGrp="1"/>
          </p:cNvSpPr>
          <p:nvPr>
            <p:ph type="ftr" sz="quarter" idx="4"/>
          </p:nvPr>
        </p:nvSpPr>
        <p:spPr/>
        <p:txBody>
          <a:bodyPr/>
          <a:lstStyle/>
          <a:p>
            <a:r>
              <a:rPr lang="en-US"/>
              <a:t>Reference frames</a:t>
            </a:r>
          </a:p>
        </p:txBody>
      </p:sp>
      <p:sp>
        <p:nvSpPr>
          <p:cNvPr id="6" name="Slide Number Placeholder 5"/>
          <p:cNvSpPr>
            <a:spLocks noGrp="1"/>
          </p:cNvSpPr>
          <p:nvPr>
            <p:ph type="sldNum" sz="quarter" idx="5"/>
          </p:nvPr>
        </p:nvSpPr>
        <p:spPr/>
        <p:txBody>
          <a:bodyPr/>
          <a:lstStyle/>
          <a:p>
            <a:fld id="{C4DFF480-85F6-C44C-BAC1-3BFF6B7034C5}" type="slidenum">
              <a:rPr lang="en-US" smtClean="0"/>
              <a:t>26</a:t>
            </a:fld>
            <a:endParaRPr lang="en-US"/>
          </a:p>
        </p:txBody>
      </p:sp>
    </p:spTree>
    <p:extLst>
      <p:ext uri="{BB962C8B-B14F-4D97-AF65-F5344CB8AC3E}">
        <p14:creationId xmlns:p14="http://schemas.microsoft.com/office/powerpoint/2010/main" val="1851250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a:t>
            </a:r>
            <a:r>
              <a:rPr lang="en-US" baseline="0" dirty="0"/>
              <a:t> defining the frame in the velocity solution, the important thing is usually to visualize motion a way most useful for interpretation. Even if there is little or no redundancy in the stabilization site set, you’ve still got a consistent frame because you are estimating only one set of frame parameters.  There will be no distortion of internal strain.</a:t>
            </a:r>
          </a:p>
          <a:p>
            <a:r>
              <a:rPr lang="en-US" baseline="0" dirty="0"/>
              <a:t>When defining the frame for a time series, you have to work to be sure that it’s being done consistently for each epoch.</a:t>
            </a:r>
          </a:p>
          <a:p>
            <a:r>
              <a:rPr lang="en-US" baseline="0" dirty="0"/>
              <a:t>In the next few slides, </a:t>
            </a:r>
            <a:r>
              <a:rPr lang="en-US" baseline="0" dirty="0" err="1"/>
              <a:t>we’lll</a:t>
            </a:r>
            <a:r>
              <a:rPr lang="en-US" baseline="0" dirty="0"/>
              <a:t> look at examples, first for velocity, then for time series.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27</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3546178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err="1"/>
              <a:t>Assign_plate</a:t>
            </a:r>
            <a:r>
              <a:rPr lang="en-US" dirty="0"/>
              <a:t> assigns</a:t>
            </a:r>
            <a:r>
              <a:rPr lang="en-US" baseline="0" dirty="0"/>
              <a:t> sites to plate but they are not used in estimation.</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28</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Reference frames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First let’s look at an example of representation of velocity-solution stabilization for visualization</a:t>
            </a:r>
            <a:r>
              <a:rPr lang="en-US" baseline="0" dirty="0"/>
              <a:t> and interpretation.</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29</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Reference frames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Note that the major velocity gradients are still</a:t>
            </a:r>
            <a:r>
              <a:rPr lang="en-US" baseline="0" dirty="0"/>
              <a:t> present: right-lateral shear across the North Anatolia fault and extension into the Aegean Sea, left-lateral shear and dilation around Rhodes.</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30</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2273185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Re-mention the Aegean case to show you see different things in different frames,</a:t>
            </a:r>
          </a:p>
        </p:txBody>
      </p:sp>
      <p:sp>
        <p:nvSpPr>
          <p:cNvPr id="4" name="Date Placeholder 3"/>
          <p:cNvSpPr>
            <a:spLocks noGrp="1"/>
          </p:cNvSpPr>
          <p:nvPr>
            <p:ph type="dt" idx="1"/>
          </p:nvPr>
        </p:nvSpPr>
        <p:spPr/>
        <p:txBody>
          <a:bodyPr/>
          <a:lstStyle/>
          <a:p>
            <a:r>
              <a:rPr lang="en-GB"/>
              <a:t>2020/08/26</a:t>
            </a:r>
            <a:endParaRPr lang="en-US"/>
          </a:p>
        </p:txBody>
      </p:sp>
      <p:sp>
        <p:nvSpPr>
          <p:cNvPr id="5" name="Footer Placeholder 4"/>
          <p:cNvSpPr>
            <a:spLocks noGrp="1"/>
          </p:cNvSpPr>
          <p:nvPr>
            <p:ph type="ftr" sz="quarter" idx="4"/>
          </p:nvPr>
        </p:nvSpPr>
        <p:spPr/>
        <p:txBody>
          <a:bodyPr/>
          <a:lstStyle/>
          <a:p>
            <a:r>
              <a:rPr lang="en-US"/>
              <a:t>Reference frames</a:t>
            </a:r>
          </a:p>
        </p:txBody>
      </p:sp>
      <p:sp>
        <p:nvSpPr>
          <p:cNvPr id="6" name="Slide Number Placeholder 5"/>
          <p:cNvSpPr>
            <a:spLocks noGrp="1"/>
          </p:cNvSpPr>
          <p:nvPr>
            <p:ph type="sldNum" sz="quarter" idx="5"/>
          </p:nvPr>
        </p:nvSpPr>
        <p:spPr/>
        <p:txBody>
          <a:bodyPr/>
          <a:lstStyle/>
          <a:p>
            <a:fld id="{C4DFF480-85F6-C44C-BAC1-3BFF6B7034C5}" type="slidenum">
              <a:rPr lang="en-US" smtClean="0"/>
              <a:t>31</a:t>
            </a:fld>
            <a:endParaRPr lang="en-US"/>
          </a:p>
        </p:txBody>
      </p:sp>
    </p:spTree>
    <p:extLst>
      <p:ext uri="{BB962C8B-B14F-4D97-AF65-F5344CB8AC3E}">
        <p14:creationId xmlns:p14="http://schemas.microsoft.com/office/powerpoint/2010/main" val="1139715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a:t>2020/08/26</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C4DFF480-85F6-C44C-BAC1-3BFF6B7034C5}" type="slidenum">
              <a:rPr lang="en-US" smtClean="0"/>
              <a:t>1</a:t>
            </a:fld>
            <a:endParaRPr lang="en-US"/>
          </a:p>
        </p:txBody>
      </p:sp>
    </p:spTree>
    <p:extLst>
      <p:ext uri="{BB962C8B-B14F-4D97-AF65-F5344CB8AC3E}">
        <p14:creationId xmlns:p14="http://schemas.microsoft.com/office/powerpoint/2010/main" val="828287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Dong D., T. A. Herring, and R. W. King, Estimating Regional Deformation from a Combination of Space and Terrestrial Geodetic Data, </a:t>
            </a:r>
            <a:r>
              <a:rPr lang="en-US" sz="1200" i="1" kern="1200" dirty="0">
                <a:solidFill>
                  <a:schemeClr val="tx1"/>
                </a:solidFill>
                <a:latin typeface="+mn-lt"/>
                <a:ea typeface="+mn-ea"/>
                <a:cs typeface="+mn-cs"/>
              </a:rPr>
              <a:t>J. Geodesy, 72, 200–214, 1998.</a:t>
            </a:r>
            <a:endParaRPr lang="en-US" dirty="0"/>
          </a:p>
          <a:p>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7</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3588354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key point here is that maintaining</a:t>
            </a:r>
            <a:r>
              <a:rPr lang="en-US" baseline="0" dirty="0"/>
              <a:t> a </a:t>
            </a:r>
            <a:r>
              <a:rPr lang="en-US" b="1" baseline="0" dirty="0"/>
              <a:t>consistent </a:t>
            </a:r>
            <a:r>
              <a:rPr lang="en-US" baseline="0" dirty="0"/>
              <a:t>frame in your velocity solution but particularly in your time series, is important for getting a geodetic robust result, the manner by which this done and the frame in which it is realized need not be the frame of primary </a:t>
            </a:r>
            <a:r>
              <a:rPr lang="en-US" b="1" baseline="0" dirty="0"/>
              <a:t>physical </a:t>
            </a:r>
            <a:r>
              <a:rPr lang="en-US" baseline="0" dirty="0"/>
              <a:t>interest. The maintenance of a consistent frame is what we accomplish through “stabilization” in </a:t>
            </a:r>
            <a:r>
              <a:rPr lang="en-US" baseline="0" dirty="0" err="1"/>
              <a:t>glorg</a:t>
            </a:r>
            <a:r>
              <a:rPr lang="en-US" baseline="0" dirty="0"/>
              <a:t>.  Relating this frame to a plate or block can be done afterward with a different set of sites.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13</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1695703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This is the preferred method</a:t>
            </a:r>
            <a:r>
              <a:rPr lang="en-US" baseline="0" dirty="0"/>
              <a:t>. Must be careful due to </a:t>
            </a:r>
            <a:r>
              <a:rPr lang="en-US" baseline="0" dirty="0" err="1"/>
              <a:t>glorg’s</a:t>
            </a:r>
            <a:r>
              <a:rPr lang="en-US" baseline="0" dirty="0"/>
              <a:t> iterative removal or poorly fitting sites that the ultimate solution still has enough redundancy and stabilization power. Look through first hundred lines or so of . Can change statistics in </a:t>
            </a:r>
            <a:r>
              <a:rPr lang="en-US" baseline="0" dirty="0" err="1"/>
              <a:t>cnd_hgtv</a:t>
            </a:r>
            <a:r>
              <a:rPr lang="en-US" baseline="0" dirty="0"/>
              <a:t> and </a:t>
            </a:r>
            <a:r>
              <a:rPr lang="en-US" baseline="0" dirty="0" err="1"/>
              <a:t>stab_it</a:t>
            </a:r>
            <a:r>
              <a:rPr lang="en-US" baseline="0" dirty="0"/>
              <a:t> to control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15</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Reference frames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“hierarchy” feature of the </a:t>
            </a:r>
            <a:r>
              <a:rPr lang="en-US" dirty="0" err="1"/>
              <a:t>stab_site</a:t>
            </a:r>
            <a:r>
              <a:rPr lang="en-US" dirty="0"/>
              <a:t> list</a:t>
            </a:r>
            <a:r>
              <a:rPr lang="en-US" baseline="0" dirty="0"/>
              <a:t> allows you to specify alternative sites in each geography region, depending on which sites are available. </a:t>
            </a:r>
          </a:p>
          <a:p>
            <a:r>
              <a:rPr lang="en-US" baseline="0" dirty="0"/>
              <a:t>Use if the SINEX files gives you the MIT final orbit quality.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17</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1241387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 selecting</a:t>
            </a:r>
            <a:r>
              <a:rPr lang="en-US" baseline="0" dirty="0"/>
              <a:t> sites to process with your local data of interest, look first to include sites from the IGS core network.</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20</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1018446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the IGS core network sites are not available, too sparse or do not</a:t>
            </a:r>
            <a:r>
              <a:rPr lang="en-US" baseline="0" dirty="0"/>
              <a:t> exist at the epoch of your measurements, try </a:t>
            </a:r>
            <a:r>
              <a:rPr lang="en-US" baseline="0" dirty="0" err="1"/>
              <a:t>densifying</a:t>
            </a:r>
            <a:r>
              <a:rPr lang="en-US" baseline="0" dirty="0"/>
              <a:t> your stabilizing network with all the IGS reference frame sites (the IGS core network is a sub-set of this).</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21</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3078894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Tscon</a:t>
            </a:r>
            <a:r>
              <a:rPr lang="en-US" dirty="0"/>
              <a:t> takes the same commands as </a:t>
            </a:r>
            <a:r>
              <a:rPr lang="en-US" dirty="0" err="1"/>
              <a:t>glorg</a:t>
            </a:r>
            <a:r>
              <a:rPr lang="en-US" dirty="0"/>
              <a:t> but works with time series rather than full covariance matrixes and is therefore very fast.</a:t>
            </a:r>
          </a:p>
          <a:p>
            <a:r>
              <a:rPr lang="en-US" dirty="0"/>
              <a:t>Here’s a summary guide</a:t>
            </a:r>
            <a:r>
              <a:rPr lang="en-US" baseline="0" dirty="0"/>
              <a:t> to maintaining a robust stabilization.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23</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842674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r>
              <a:rPr lang="en-US"/>
              <a:t>2022/07/20</a:t>
            </a:r>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3551126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US"/>
              <a:t>2022/07/20</a:t>
            </a:r>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785605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US"/>
              <a:t>2022/07/20</a:t>
            </a:r>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3458813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normAutofit/>
          </a:bodyPr>
          <a:lstStyle>
            <a:lvl1pPr algn="l">
              <a:defRPr sz="4000"/>
            </a:lvl1pPr>
          </a:lstStyle>
          <a:p>
            <a:pPr lvl="0">
              <a:defRPr sz="1800"/>
            </a:pPr>
            <a:r>
              <a:rPr sz="5900" dirty="0"/>
              <a:t>Title Text</a:t>
            </a:r>
          </a:p>
        </p:txBody>
      </p:sp>
      <p:sp>
        <p:nvSpPr>
          <p:cNvPr id="9" name="Shape 9"/>
          <p:cNvSpPr>
            <a:spLocks noGrp="1"/>
          </p:cNvSpPr>
          <p:nvPr>
            <p:ph type="body" idx="1"/>
          </p:nvPr>
        </p:nvSpPr>
        <p:spPr>
          <a:prstGeom prst="rect">
            <a:avLst/>
          </a:prstGeom>
        </p:spPr>
        <p:txBody>
          <a:bodyPr/>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
        <p:nvSpPr>
          <p:cNvPr id="2" name="Date Placeholder 1"/>
          <p:cNvSpPr>
            <a:spLocks noGrp="1"/>
          </p:cNvSpPr>
          <p:nvPr>
            <p:ph type="dt" sz="half" idx="10"/>
          </p:nvPr>
        </p:nvSpPr>
        <p:spPr/>
        <p:txBody>
          <a:bodyPr/>
          <a:lstStyle>
            <a:lvl1pPr>
              <a:defRPr sz="900"/>
            </a:lvl1pPr>
          </a:lstStyle>
          <a:p>
            <a:r>
              <a:rPr lang="en-US"/>
              <a:t>2022/07/20</a:t>
            </a:r>
            <a:endParaRPr lang="en-US" dirty="0"/>
          </a:p>
        </p:txBody>
      </p:sp>
      <p:sp>
        <p:nvSpPr>
          <p:cNvPr id="3" name="Footer Placeholder 2"/>
          <p:cNvSpPr>
            <a:spLocks noGrp="1"/>
          </p:cNvSpPr>
          <p:nvPr>
            <p:ph type="ftr" sz="quarter" idx="11"/>
          </p:nvPr>
        </p:nvSpPr>
        <p:spPr/>
        <p:txBody>
          <a:bodyPr/>
          <a:lstStyle>
            <a:lvl1pPr>
              <a:defRPr sz="900"/>
            </a:lvl1pPr>
          </a:lstStyle>
          <a:p>
            <a:r>
              <a:rPr lang="en-US"/>
              <a:t>Reference frames</a:t>
            </a:r>
            <a:endParaRPr lang="en-US" dirty="0"/>
          </a:p>
        </p:txBody>
      </p:sp>
      <p:sp>
        <p:nvSpPr>
          <p:cNvPr id="4" name="Slide Number Placeholder 3"/>
          <p:cNvSpPr>
            <a:spLocks noGrp="1"/>
          </p:cNvSpPr>
          <p:nvPr>
            <p:ph type="sldNum" sz="quarter" idx="12"/>
          </p:nvPr>
        </p:nvSpPr>
        <p:spPr/>
        <p:txBody>
          <a:bodyPr/>
          <a:lstStyle>
            <a:lvl1pPr>
              <a:defRPr sz="900"/>
            </a:lvl1pPr>
          </a:lstStyle>
          <a:p>
            <a:fld id="{B5AA1FA8-B090-4D48-B0EE-5DA1BF2BA795}" type="slidenum">
              <a:rPr lang="en-US" smtClean="0"/>
              <a:pPr/>
              <a:t>‹#›</a:t>
            </a:fld>
            <a:endParaRPr lang="en-US" dirty="0"/>
          </a:p>
        </p:txBody>
      </p:sp>
    </p:spTree>
    <p:extLst>
      <p:ext uri="{BB962C8B-B14F-4D97-AF65-F5344CB8AC3E}">
        <p14:creationId xmlns:p14="http://schemas.microsoft.com/office/powerpoint/2010/main" val="338600442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US"/>
              <a:t>2022/07/20</a:t>
            </a:r>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3177363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r>
              <a:rPr lang="en-US"/>
              <a:t>2022/07/20</a:t>
            </a:r>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4050223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r>
              <a:rPr lang="en-US"/>
              <a:t>2022/07/20</a:t>
            </a:r>
          </a:p>
        </p:txBody>
      </p:sp>
      <p:sp>
        <p:nvSpPr>
          <p:cNvPr id="6" name="Footer Placeholder 5"/>
          <p:cNvSpPr>
            <a:spLocks noGrp="1"/>
          </p:cNvSpPr>
          <p:nvPr>
            <p:ph type="ftr" sz="quarter" idx="11"/>
          </p:nvPr>
        </p:nvSpPr>
        <p:spPr/>
        <p:txBody>
          <a:bodyPr/>
          <a:lstStyle/>
          <a:p>
            <a:r>
              <a:rPr lang="en-US"/>
              <a:t>Reference frames</a:t>
            </a:r>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1341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r>
              <a:rPr lang="en-US"/>
              <a:t>2022/07/20</a:t>
            </a:r>
          </a:p>
        </p:txBody>
      </p:sp>
      <p:sp>
        <p:nvSpPr>
          <p:cNvPr id="8" name="Footer Placeholder 7"/>
          <p:cNvSpPr>
            <a:spLocks noGrp="1"/>
          </p:cNvSpPr>
          <p:nvPr>
            <p:ph type="ftr" sz="quarter" idx="11"/>
          </p:nvPr>
        </p:nvSpPr>
        <p:spPr/>
        <p:txBody>
          <a:bodyPr/>
          <a:lstStyle/>
          <a:p>
            <a:r>
              <a:rPr lang="en-US"/>
              <a:t>Reference frames</a:t>
            </a:r>
          </a:p>
        </p:txBody>
      </p:sp>
      <p:sp>
        <p:nvSpPr>
          <p:cNvPr id="9" name="Slide Number Placeholder 8"/>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357903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r>
              <a:rPr lang="en-US"/>
              <a:t>2022/07/20</a:t>
            </a:r>
          </a:p>
        </p:txBody>
      </p:sp>
      <p:sp>
        <p:nvSpPr>
          <p:cNvPr id="4" name="Footer Placeholder 3"/>
          <p:cNvSpPr>
            <a:spLocks noGrp="1"/>
          </p:cNvSpPr>
          <p:nvPr>
            <p:ph type="ftr" sz="quarter" idx="11"/>
          </p:nvPr>
        </p:nvSpPr>
        <p:spPr/>
        <p:txBody>
          <a:bodyPr/>
          <a:lstStyle/>
          <a:p>
            <a:r>
              <a:rPr lang="en-US"/>
              <a:t>Reference frames</a:t>
            </a:r>
          </a:p>
        </p:txBody>
      </p:sp>
      <p:sp>
        <p:nvSpPr>
          <p:cNvPr id="5" name="Slide Number Placeholder 4"/>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3041473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809752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US"/>
              <a:t>2022/07/20</a:t>
            </a:r>
          </a:p>
        </p:txBody>
      </p:sp>
      <p:sp>
        <p:nvSpPr>
          <p:cNvPr id="6" name="Footer Placeholder 5"/>
          <p:cNvSpPr>
            <a:spLocks noGrp="1"/>
          </p:cNvSpPr>
          <p:nvPr>
            <p:ph type="ftr" sz="quarter" idx="11"/>
          </p:nvPr>
        </p:nvSpPr>
        <p:spPr/>
        <p:txBody>
          <a:bodyPr/>
          <a:lstStyle/>
          <a:p>
            <a:r>
              <a:rPr lang="en-US"/>
              <a:t>Reference frames</a:t>
            </a:r>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971980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US"/>
              <a:t>2022/07/20</a:t>
            </a:r>
          </a:p>
        </p:txBody>
      </p:sp>
      <p:sp>
        <p:nvSpPr>
          <p:cNvPr id="6" name="Footer Placeholder 5"/>
          <p:cNvSpPr>
            <a:spLocks noGrp="1"/>
          </p:cNvSpPr>
          <p:nvPr>
            <p:ph type="ftr" sz="quarter" idx="11"/>
          </p:nvPr>
        </p:nvSpPr>
        <p:spPr/>
        <p:txBody>
          <a:bodyPr/>
          <a:lstStyle/>
          <a:p>
            <a:r>
              <a:rPr lang="en-US"/>
              <a:t>Reference frames</a:t>
            </a:r>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657644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2022/07/20</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Reference frames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A1FA8-B090-4D48-B0EE-5DA1BF2BA795}" type="slidenum">
              <a:rPr lang="en-US" smtClean="0"/>
              <a:t>‹#›</a:t>
            </a:fld>
            <a:endParaRPr lang="en-US"/>
          </a:p>
        </p:txBody>
      </p:sp>
    </p:spTree>
    <p:extLst>
      <p:ext uri="{BB962C8B-B14F-4D97-AF65-F5344CB8AC3E}">
        <p14:creationId xmlns:p14="http://schemas.microsoft.com/office/powerpoint/2010/main" val="297337670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NUL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igs.org/networ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Reference frames</a:t>
            </a:r>
          </a:p>
        </p:txBody>
      </p:sp>
      <p:pic>
        <p:nvPicPr>
          <p:cNvPr id="14" name="Picture 13" descr="MIT-logo-with-spelling-web-red-gray-design1-large.png">
            <a:extLst>
              <a:ext uri="{FF2B5EF4-FFF2-40B4-BE49-F238E27FC236}">
                <a16:creationId xmlns:a16="http://schemas.microsoft.com/office/drawing/2014/main" id="{8BDAB724-A965-4646-A36F-D70E05B61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861142"/>
            <a:ext cx="2177300" cy="493200"/>
          </a:xfrm>
          <a:prstGeom prst="rect">
            <a:avLst/>
          </a:prstGeom>
        </p:spPr>
      </p:pic>
      <p:pic>
        <p:nvPicPr>
          <p:cNvPr id="15" name="Picture 14" descr="unavco-logo-red-black-shadow.png">
            <a:extLst>
              <a:ext uri="{FF2B5EF4-FFF2-40B4-BE49-F238E27FC236}">
                <a16:creationId xmlns:a16="http://schemas.microsoft.com/office/drawing/2014/main" id="{D5BA9864-9A3D-BF49-B864-66D00EF210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2718" y="254000"/>
            <a:ext cx="2975282" cy="743821"/>
          </a:xfrm>
          <a:prstGeom prst="rect">
            <a:avLst/>
          </a:prstGeom>
        </p:spPr>
      </p:pic>
      <p:pic>
        <p:nvPicPr>
          <p:cNvPr id="16" name="Picture 15">
            <a:extLst>
              <a:ext uri="{FF2B5EF4-FFF2-40B4-BE49-F238E27FC236}">
                <a16:creationId xmlns:a16="http://schemas.microsoft.com/office/drawing/2014/main" id="{1331EE9D-7D8B-B445-A5AD-370D420A87E4}"/>
              </a:ext>
            </a:extLst>
          </p:cNvPr>
          <p:cNvPicPr>
            <a:picLocks noChangeAspect="1"/>
          </p:cNvPicPr>
          <p:nvPr/>
        </p:nvPicPr>
        <p:blipFill>
          <a:blip r:embed="rId5"/>
          <a:stretch>
            <a:fillRect/>
          </a:stretch>
        </p:blipFill>
        <p:spPr>
          <a:xfrm>
            <a:off x="254000" y="254000"/>
            <a:ext cx="2222500" cy="469900"/>
          </a:xfrm>
          <a:prstGeom prst="rect">
            <a:avLst/>
          </a:prstGeom>
        </p:spPr>
      </p:pic>
      <p:sp>
        <p:nvSpPr>
          <p:cNvPr id="17" name="Subtitle 15">
            <a:extLst>
              <a:ext uri="{FF2B5EF4-FFF2-40B4-BE49-F238E27FC236}">
                <a16:creationId xmlns:a16="http://schemas.microsoft.com/office/drawing/2014/main" id="{16A868DD-2278-8342-AF8B-31494499E284}"/>
              </a:ext>
            </a:extLst>
          </p:cNvPr>
          <p:cNvSpPr txBox="1">
            <a:spLocks noGrp="1"/>
          </p:cNvSpPr>
          <p:nvPr>
            <p:ph type="subTitle" idx="1"/>
          </p:nvPr>
        </p:nvSpPr>
        <p:spPr>
          <a:xfrm>
            <a:off x="1524000" y="3602038"/>
            <a:ext cx="9144000" cy="1655762"/>
          </a:xfrm>
        </p:spPr>
        <p:txBody>
          <a:bodyPr>
            <a:noAutofit/>
          </a:bodyPr>
          <a:lstStyle>
            <a:lvl1pPr marL="0" indent="0" algn="ctr" defTabSz="685800" rtl="0" eaLnBrk="1" latinLnBrk="0" hangingPunct="1">
              <a:lnSpc>
                <a:spcPct val="90000"/>
              </a:lnSpc>
              <a:spcBef>
                <a:spcPts val="750"/>
              </a:spcBef>
              <a:buFont typeface="Arial"/>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r>
              <a:rPr lang="en-US" sz="3200" dirty="0">
                <a:solidFill>
                  <a:schemeClr val="accent3"/>
                </a:solidFill>
              </a:rPr>
              <a:t>T. A. Herring     M. A. Floyd</a:t>
            </a:r>
            <a:br>
              <a:rPr lang="en-US" dirty="0">
                <a:solidFill>
                  <a:schemeClr val="accent3"/>
                </a:solidFill>
              </a:rPr>
            </a:br>
            <a:r>
              <a:rPr lang="en-US" i="1" dirty="0">
                <a:solidFill>
                  <a:schemeClr val="accent3"/>
                </a:solidFill>
              </a:rPr>
              <a:t>Massachusetts Institute of Technology, Cambridge, MA, USA</a:t>
            </a:r>
          </a:p>
          <a:p>
            <a:r>
              <a:rPr lang="en-US" sz="2400" dirty="0">
                <a:solidFill>
                  <a:schemeClr val="accent3"/>
                </a:solidFill>
              </a:rPr>
              <a:t>GNSS Data Processing and Analysis with GAMIT/GLOBK and </a:t>
            </a:r>
            <a:r>
              <a:rPr lang="en-US" sz="2400" dirty="0">
                <a:solidFill>
                  <a:schemeClr val="accent3"/>
                </a:solidFill>
                <a:latin typeface="Courier" pitchFamily="2" charset="0"/>
              </a:rPr>
              <a:t>track</a:t>
            </a:r>
            <a:br>
              <a:rPr lang="en-US" dirty="0">
                <a:solidFill>
                  <a:schemeClr val="accent3"/>
                </a:solidFill>
              </a:rPr>
            </a:br>
            <a:r>
              <a:rPr lang="en-US" dirty="0">
                <a:solidFill>
                  <a:schemeClr val="accent3"/>
                </a:solidFill>
              </a:rPr>
              <a:t>UNAVCO Headquarters, Boulder, Colorado, USA</a:t>
            </a:r>
            <a:br>
              <a:rPr lang="en-US" dirty="0">
                <a:solidFill>
                  <a:schemeClr val="accent3"/>
                </a:solidFill>
              </a:rPr>
            </a:br>
            <a:r>
              <a:rPr lang="en-US" dirty="0">
                <a:solidFill>
                  <a:schemeClr val="accent3"/>
                </a:solidFill>
              </a:rPr>
              <a:t>18–22 July 2022</a:t>
            </a:r>
          </a:p>
          <a:p>
            <a:r>
              <a:rPr lang="en-US" sz="2400" dirty="0">
                <a:solidFill>
                  <a:schemeClr val="accent3"/>
                </a:solidFill>
              </a:rPr>
              <a:t>https://</a:t>
            </a:r>
            <a:r>
              <a:rPr lang="en-US" sz="2400" dirty="0" err="1">
                <a:solidFill>
                  <a:schemeClr val="accent3"/>
                </a:solidFill>
              </a:rPr>
              <a:t>geoweb.mit.edu</a:t>
            </a:r>
            <a:r>
              <a:rPr lang="en-US" sz="2400" dirty="0">
                <a:solidFill>
                  <a:schemeClr val="accent3"/>
                </a:solidFill>
              </a:rPr>
              <a:t>/gg/courses/202207_UNAVCO/</a:t>
            </a:r>
          </a:p>
          <a:p>
            <a:r>
              <a:rPr lang="en-US" dirty="0">
                <a:solidFill>
                  <a:schemeClr val="accent3"/>
                </a:solidFill>
              </a:rPr>
              <a:t>Material from R. W. King, T. A. Herring, M. A. Floyd (MIT) and S. C. McClusky (now at ANU)</a:t>
            </a:r>
          </a:p>
        </p:txBody>
      </p:sp>
    </p:spTree>
    <p:extLst>
      <p:ext uri="{BB962C8B-B14F-4D97-AF65-F5344CB8AC3E}">
        <p14:creationId xmlns:p14="http://schemas.microsoft.com/office/powerpoint/2010/main" val="408785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p:cNvSpPr>
          <p:nvPr>
            <p:ph type="title"/>
          </p:nvPr>
        </p:nvSpPr>
        <p:spPr/>
        <p:txBody>
          <a:bodyPr/>
          <a:lstStyle>
            <a:lvl1pPr>
              <a:defRPr>
                <a:solidFill>
                  <a:srgbClr val="007754"/>
                </a:solidFill>
              </a:defRPr>
            </a:lvl1pPr>
          </a:lstStyle>
          <a:p>
            <a:pPr lvl="0"/>
            <a:r>
              <a:rPr lang="en-US" dirty="0">
                <a:solidFill>
                  <a:schemeClr val="tx1"/>
                </a:solidFill>
              </a:rPr>
              <a:t>1: Translation</a:t>
            </a:r>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9</a:t>
            </a:fld>
            <a:endParaRPr lang="en-US"/>
          </a:p>
        </p:txBody>
      </p:sp>
      <p:sp>
        <p:nvSpPr>
          <p:cNvPr id="262" name="Shape 262"/>
          <p:cNvSpPr/>
          <p:nvPr/>
        </p:nvSpPr>
        <p:spPr>
          <a:xfrm flipH="1">
            <a:off x="3737658" y="3068485"/>
            <a:ext cx="894246" cy="466485"/>
          </a:xfrm>
          <a:prstGeom prst="line">
            <a:avLst/>
          </a:prstGeom>
          <a:ln w="38100" cap="rnd">
            <a:solidFill/>
            <a:custDash>
              <a:ds d="100000" sp="200000"/>
            </a:custDash>
            <a:miter lim="400000"/>
            <a:headEnd type="stealth"/>
          </a:ln>
        </p:spPr>
        <p:txBody>
          <a:bodyPr lIns="35717" tIns="35717" rIns="35717" bIns="35717" anchor="ctr"/>
          <a:lstStyle/>
          <a:p>
            <a:pPr defTabSz="321457">
              <a:defRPr sz="1200">
                <a:latin typeface="Helvetica"/>
                <a:ea typeface="Helvetica"/>
                <a:cs typeface="Helvetica"/>
                <a:sym typeface="Helvetica"/>
              </a:defRPr>
            </a:pPr>
            <a:endParaRPr sz="1200"/>
          </a:p>
        </p:txBody>
      </p:sp>
      <p:grpSp>
        <p:nvGrpSpPr>
          <p:cNvPr id="269" name="Group 269"/>
          <p:cNvGrpSpPr/>
          <p:nvPr/>
        </p:nvGrpSpPr>
        <p:grpSpPr>
          <a:xfrm>
            <a:off x="2911451" y="2329372"/>
            <a:ext cx="2053981" cy="3060833"/>
            <a:chOff x="0" y="0"/>
            <a:chExt cx="2921216" cy="4353184"/>
          </a:xfrm>
        </p:grpSpPr>
        <p:sp>
          <p:nvSpPr>
            <p:cNvPr id="263" name="Shape 263"/>
            <p:cNvSpPr/>
            <p:nvPr/>
          </p:nvSpPr>
          <p:spPr>
            <a:xfrm flipH="1">
              <a:off x="134689" y="398471"/>
              <a:ext cx="11" cy="2536758"/>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sz="1200"/>
            </a:p>
          </p:txBody>
        </p:sp>
        <p:sp>
          <p:nvSpPr>
            <p:cNvPr id="264" name="Shape 264"/>
            <p:cNvSpPr/>
            <p:nvPr/>
          </p:nvSpPr>
          <p:spPr>
            <a:xfrm flipH="1">
              <a:off x="147768" y="2035292"/>
              <a:ext cx="2383779" cy="867615"/>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sz="1200"/>
            </a:p>
          </p:txBody>
        </p:sp>
        <p:sp>
          <p:nvSpPr>
            <p:cNvPr id="265" name="Shape 265"/>
            <p:cNvSpPr/>
            <p:nvPr/>
          </p:nvSpPr>
          <p:spPr>
            <a:xfrm flipH="1" flipV="1">
              <a:off x="127375" y="2898177"/>
              <a:ext cx="2028003" cy="1170873"/>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sz="1200"/>
            </a:p>
          </p:txBody>
        </p:sp>
        <p:pic>
          <p:nvPicPr>
            <p:cNvPr id="266" name="droppedImage.pdf"/>
            <p:cNvPicPr/>
            <p:nvPr/>
          </p:nvPicPr>
          <p:blipFill>
            <a:blip r:embed="rId2"/>
            <a:stretch>
              <a:fillRect/>
            </a:stretch>
          </p:blipFill>
          <p:spPr>
            <a:xfrm>
              <a:off x="2214778" y="4009511"/>
              <a:ext cx="362767" cy="343674"/>
            </a:xfrm>
            <a:prstGeom prst="rect">
              <a:avLst/>
            </a:prstGeom>
            <a:ln w="12700" cap="flat">
              <a:noFill/>
              <a:miter lim="400000"/>
            </a:ln>
            <a:effectLst/>
          </p:spPr>
        </p:pic>
        <p:pic>
          <p:nvPicPr>
            <p:cNvPr id="267" name="droppedImage.pdf"/>
            <p:cNvPicPr/>
            <p:nvPr/>
          </p:nvPicPr>
          <p:blipFill>
            <a:blip r:embed="rId3"/>
            <a:stretch>
              <a:fillRect/>
            </a:stretch>
          </p:blipFill>
          <p:spPr>
            <a:xfrm>
              <a:off x="2577543" y="1699269"/>
              <a:ext cx="343674" cy="477324"/>
            </a:xfrm>
            <a:prstGeom prst="rect">
              <a:avLst/>
            </a:prstGeom>
            <a:ln w="12700" cap="flat">
              <a:noFill/>
              <a:miter lim="400000"/>
            </a:ln>
            <a:effectLst/>
          </p:spPr>
        </p:pic>
        <p:pic>
          <p:nvPicPr>
            <p:cNvPr id="268" name="droppedImage.pdf"/>
            <p:cNvPicPr/>
            <p:nvPr/>
          </p:nvPicPr>
          <p:blipFill>
            <a:blip r:embed="rId4"/>
            <a:stretch>
              <a:fillRect/>
            </a:stretch>
          </p:blipFill>
          <p:spPr>
            <a:xfrm>
              <a:off x="0" y="0"/>
              <a:ext cx="305487" cy="343673"/>
            </a:xfrm>
            <a:prstGeom prst="rect">
              <a:avLst/>
            </a:prstGeom>
            <a:ln w="12700" cap="flat">
              <a:noFill/>
              <a:miter lim="400000"/>
            </a:ln>
            <a:effectLst/>
          </p:spPr>
        </p:pic>
      </p:grpSp>
      <p:sp>
        <p:nvSpPr>
          <p:cNvPr id="270" name="Shape 270"/>
          <p:cNvSpPr/>
          <p:nvPr/>
        </p:nvSpPr>
        <p:spPr>
          <a:xfrm>
            <a:off x="3679403" y="3550687"/>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sz="4000"/>
          </a:p>
        </p:txBody>
      </p:sp>
      <p:sp>
        <p:nvSpPr>
          <p:cNvPr id="271" name="Shape 271"/>
          <p:cNvSpPr/>
          <p:nvPr/>
        </p:nvSpPr>
        <p:spPr>
          <a:xfrm flipH="1">
            <a:off x="3000748" y="3564219"/>
            <a:ext cx="707361" cy="802046"/>
          </a:xfrm>
          <a:prstGeom prst="line">
            <a:avLst/>
          </a:prstGeom>
          <a:ln w="38100">
            <a:solidFill/>
            <a:custDash>
              <a:ds d="200000" sp="200000"/>
            </a:custDash>
            <a:miter lim="400000"/>
          </a:ln>
        </p:spPr>
        <p:txBody>
          <a:bodyPr lIns="0" tIns="0" rIns="0" bIns="0" anchor="ctr"/>
          <a:lstStyle/>
          <a:p>
            <a:pPr defTabSz="321457">
              <a:defRPr sz="1200">
                <a:latin typeface="Helvetica"/>
                <a:ea typeface="Helvetica"/>
                <a:cs typeface="Helvetica"/>
                <a:sym typeface="Helvetica"/>
              </a:defRPr>
            </a:pPr>
            <a:endParaRPr sz="1200"/>
          </a:p>
        </p:txBody>
      </p:sp>
      <p:sp>
        <p:nvSpPr>
          <p:cNvPr id="272" name="Shape 272"/>
          <p:cNvSpPr/>
          <p:nvPr/>
        </p:nvSpPr>
        <p:spPr>
          <a:xfrm flipH="1">
            <a:off x="3000116" y="3078440"/>
            <a:ext cx="1625806" cy="1283264"/>
          </a:xfrm>
          <a:prstGeom prst="line">
            <a:avLst/>
          </a:prstGeom>
          <a:ln w="38100">
            <a:solidFill/>
            <a:custDash>
              <a:ds d="200000" sp="200000"/>
            </a:custDash>
            <a:miter lim="400000"/>
          </a:ln>
        </p:spPr>
        <p:txBody>
          <a:bodyPr lIns="0" tIns="0" rIns="0" bIns="0" anchor="ctr"/>
          <a:lstStyle/>
          <a:p>
            <a:pPr defTabSz="321457">
              <a:defRPr sz="1200">
                <a:latin typeface="Helvetica"/>
                <a:ea typeface="Helvetica"/>
                <a:cs typeface="Helvetica"/>
                <a:sym typeface="Helvetica"/>
              </a:defRPr>
            </a:pPr>
            <a:endParaRPr sz="1200"/>
          </a:p>
        </p:txBody>
      </p:sp>
      <p:sp>
        <p:nvSpPr>
          <p:cNvPr id="273" name="Shape 273"/>
          <p:cNvSpPr/>
          <p:nvPr/>
        </p:nvSpPr>
        <p:spPr>
          <a:xfrm>
            <a:off x="4608091" y="3041695"/>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sz="4000"/>
          </a:p>
        </p:txBody>
      </p:sp>
      <p:pic>
        <p:nvPicPr>
          <p:cNvPr id="274" name="droppedImage.pdf"/>
          <p:cNvPicPr/>
          <p:nvPr/>
        </p:nvPicPr>
        <p:blipFill>
          <a:blip r:embed="rId5"/>
          <a:stretch>
            <a:fillRect/>
          </a:stretch>
        </p:blipFill>
        <p:spPr>
          <a:xfrm>
            <a:off x="3206131" y="3675703"/>
            <a:ext cx="196453" cy="214313"/>
          </a:xfrm>
          <a:prstGeom prst="rect">
            <a:avLst/>
          </a:prstGeom>
          <a:ln w="12700">
            <a:miter lim="400000"/>
          </a:ln>
        </p:spPr>
      </p:pic>
      <p:pic>
        <p:nvPicPr>
          <p:cNvPr id="275" name="droppedImage.pdf"/>
          <p:cNvPicPr/>
          <p:nvPr/>
        </p:nvPicPr>
        <p:blipFill>
          <a:blip r:embed="rId6"/>
          <a:stretch>
            <a:fillRect/>
          </a:stretch>
        </p:blipFill>
        <p:spPr>
          <a:xfrm>
            <a:off x="3947295" y="3568546"/>
            <a:ext cx="267891" cy="330398"/>
          </a:xfrm>
          <a:prstGeom prst="rect">
            <a:avLst/>
          </a:prstGeom>
          <a:ln w="12700">
            <a:miter lim="400000"/>
          </a:ln>
        </p:spPr>
      </p:pic>
      <p:pic>
        <p:nvPicPr>
          <p:cNvPr id="276" name="droppedImage.pdf"/>
          <p:cNvPicPr/>
          <p:nvPr/>
        </p:nvPicPr>
        <p:blipFill>
          <a:blip r:embed="rId7"/>
          <a:stretch>
            <a:fillRect/>
          </a:stretch>
        </p:blipFill>
        <p:spPr>
          <a:xfrm>
            <a:off x="6331521" y="2836312"/>
            <a:ext cx="3241477" cy="1669852"/>
          </a:xfrm>
          <a:prstGeom prst="rect">
            <a:avLst/>
          </a:prstGeom>
          <a:ln w="12700">
            <a:miter lim="400000"/>
          </a:ln>
        </p:spPr>
      </p:pic>
      <p:pic>
        <p:nvPicPr>
          <p:cNvPr id="277" name="droppedImage.pdf"/>
          <p:cNvPicPr/>
          <p:nvPr/>
        </p:nvPicPr>
        <p:blipFill>
          <a:blip r:embed="rId8"/>
          <a:stretch>
            <a:fillRect/>
          </a:stretch>
        </p:blipFill>
        <p:spPr>
          <a:xfrm>
            <a:off x="4045520" y="3014906"/>
            <a:ext cx="125016" cy="214313"/>
          </a:xfrm>
          <a:prstGeom prst="rect">
            <a:avLst/>
          </a:prstGeom>
          <a:ln w="12700">
            <a:miter lim="400000"/>
          </a:ln>
        </p:spPr>
      </p:pic>
    </p:spTree>
    <p:extLst>
      <p:ext uri="{BB962C8B-B14F-4D97-AF65-F5344CB8AC3E}">
        <p14:creationId xmlns:p14="http://schemas.microsoft.com/office/powerpoint/2010/main" val="2316666573"/>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7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26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2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272"/>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275"/>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advAuto="0"/>
      <p:bldP spid="272" grpId="0" animBg="1" advAuto="0"/>
      <p:bldP spid="273" grpId="0" animBg="1" advAuto="0"/>
      <p:bldP spid="275" grpId="0" animBg="1" advAuto="0"/>
      <p:bldP spid="276" grpId="0" animBg="1" advAuto="0"/>
      <p:bldP spid="277"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p:cNvSpPr>
          <p:nvPr>
            <p:ph type="title"/>
          </p:nvPr>
        </p:nvSpPr>
        <p:spPr/>
        <p:txBody>
          <a:bodyPr/>
          <a:lstStyle>
            <a:lvl1pPr>
              <a:defRPr>
                <a:solidFill>
                  <a:srgbClr val="007754"/>
                </a:solidFill>
              </a:defRPr>
            </a:lvl1pPr>
          </a:lstStyle>
          <a:p>
            <a:pPr lvl="0"/>
            <a:r>
              <a:rPr lang="en-US" dirty="0">
                <a:solidFill>
                  <a:schemeClr val="tx1"/>
                </a:solidFill>
              </a:rPr>
              <a:t>2: Rotation</a:t>
            </a:r>
          </a:p>
        </p:txBody>
      </p:sp>
      <p:sp>
        <p:nvSpPr>
          <p:cNvPr id="285" name="Shape 285"/>
          <p:cNvSpPr>
            <a:spLocks noGrp="1"/>
          </p:cNvSpPr>
          <p:nvPr>
            <p:ph idx="1"/>
          </p:nvPr>
        </p:nvSpPr>
        <p:spPr/>
        <p:txBody>
          <a:bodyPr/>
          <a:lstStyle/>
          <a:p>
            <a:pPr lvl="0"/>
            <a:r>
              <a:rPr lang="en-US" dirty="0"/>
              <a:t>Rotation vector, </a:t>
            </a:r>
            <a:r>
              <a:rPr lang="en-US" b="1" i="1" dirty="0" err="1">
                <a:sym typeface="Gill Sans SemiBold"/>
              </a:rPr>
              <a:t>ω</a:t>
            </a:r>
            <a:r>
              <a:rPr lang="en-US" dirty="0"/>
              <a:t>, is defined as in the direction of the rotation axis with length equal to the magnitude of angular rotation</a:t>
            </a:r>
          </a:p>
          <a:p>
            <a:pPr lvl="0"/>
            <a:r>
              <a:rPr lang="en-US" dirty="0"/>
              <a:t>Displacement (or velocity) vector then makes a right-handed triplet with the rotation vector, </a:t>
            </a:r>
            <a:r>
              <a:rPr lang="en-US" b="1" i="1" dirty="0" err="1">
                <a:sym typeface="Gill Sans SemiBold"/>
              </a:rPr>
              <a:t>ω</a:t>
            </a:r>
            <a:r>
              <a:rPr lang="en-US" dirty="0"/>
              <a:t>, and radial vector, </a:t>
            </a:r>
            <a:r>
              <a:rPr lang="en-US" b="1" dirty="0">
                <a:sym typeface="Gill Sans SemiBold"/>
              </a:rPr>
              <a:t>p</a:t>
            </a:r>
            <a:r>
              <a:rPr lang="en-US" dirty="0"/>
              <a:t>.</a:t>
            </a:r>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10</a:t>
            </a:fld>
            <a:endParaRPr lang="en-US"/>
          </a:p>
        </p:txBody>
      </p:sp>
      <p:sp>
        <p:nvSpPr>
          <p:cNvPr id="286" name="Shape 286"/>
          <p:cNvSpPr/>
          <p:nvPr/>
        </p:nvSpPr>
        <p:spPr>
          <a:xfrm>
            <a:off x="2851081" y="3683534"/>
            <a:ext cx="2446736" cy="2446736"/>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7"/>
                </a:cubicBezTo>
                <a:cubicBezTo>
                  <a:pt x="12954" y="20639"/>
                  <a:pt x="6724" y="20639"/>
                  <a:pt x="2882" y="16797"/>
                </a:cubicBezTo>
                <a:cubicBezTo>
                  <a:pt x="-961" y="12954"/>
                  <a:pt x="-961" y="6724"/>
                  <a:pt x="2882" y="2882"/>
                </a:cubicBezTo>
                <a:cubicBezTo>
                  <a:pt x="6724" y="-961"/>
                  <a:pt x="12954" y="-961"/>
                  <a:pt x="16797" y="2882"/>
                </a:cubicBezTo>
              </a:path>
            </a:pathLst>
          </a:custGeom>
          <a:ln w="25400">
            <a:solidFill>
              <a:schemeClr val="tx1"/>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sz="4000"/>
          </a:p>
        </p:txBody>
      </p:sp>
      <p:sp>
        <p:nvSpPr>
          <p:cNvPr id="287" name="Shape 287"/>
          <p:cNvSpPr/>
          <p:nvPr/>
        </p:nvSpPr>
        <p:spPr>
          <a:xfrm>
            <a:off x="3574388" y="4397911"/>
            <a:ext cx="491133" cy="500063"/>
          </a:xfrm>
          <a:prstGeom prst="line">
            <a:avLst/>
          </a:prstGeom>
          <a:ln w="38100">
            <a:solidFill>
              <a:schemeClr val="tx1"/>
            </a:solidFill>
            <a:miter lim="400000"/>
            <a:headEnd type="stealth"/>
          </a:ln>
        </p:spPr>
        <p:txBody>
          <a:bodyPr lIns="0" tIns="0" rIns="0" bIns="0" anchor="ctr"/>
          <a:lstStyle/>
          <a:p>
            <a:pPr defTabSz="321457">
              <a:defRPr sz="1200">
                <a:latin typeface="Helvetica"/>
                <a:ea typeface="Helvetica"/>
                <a:cs typeface="Helvetica"/>
                <a:sym typeface="Helvetica"/>
              </a:defRPr>
            </a:pPr>
            <a:endParaRPr sz="1200"/>
          </a:p>
        </p:txBody>
      </p:sp>
      <p:sp>
        <p:nvSpPr>
          <p:cNvPr id="288" name="Shape 288"/>
          <p:cNvSpPr/>
          <p:nvPr/>
        </p:nvSpPr>
        <p:spPr>
          <a:xfrm flipV="1">
            <a:off x="3336262" y="4384790"/>
            <a:ext cx="235428" cy="272082"/>
          </a:xfrm>
          <a:prstGeom prst="line">
            <a:avLst/>
          </a:prstGeom>
          <a:ln w="38100">
            <a:solidFill>
              <a:schemeClr val="tx1"/>
            </a:solidFill>
            <a:miter lim="400000"/>
            <a:headEnd type="stealth"/>
          </a:ln>
        </p:spPr>
        <p:txBody>
          <a:bodyPr lIns="0" tIns="0" rIns="0" bIns="0" anchor="ctr"/>
          <a:lstStyle/>
          <a:p>
            <a:pPr defTabSz="321457">
              <a:defRPr sz="1200">
                <a:latin typeface="Helvetica"/>
                <a:ea typeface="Helvetica"/>
                <a:cs typeface="Helvetica"/>
                <a:sym typeface="Helvetica"/>
              </a:defRPr>
            </a:pPr>
            <a:endParaRPr sz="1200"/>
          </a:p>
        </p:txBody>
      </p:sp>
      <p:sp>
        <p:nvSpPr>
          <p:cNvPr id="289" name="Shape 289"/>
          <p:cNvSpPr/>
          <p:nvPr/>
        </p:nvSpPr>
        <p:spPr>
          <a:xfrm>
            <a:off x="3967293" y="4799746"/>
            <a:ext cx="178594" cy="178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5400">
            <a:solidFill>
              <a:schemeClr val="tx1"/>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sz="4000"/>
          </a:p>
        </p:txBody>
      </p:sp>
      <p:sp>
        <p:nvSpPr>
          <p:cNvPr id="290" name="Shape 290"/>
          <p:cNvSpPr/>
          <p:nvPr/>
        </p:nvSpPr>
        <p:spPr>
          <a:xfrm>
            <a:off x="4011943" y="4844396"/>
            <a:ext cx="89297" cy="892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tx1"/>
          </a:solidFill>
          <a:ln w="25400">
            <a:solidFill>
              <a:schemeClr val="tx1"/>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sz="4000"/>
          </a:p>
        </p:txBody>
      </p:sp>
      <p:sp>
        <p:nvSpPr>
          <p:cNvPr id="291" name="Shape 291"/>
          <p:cNvSpPr/>
          <p:nvPr/>
        </p:nvSpPr>
        <p:spPr>
          <a:xfrm>
            <a:off x="4003012" y="4768494"/>
            <a:ext cx="191990" cy="263595"/>
          </a:xfrm>
          <a:custGeom>
            <a:avLst/>
            <a:gdLst/>
            <a:ahLst/>
            <a:cxnLst>
              <a:cxn ang="0">
                <a:pos x="wd2" y="hd2"/>
              </a:cxn>
              <a:cxn ang="5400000">
                <a:pos x="wd2" y="hd2"/>
              </a:cxn>
              <a:cxn ang="10800000">
                <a:pos x="wd2" y="hd2"/>
              </a:cxn>
              <a:cxn ang="16200000">
                <a:pos x="wd2" y="hd2"/>
              </a:cxn>
            </a:cxnLst>
            <a:rect l="0" t="0" r="r" b="b"/>
            <a:pathLst>
              <a:path w="21593" h="21525" extrusionOk="0">
                <a:moveTo>
                  <a:pt x="0" y="20053"/>
                </a:moveTo>
                <a:cubicBezTo>
                  <a:pt x="1491" y="20414"/>
                  <a:pt x="4000" y="21391"/>
                  <a:pt x="5022" y="21511"/>
                </a:cubicBezTo>
                <a:cubicBezTo>
                  <a:pt x="5775" y="21600"/>
                  <a:pt x="8286" y="21235"/>
                  <a:pt x="9039" y="21147"/>
                </a:cubicBezTo>
                <a:cubicBezTo>
                  <a:pt x="10060" y="21026"/>
                  <a:pt x="12642" y="20401"/>
                  <a:pt x="13559" y="20053"/>
                </a:cubicBezTo>
                <a:cubicBezTo>
                  <a:pt x="14524" y="19685"/>
                  <a:pt x="17576" y="17865"/>
                  <a:pt x="17576" y="17865"/>
                </a:cubicBezTo>
                <a:cubicBezTo>
                  <a:pt x="17576" y="17865"/>
                  <a:pt x="19223" y="15901"/>
                  <a:pt x="19585" y="15313"/>
                </a:cubicBezTo>
                <a:cubicBezTo>
                  <a:pt x="20010" y="14622"/>
                  <a:pt x="20860" y="12770"/>
                  <a:pt x="21091" y="12032"/>
                </a:cubicBezTo>
                <a:cubicBezTo>
                  <a:pt x="21287" y="11404"/>
                  <a:pt x="21587" y="9757"/>
                  <a:pt x="21593" y="9115"/>
                </a:cubicBezTo>
                <a:cubicBezTo>
                  <a:pt x="21600" y="8394"/>
                  <a:pt x="21370" y="6519"/>
                  <a:pt x="21091" y="5834"/>
                </a:cubicBezTo>
                <a:cubicBezTo>
                  <a:pt x="20816" y="5156"/>
                  <a:pt x="19653" y="3491"/>
                  <a:pt x="19082" y="2917"/>
                </a:cubicBezTo>
                <a:cubicBezTo>
                  <a:pt x="18361" y="2190"/>
                  <a:pt x="16391" y="963"/>
                  <a:pt x="15065" y="0"/>
                </a:cubicBezTo>
              </a:path>
            </a:pathLst>
          </a:custGeom>
          <a:ln w="25400">
            <a:solidFill>
              <a:schemeClr val="tx1"/>
            </a:solidFill>
            <a:miter lim="400000"/>
          </a:ln>
        </p:spPr>
        <p:txBody>
          <a:bodyPr lIns="0" tIns="0" rIns="0" bIns="0" anchor="ctr"/>
          <a:lstStyle/>
          <a:p>
            <a:pPr lvl="0">
              <a:defRPr>
                <a:solidFill>
                  <a:srgbClr val="007754"/>
                </a:solidFill>
              </a:defRPr>
            </a:pPr>
            <a:endParaRPr/>
          </a:p>
        </p:txBody>
      </p:sp>
      <p:sp>
        <p:nvSpPr>
          <p:cNvPr id="292" name="Shape 292"/>
          <p:cNvSpPr/>
          <p:nvPr/>
        </p:nvSpPr>
        <p:spPr>
          <a:xfrm>
            <a:off x="4087761" y="4727029"/>
            <a:ext cx="71604" cy="61945"/>
          </a:xfrm>
          <a:prstGeom prst="line">
            <a:avLst/>
          </a:prstGeom>
          <a:ln w="38100">
            <a:solidFill>
              <a:schemeClr val="tx1"/>
            </a:solidFill>
            <a:miter lim="400000"/>
            <a:headEnd type="stealth"/>
          </a:ln>
        </p:spPr>
        <p:txBody>
          <a:bodyPr lIns="0" tIns="0" rIns="0" bIns="0" anchor="ctr"/>
          <a:lstStyle/>
          <a:p>
            <a:pPr defTabSz="321457">
              <a:defRPr sz="1200">
                <a:latin typeface="Helvetica"/>
                <a:ea typeface="Helvetica"/>
                <a:cs typeface="Helvetica"/>
                <a:sym typeface="Helvetica"/>
              </a:defRPr>
            </a:pPr>
            <a:endParaRPr sz="1200"/>
          </a:p>
        </p:txBody>
      </p:sp>
      <p:pic>
        <p:nvPicPr>
          <p:cNvPr id="293" name="droppedImage.pdf"/>
          <p:cNvPicPr/>
          <p:nvPr/>
        </p:nvPicPr>
        <p:blipFill>
          <a:blip r:embed="rId2"/>
          <a:stretch>
            <a:fillRect/>
          </a:stretch>
        </p:blipFill>
        <p:spPr>
          <a:xfrm>
            <a:off x="6074699" y="3623478"/>
            <a:ext cx="2232422" cy="1332134"/>
          </a:xfrm>
          <a:prstGeom prst="rect">
            <a:avLst/>
          </a:prstGeom>
          <a:ln w="12700">
            <a:miter lim="400000"/>
          </a:ln>
        </p:spPr>
      </p:pic>
      <p:pic>
        <p:nvPicPr>
          <p:cNvPr id="294" name="droppedImage.pdf"/>
          <p:cNvPicPr/>
          <p:nvPr/>
        </p:nvPicPr>
        <p:blipFill>
          <a:blip r:embed="rId3"/>
          <a:stretch>
            <a:fillRect/>
          </a:stretch>
        </p:blipFill>
        <p:spPr>
          <a:xfrm>
            <a:off x="6074700" y="5094356"/>
            <a:ext cx="3670102" cy="1330595"/>
          </a:xfrm>
          <a:prstGeom prst="rect">
            <a:avLst/>
          </a:prstGeom>
          <a:ln w="12700">
            <a:miter lim="400000"/>
          </a:ln>
        </p:spPr>
      </p:pic>
      <p:pic>
        <p:nvPicPr>
          <p:cNvPr id="295" name="droppedImage.pdf"/>
          <p:cNvPicPr/>
          <p:nvPr/>
        </p:nvPicPr>
        <p:blipFill>
          <a:blip r:embed="rId4"/>
          <a:stretch>
            <a:fillRect/>
          </a:stretch>
        </p:blipFill>
        <p:spPr>
          <a:xfrm>
            <a:off x="3270779" y="4210387"/>
            <a:ext cx="187523" cy="232172"/>
          </a:xfrm>
          <a:prstGeom prst="rect">
            <a:avLst/>
          </a:prstGeom>
          <a:ln w="12700">
            <a:noFill/>
            <a:miter lim="400000"/>
          </a:ln>
        </p:spPr>
      </p:pic>
      <p:pic>
        <p:nvPicPr>
          <p:cNvPr id="296" name="droppedImage.pdf"/>
          <p:cNvPicPr/>
          <p:nvPr/>
        </p:nvPicPr>
        <p:blipFill>
          <a:blip r:embed="rId5"/>
          <a:stretch>
            <a:fillRect/>
          </a:stretch>
        </p:blipFill>
        <p:spPr>
          <a:xfrm>
            <a:off x="3842279" y="4406841"/>
            <a:ext cx="196453" cy="214313"/>
          </a:xfrm>
          <a:prstGeom prst="rect">
            <a:avLst/>
          </a:prstGeom>
          <a:ln w="12700">
            <a:noFill/>
            <a:miter lim="400000"/>
          </a:ln>
        </p:spPr>
      </p:pic>
      <p:pic>
        <p:nvPicPr>
          <p:cNvPr id="297" name="droppedImage.pdf"/>
          <p:cNvPicPr/>
          <p:nvPr/>
        </p:nvPicPr>
        <p:blipFill>
          <a:blip r:embed="rId6"/>
          <a:stretch>
            <a:fillRect/>
          </a:stretch>
        </p:blipFill>
        <p:spPr>
          <a:xfrm>
            <a:off x="4208395" y="4933692"/>
            <a:ext cx="223242" cy="151805"/>
          </a:xfrm>
          <a:prstGeom prst="rect">
            <a:avLst/>
          </a:prstGeom>
          <a:ln w="12700">
            <a:noFill/>
            <a:miter lim="400000"/>
          </a:ln>
        </p:spPr>
      </p:pic>
    </p:spTree>
    <p:extLst>
      <p:ext uri="{BB962C8B-B14F-4D97-AF65-F5344CB8AC3E}">
        <p14:creationId xmlns:p14="http://schemas.microsoft.com/office/powerpoint/2010/main" val="1472113507"/>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animBg="1" advAuto="0"/>
      <p:bldP spid="294"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a:spLocks noGrp="1"/>
          </p:cNvSpPr>
          <p:nvPr>
            <p:ph type="title"/>
          </p:nvPr>
        </p:nvSpPr>
        <p:spPr/>
        <p:txBody>
          <a:bodyPr/>
          <a:lstStyle>
            <a:lvl1pPr>
              <a:defRPr>
                <a:solidFill>
                  <a:srgbClr val="007754"/>
                </a:solidFill>
              </a:defRPr>
            </a:lvl1pPr>
          </a:lstStyle>
          <a:p>
            <a:pPr lvl="0"/>
            <a:r>
              <a:rPr lang="en-US" dirty="0">
                <a:solidFill>
                  <a:schemeClr val="tx1"/>
                </a:solidFill>
              </a:rPr>
              <a:t>3: Scale</a:t>
            </a:r>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11</a:t>
            </a:fld>
            <a:endParaRPr lang="en-US"/>
          </a:p>
        </p:txBody>
      </p:sp>
      <p:grpSp>
        <p:nvGrpSpPr>
          <p:cNvPr id="6" name="Group 5">
            <a:extLst>
              <a:ext uri="{FF2B5EF4-FFF2-40B4-BE49-F238E27FC236}">
                <a16:creationId xmlns:a16="http://schemas.microsoft.com/office/drawing/2014/main" id="{1B55481F-723F-F54F-A8E1-B7866A6904D3}"/>
              </a:ext>
            </a:extLst>
          </p:cNvPr>
          <p:cNvGrpSpPr/>
          <p:nvPr/>
        </p:nvGrpSpPr>
        <p:grpSpPr>
          <a:xfrm>
            <a:off x="1527419" y="1690688"/>
            <a:ext cx="2053981" cy="3060833"/>
            <a:chOff x="2795576" y="2284529"/>
            <a:chExt cx="2053981" cy="3060833"/>
          </a:xfrm>
        </p:grpSpPr>
        <p:sp>
          <p:nvSpPr>
            <p:cNvPr id="305" name="Shape 305"/>
            <p:cNvSpPr/>
            <p:nvPr/>
          </p:nvSpPr>
          <p:spPr>
            <a:xfrm flipH="1">
              <a:off x="3601460" y="2744656"/>
              <a:ext cx="667003" cy="756567"/>
            </a:xfrm>
            <a:prstGeom prst="line">
              <a:avLst/>
            </a:prstGeom>
            <a:ln w="38100" cap="rnd">
              <a:solidFill/>
              <a:custDash>
                <a:ds d="100000" sp="200000"/>
              </a:custDash>
              <a:miter lim="400000"/>
              <a:headEnd type="stealth"/>
            </a:ln>
          </p:spPr>
          <p:txBody>
            <a:bodyPr lIns="35717" tIns="35717" rIns="35717" bIns="35717" anchor="ctr"/>
            <a:lstStyle/>
            <a:p>
              <a:pPr defTabSz="321457">
                <a:defRPr sz="1200">
                  <a:latin typeface="Helvetica"/>
                  <a:ea typeface="Helvetica"/>
                  <a:cs typeface="Helvetica"/>
                  <a:sym typeface="Helvetica"/>
                </a:defRPr>
              </a:pPr>
              <a:endParaRPr sz="1200"/>
            </a:p>
          </p:txBody>
        </p:sp>
        <p:grpSp>
          <p:nvGrpSpPr>
            <p:cNvPr id="312" name="Group 312"/>
            <p:cNvGrpSpPr/>
            <p:nvPr/>
          </p:nvGrpSpPr>
          <p:grpSpPr>
            <a:xfrm>
              <a:off x="2795576" y="2284529"/>
              <a:ext cx="2053981" cy="3060833"/>
              <a:chOff x="0" y="0"/>
              <a:chExt cx="2921216" cy="4353184"/>
            </a:xfrm>
          </p:grpSpPr>
          <p:sp>
            <p:nvSpPr>
              <p:cNvPr id="306" name="Shape 306"/>
              <p:cNvSpPr/>
              <p:nvPr/>
            </p:nvSpPr>
            <p:spPr>
              <a:xfrm flipH="1">
                <a:off x="134689" y="398471"/>
                <a:ext cx="11" cy="2536758"/>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sz="1200"/>
              </a:p>
            </p:txBody>
          </p:sp>
          <p:sp>
            <p:nvSpPr>
              <p:cNvPr id="307" name="Shape 307"/>
              <p:cNvSpPr/>
              <p:nvPr/>
            </p:nvSpPr>
            <p:spPr>
              <a:xfrm flipH="1">
                <a:off x="147768" y="2035292"/>
                <a:ext cx="2383779" cy="867615"/>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sz="1200"/>
              </a:p>
            </p:txBody>
          </p:sp>
          <p:sp>
            <p:nvSpPr>
              <p:cNvPr id="308" name="Shape 308"/>
              <p:cNvSpPr/>
              <p:nvPr/>
            </p:nvSpPr>
            <p:spPr>
              <a:xfrm flipH="1" flipV="1">
                <a:off x="127375" y="2898177"/>
                <a:ext cx="2028003" cy="1170873"/>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sz="1200"/>
              </a:p>
            </p:txBody>
          </p:sp>
          <p:pic>
            <p:nvPicPr>
              <p:cNvPr id="309" name="droppedImage.pdf"/>
              <p:cNvPicPr/>
              <p:nvPr/>
            </p:nvPicPr>
            <p:blipFill>
              <a:blip r:embed="rId2"/>
              <a:stretch>
                <a:fillRect/>
              </a:stretch>
            </p:blipFill>
            <p:spPr>
              <a:xfrm>
                <a:off x="2214778" y="4009511"/>
                <a:ext cx="362767" cy="343674"/>
              </a:xfrm>
              <a:prstGeom prst="rect">
                <a:avLst/>
              </a:prstGeom>
              <a:ln w="12700" cap="flat">
                <a:noFill/>
                <a:miter lim="400000"/>
              </a:ln>
              <a:effectLst/>
            </p:spPr>
          </p:pic>
          <p:pic>
            <p:nvPicPr>
              <p:cNvPr id="310" name="droppedImage.pdf"/>
              <p:cNvPicPr/>
              <p:nvPr/>
            </p:nvPicPr>
            <p:blipFill>
              <a:blip r:embed="rId3"/>
              <a:stretch>
                <a:fillRect/>
              </a:stretch>
            </p:blipFill>
            <p:spPr>
              <a:xfrm>
                <a:off x="2577543" y="1699269"/>
                <a:ext cx="343674" cy="477324"/>
              </a:xfrm>
              <a:prstGeom prst="rect">
                <a:avLst/>
              </a:prstGeom>
              <a:ln w="12700" cap="flat">
                <a:noFill/>
                <a:miter lim="400000"/>
              </a:ln>
              <a:effectLst/>
            </p:spPr>
          </p:pic>
          <p:pic>
            <p:nvPicPr>
              <p:cNvPr id="311" name="droppedImage.pdf"/>
              <p:cNvPicPr/>
              <p:nvPr/>
            </p:nvPicPr>
            <p:blipFill>
              <a:blip r:embed="rId4"/>
              <a:stretch>
                <a:fillRect/>
              </a:stretch>
            </p:blipFill>
            <p:spPr>
              <a:xfrm>
                <a:off x="0" y="0"/>
                <a:ext cx="305487" cy="343673"/>
              </a:xfrm>
              <a:prstGeom prst="rect">
                <a:avLst/>
              </a:prstGeom>
              <a:ln w="12700" cap="flat">
                <a:noFill/>
                <a:miter lim="400000"/>
              </a:ln>
              <a:effectLst/>
            </p:spPr>
          </p:pic>
        </p:grpSp>
        <p:sp>
          <p:nvSpPr>
            <p:cNvPr id="313" name="Shape 313"/>
            <p:cNvSpPr/>
            <p:nvPr/>
          </p:nvSpPr>
          <p:spPr>
            <a:xfrm>
              <a:off x="3563528" y="3505844"/>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sz="4000"/>
            </a:p>
          </p:txBody>
        </p:sp>
        <p:sp>
          <p:nvSpPr>
            <p:cNvPr id="314" name="Shape 314"/>
            <p:cNvSpPr/>
            <p:nvPr/>
          </p:nvSpPr>
          <p:spPr>
            <a:xfrm flipH="1">
              <a:off x="2884873" y="3519376"/>
              <a:ext cx="707361" cy="802046"/>
            </a:xfrm>
            <a:prstGeom prst="line">
              <a:avLst/>
            </a:prstGeom>
            <a:ln w="38100">
              <a:solidFill/>
              <a:custDash>
                <a:ds d="200000" sp="200000"/>
              </a:custDash>
              <a:miter lim="400000"/>
            </a:ln>
          </p:spPr>
          <p:txBody>
            <a:bodyPr lIns="0" tIns="0" rIns="0" bIns="0" anchor="ctr"/>
            <a:lstStyle/>
            <a:p>
              <a:pPr defTabSz="321457">
                <a:defRPr sz="1200">
                  <a:latin typeface="Helvetica"/>
                  <a:ea typeface="Helvetica"/>
                  <a:cs typeface="Helvetica"/>
                  <a:sym typeface="Helvetica"/>
                </a:defRPr>
              </a:pPr>
              <a:endParaRPr sz="1200"/>
            </a:p>
          </p:txBody>
        </p:sp>
        <p:sp>
          <p:nvSpPr>
            <p:cNvPr id="315" name="Shape 315"/>
            <p:cNvSpPr/>
            <p:nvPr/>
          </p:nvSpPr>
          <p:spPr>
            <a:xfrm>
              <a:off x="4260044" y="2711102"/>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sz="4000"/>
            </a:p>
          </p:txBody>
        </p:sp>
        <p:pic>
          <p:nvPicPr>
            <p:cNvPr id="316" name="droppedImage.pdf"/>
            <p:cNvPicPr/>
            <p:nvPr/>
          </p:nvPicPr>
          <p:blipFill>
            <a:blip r:embed="rId5"/>
            <a:stretch>
              <a:fillRect/>
            </a:stretch>
          </p:blipFill>
          <p:spPr>
            <a:xfrm>
              <a:off x="3090256" y="3630860"/>
              <a:ext cx="196453" cy="214313"/>
            </a:xfrm>
            <a:prstGeom prst="rect">
              <a:avLst/>
            </a:prstGeom>
            <a:ln w="12700">
              <a:miter lim="400000"/>
            </a:ln>
          </p:spPr>
        </p:pic>
        <p:pic>
          <p:nvPicPr>
            <p:cNvPr id="317" name="droppedImage.pdf"/>
            <p:cNvPicPr/>
            <p:nvPr/>
          </p:nvPicPr>
          <p:blipFill>
            <a:blip r:embed="rId6"/>
            <a:stretch>
              <a:fillRect/>
            </a:stretch>
          </p:blipFill>
          <p:spPr>
            <a:xfrm>
              <a:off x="4385060" y="2532508"/>
              <a:ext cx="267891" cy="330398"/>
            </a:xfrm>
            <a:prstGeom prst="rect">
              <a:avLst/>
            </a:prstGeom>
            <a:ln w="12700">
              <a:miter lim="400000"/>
            </a:ln>
          </p:spPr>
        </p:pic>
        <p:pic>
          <p:nvPicPr>
            <p:cNvPr id="318" name="droppedImage.pdf"/>
            <p:cNvPicPr/>
            <p:nvPr/>
          </p:nvPicPr>
          <p:blipFill>
            <a:blip r:embed="rId7"/>
            <a:stretch>
              <a:fillRect/>
            </a:stretch>
          </p:blipFill>
          <p:spPr>
            <a:xfrm>
              <a:off x="3751053" y="2978993"/>
              <a:ext cx="133945" cy="151805"/>
            </a:xfrm>
            <a:prstGeom prst="rect">
              <a:avLst/>
            </a:prstGeom>
            <a:ln w="12700">
              <a:miter lim="400000"/>
            </a:ln>
          </p:spPr>
        </p:pic>
      </p:grpSp>
      <p:pic>
        <p:nvPicPr>
          <p:cNvPr id="319" name="droppedImage.pdf"/>
          <p:cNvPicPr/>
          <p:nvPr/>
        </p:nvPicPr>
        <p:blipFill>
          <a:blip r:embed="rId8"/>
          <a:stretch>
            <a:fillRect/>
          </a:stretch>
        </p:blipFill>
        <p:spPr>
          <a:xfrm>
            <a:off x="5025038" y="1899797"/>
            <a:ext cx="3491508" cy="1526977"/>
          </a:xfrm>
          <a:prstGeom prst="rect">
            <a:avLst/>
          </a:prstGeom>
          <a:ln w="12700">
            <a:miter lim="400000"/>
          </a:ln>
        </p:spPr>
      </p:pic>
      <p:sp>
        <p:nvSpPr>
          <p:cNvPr id="5" name="TextBox 4"/>
          <p:cNvSpPr txBox="1"/>
          <p:nvPr/>
        </p:nvSpPr>
        <p:spPr>
          <a:xfrm>
            <a:off x="4480560" y="4323171"/>
            <a:ext cx="6648994" cy="1569660"/>
          </a:xfrm>
          <a:prstGeom prst="rect">
            <a:avLst/>
          </a:prstGeom>
          <a:noFill/>
        </p:spPr>
        <p:txBody>
          <a:bodyPr wrap="square" rtlCol="0">
            <a:spAutoFit/>
          </a:bodyPr>
          <a:lstStyle/>
          <a:p>
            <a:r>
              <a:rPr lang="en-US" sz="2400" dirty="0"/>
              <a:t>Scale estimation has a direct effect on the average height adjustments in the network so be cautious if your interested in height changes over the region of your reference frame definition.</a:t>
            </a:r>
          </a:p>
        </p:txBody>
      </p:sp>
    </p:spTree>
    <p:extLst>
      <p:ext uri="{BB962C8B-B14F-4D97-AF65-F5344CB8AC3E}">
        <p14:creationId xmlns:p14="http://schemas.microsoft.com/office/powerpoint/2010/main" val="527361134"/>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p:cNvSpPr>
          <p:nvPr>
            <p:ph type="title"/>
          </p:nvPr>
        </p:nvSpPr>
        <p:spPr/>
        <p:txBody>
          <a:bodyPr>
            <a:normAutofit/>
          </a:bodyPr>
          <a:lstStyle>
            <a:lvl1pPr>
              <a:defRPr sz="8300">
                <a:solidFill>
                  <a:srgbClr val="007754"/>
                </a:solidFill>
              </a:defRPr>
            </a:lvl1pPr>
          </a:lstStyle>
          <a:p>
            <a:pPr lvl="0"/>
            <a:r>
              <a:rPr lang="en-US" sz="4400" dirty="0" err="1">
                <a:solidFill>
                  <a:schemeClr val="tx1"/>
                </a:solidFill>
              </a:rPr>
              <a:t>Helmert</a:t>
            </a:r>
            <a:r>
              <a:rPr lang="en-US" sz="4400" dirty="0">
                <a:solidFill>
                  <a:schemeClr val="tx1"/>
                </a:solidFill>
              </a:rPr>
              <a:t> transformation</a:t>
            </a:r>
          </a:p>
        </p:txBody>
      </p:sp>
      <p:sp>
        <p:nvSpPr>
          <p:cNvPr id="327" name="Shape 327"/>
          <p:cNvSpPr>
            <a:spLocks noGrp="1"/>
          </p:cNvSpPr>
          <p:nvPr>
            <p:ph idx="1"/>
          </p:nvPr>
        </p:nvSpPr>
        <p:spPr/>
        <p:txBody>
          <a:bodyPr>
            <a:normAutofit fontScale="92500" lnSpcReduction="10000"/>
          </a:bodyPr>
          <a:lstStyle/>
          <a:p>
            <a:r>
              <a:rPr lang="en-US" dirty="0"/>
              <a:t>Position</a:t>
            </a:r>
          </a:p>
          <a:p>
            <a:endParaRPr lang="en-US" dirty="0"/>
          </a:p>
          <a:p>
            <a:endParaRPr lang="en-US" dirty="0"/>
          </a:p>
          <a:p>
            <a:endParaRPr lang="en-US" dirty="0"/>
          </a:p>
          <a:p>
            <a:r>
              <a:rPr lang="en-US" dirty="0"/>
              <a:t>Velocity</a:t>
            </a:r>
          </a:p>
          <a:p>
            <a:endParaRPr lang="en-US" dirty="0"/>
          </a:p>
          <a:p>
            <a:endParaRPr lang="en-US" dirty="0"/>
          </a:p>
          <a:p>
            <a:endParaRPr lang="en-US" dirty="0"/>
          </a:p>
          <a:p>
            <a:r>
              <a:rPr lang="en-US" dirty="0"/>
              <a:t>Usually, the terms </a:t>
            </a:r>
            <a:r>
              <a:rPr lang="en-US" b="1" dirty="0" err="1">
                <a:sym typeface="Gill Sans SemiBold"/>
              </a:rPr>
              <a:t>Rv</a:t>
            </a:r>
            <a:r>
              <a:rPr lang="en-US" dirty="0"/>
              <a:t> and </a:t>
            </a:r>
            <a:r>
              <a:rPr lang="en-US" i="1" dirty="0" err="1"/>
              <a:t>s</a:t>
            </a:r>
            <a:r>
              <a:rPr lang="en-US" b="1" dirty="0" err="1">
                <a:sym typeface="Gill Sans SemiBold"/>
              </a:rPr>
              <a:t>v</a:t>
            </a:r>
            <a:r>
              <a:rPr lang="en-US" dirty="0"/>
              <a:t> are very small and can be neglected (&lt; 10</a:t>
            </a:r>
            <a:r>
              <a:rPr lang="en-US" baseline="30000" dirty="0"/>
              <a:t>-6</a:t>
            </a:r>
            <a:r>
              <a:rPr lang="en-US" dirty="0"/>
              <a:t> rad × &lt; 0.1 m/</a:t>
            </a:r>
            <a:r>
              <a:rPr lang="en-US" dirty="0" err="1"/>
              <a:t>yr</a:t>
            </a:r>
            <a:r>
              <a:rPr lang="en-US" dirty="0"/>
              <a:t> and &lt; 0.1 ppb × &lt; 0.1 m/</a:t>
            </a:r>
            <a:r>
              <a:rPr lang="en-US" dirty="0" err="1"/>
              <a:t>yr</a:t>
            </a:r>
            <a:r>
              <a:rPr lang="en-US" dirty="0"/>
              <a:t>, respectively)</a:t>
            </a:r>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12</a:t>
            </a:fld>
            <a:endParaRPr lang="en-US"/>
          </a:p>
        </p:txBody>
      </p:sp>
      <p:pic>
        <p:nvPicPr>
          <p:cNvPr id="328" name="droppedImage.pdf"/>
          <p:cNvPicPr/>
          <p:nvPr/>
        </p:nvPicPr>
        <p:blipFill>
          <a:blip r:embed="rId2"/>
          <a:stretch>
            <a:fillRect/>
          </a:stretch>
        </p:blipFill>
        <p:spPr>
          <a:xfrm>
            <a:off x="2450068" y="2165539"/>
            <a:ext cx="5554219" cy="1223367"/>
          </a:xfrm>
          <a:prstGeom prst="rect">
            <a:avLst/>
          </a:prstGeom>
          <a:ln w="12700">
            <a:miter lim="400000"/>
          </a:ln>
        </p:spPr>
      </p:pic>
      <p:pic>
        <p:nvPicPr>
          <p:cNvPr id="329" name="droppedImage.pdf"/>
          <p:cNvPicPr/>
          <p:nvPr/>
        </p:nvPicPr>
        <p:blipFill>
          <a:blip r:embed="rId3"/>
          <a:stretch>
            <a:fillRect/>
          </a:stretch>
        </p:blipFill>
        <p:spPr>
          <a:xfrm>
            <a:off x="2429862" y="3780297"/>
            <a:ext cx="7557865" cy="1089423"/>
          </a:xfrm>
          <a:prstGeom prst="rect">
            <a:avLst/>
          </a:prstGeom>
          <a:ln w="12700">
            <a:miter lim="400000"/>
          </a:ln>
        </p:spPr>
      </p:pic>
      <p:sp>
        <p:nvSpPr>
          <p:cNvPr id="330" name="Shape 330"/>
          <p:cNvSpPr/>
          <p:nvPr/>
        </p:nvSpPr>
        <p:spPr>
          <a:xfrm flipV="1">
            <a:off x="5015528" y="3808943"/>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sz="1200"/>
          </a:p>
        </p:txBody>
      </p:sp>
      <p:sp>
        <p:nvSpPr>
          <p:cNvPr id="331" name="Shape 331"/>
          <p:cNvSpPr/>
          <p:nvPr/>
        </p:nvSpPr>
        <p:spPr>
          <a:xfrm flipV="1">
            <a:off x="3951743" y="3798505"/>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sz="1200"/>
          </a:p>
        </p:txBody>
      </p:sp>
    </p:spTree>
    <p:extLst>
      <p:ext uri="{BB962C8B-B14F-4D97-AF65-F5344CB8AC3E}">
        <p14:creationId xmlns:p14="http://schemas.microsoft.com/office/powerpoint/2010/main" val="2020095881"/>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32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3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327">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iterate>
                                    <p:tmAbs val="0"/>
                                  </p:iterate>
                                  <p:childTnLst>
                                    <p:set>
                                      <p:cBhvr>
                                        <p:cTn id="20" fill="hold"/>
                                        <p:tgtEl>
                                          <p:spTgt spid="330"/>
                                        </p:tgtEl>
                                        <p:attrNameLst>
                                          <p:attrName>style.visibility</p:attrName>
                                        </p:attrNameLst>
                                      </p:cBhvr>
                                      <p:to>
                                        <p:strVal val="visible"/>
                                      </p:to>
                                    </p:set>
                                  </p:childTnLst>
                                </p:cTn>
                              </p:par>
                              <p:par>
                                <p:cTn id="21" presetID="1" presetClass="entr" presetSubtype="0" fill="hold" grpId="0" nodeType="withEffect">
                                  <p:stCondLst>
                                    <p:cond delay="0"/>
                                  </p:stCondLst>
                                  <p:iterate>
                                    <p:tmAbs val="0"/>
                                  </p:iterate>
                                  <p:childTnLst>
                                    <p:set>
                                      <p:cBhvr>
                                        <p:cTn id="22" fill="hold"/>
                                        <p:tgtEl>
                                          <p:spTgt spid="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uiExpand="1" build="p" bldLvl="5" advAuto="0"/>
      <p:bldP spid="328" grpId="0" animBg="1" advAuto="0"/>
      <p:bldP spid="329" grpId="0" animBg="1" advAuto="0"/>
      <p:bldP spid="330" grpId="0" animBg="1" advAuto="0"/>
      <p:bldP spid="331"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Reference frames in geodetic analyses</a:t>
            </a:r>
          </a:p>
        </p:txBody>
      </p:sp>
      <p:sp>
        <p:nvSpPr>
          <p:cNvPr id="29698" name="Rectangle 3"/>
          <p:cNvSpPr>
            <a:spLocks noGrp="1" noChangeArrowheads="1"/>
          </p:cNvSpPr>
          <p:nvPr>
            <p:ph idx="1"/>
          </p:nvPr>
        </p:nvSpPr>
        <p:spPr/>
        <p:txBody>
          <a:bodyPr>
            <a:normAutofit fontScale="85000" lnSpcReduction="20000"/>
          </a:bodyPr>
          <a:lstStyle/>
          <a:p>
            <a:r>
              <a:rPr lang="en-US" dirty="0"/>
              <a:t>Output from GAMIT </a:t>
            </a:r>
          </a:p>
          <a:p>
            <a:pPr lvl="1"/>
            <a:r>
              <a:rPr lang="en-US" dirty="0"/>
              <a:t>Loosely constrained solutions</a:t>
            </a:r>
          </a:p>
          <a:p>
            <a:pPr lvl="1"/>
            <a:r>
              <a:rPr lang="en-US" dirty="0"/>
              <a:t>Relative position well determined, “absolute” position weakly defined</a:t>
            </a:r>
          </a:p>
          <a:p>
            <a:pPr lvl="1"/>
            <a:r>
              <a:rPr lang="en-US" dirty="0"/>
              <a:t>Need a procedure to express coordinates in a well defined reference frame</a:t>
            </a:r>
          </a:p>
          <a:p>
            <a:r>
              <a:rPr lang="en-US" dirty="0"/>
              <a:t> Two aspects</a:t>
            </a:r>
          </a:p>
          <a:p>
            <a:pPr lvl="1"/>
            <a:r>
              <a:rPr lang="en-US" dirty="0"/>
              <a:t>Theoretical (e.g. rigid block, mantle-fixed, no-net-rotation of plates)</a:t>
            </a:r>
          </a:p>
          <a:p>
            <a:pPr lvl="1"/>
            <a:r>
              <a:rPr lang="en-US" dirty="0"/>
              <a:t>Realization through a set of coordinates and velocities</a:t>
            </a:r>
          </a:p>
          <a:p>
            <a:pPr lvl="2"/>
            <a:r>
              <a:rPr lang="en-US" dirty="0"/>
              <a:t>“Finite constraints”: a priori </a:t>
            </a:r>
            <a:r>
              <a:rPr lang="en-US" dirty="0" err="1"/>
              <a:t>sigmas</a:t>
            </a:r>
            <a:r>
              <a:rPr lang="en-US" dirty="0"/>
              <a:t> on site coordinates</a:t>
            </a:r>
          </a:p>
          <a:p>
            <a:pPr lvl="2"/>
            <a:r>
              <a:rPr lang="en-US" dirty="0"/>
              <a:t>“Generalized constraints”: minimize coordinate residuals while adjusting translation, rotation, and scale parameters</a:t>
            </a:r>
          </a:p>
          <a:p>
            <a:r>
              <a:rPr lang="en-US" dirty="0"/>
              <a:t>Three considerations in data processing and analysis </a:t>
            </a:r>
          </a:p>
          <a:p>
            <a:pPr lvl="1"/>
            <a:r>
              <a:rPr lang="en-US" dirty="0"/>
              <a:t>Consistent with GNSS orbits and EOP (NNR)</a:t>
            </a:r>
          </a:p>
          <a:p>
            <a:pPr lvl="2"/>
            <a:r>
              <a:rPr lang="en-US" dirty="0"/>
              <a:t>not an issue if network small or if orbits and EOP estimated </a:t>
            </a:r>
          </a:p>
          <a:p>
            <a:pPr lvl="1"/>
            <a:r>
              <a:rPr lang="en-US" dirty="0"/>
              <a:t>Physically meaningful frame in which to visualize site motions</a:t>
            </a:r>
          </a:p>
          <a:p>
            <a:pPr lvl="1"/>
            <a:r>
              <a:rPr lang="en-US" dirty="0"/>
              <a:t>Robust realization for velocities and/or time series</a:t>
            </a:r>
          </a:p>
          <a:p>
            <a:endParaRPr lang="en-US" dirty="0"/>
          </a:p>
          <a:p>
            <a:pPr lvl="2"/>
            <a:endParaRPr lang="en-US" dirty="0"/>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13</a:t>
            </a:fld>
            <a:endParaRPr lang="en-US"/>
          </a:p>
        </p:txBody>
      </p:sp>
    </p:spTree>
    <p:extLst>
      <p:ext uri="{BB962C8B-B14F-4D97-AF65-F5344CB8AC3E}">
        <p14:creationId xmlns:p14="http://schemas.microsoft.com/office/powerpoint/2010/main" val="1061968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a:t>Frame definition with finite constraints</a:t>
            </a:r>
          </a:p>
        </p:txBody>
      </p:sp>
      <p:sp>
        <p:nvSpPr>
          <p:cNvPr id="35843" name="Rectangle 3"/>
          <p:cNvSpPr>
            <a:spLocks noGrp="1" noChangeArrowheads="1"/>
          </p:cNvSpPr>
          <p:nvPr>
            <p:ph idx="1"/>
          </p:nvPr>
        </p:nvSpPr>
        <p:spPr/>
        <p:txBody>
          <a:bodyPr>
            <a:normAutofit fontScale="85000" lnSpcReduction="20000"/>
          </a:bodyPr>
          <a:lstStyle/>
          <a:p>
            <a:r>
              <a:rPr lang="en-US" dirty="0"/>
              <a:t>Applied in </a:t>
            </a:r>
            <a:r>
              <a:rPr lang="en-US" dirty="0" err="1">
                <a:latin typeface="Courier" pitchFamily="2" charset="0"/>
              </a:rPr>
              <a:t>globk</a:t>
            </a:r>
            <a:r>
              <a:rPr lang="en-US" dirty="0"/>
              <a:t> (</a:t>
            </a:r>
            <a:r>
              <a:rPr lang="en-US" dirty="0" err="1">
                <a:latin typeface="Courier" pitchFamily="2" charset="0"/>
              </a:rPr>
              <a:t>glorg</a:t>
            </a:r>
            <a:r>
              <a:rPr lang="en-US" dirty="0"/>
              <a:t> not called)</a:t>
            </a:r>
          </a:p>
          <a:p>
            <a:r>
              <a:rPr lang="en-US" dirty="0"/>
              <a:t>We do not recommend this approach since it is sensitive to over-constraints that can distort velocities and positions but some small networks (e.g., volcanoes) this may be easiest approach. </a:t>
            </a:r>
          </a:p>
          <a:p>
            <a:r>
              <a:rPr lang="en-US" dirty="0"/>
              <a:t>Example:</a:t>
            </a:r>
          </a:p>
          <a:p>
            <a:pPr marL="457200" lvl="1" indent="0">
              <a:buNone/>
            </a:pPr>
            <a:r>
              <a:rPr lang="en-US" dirty="0" err="1">
                <a:latin typeface="Courier" pitchFamily="2" charset="0"/>
              </a:rPr>
              <a:t>apr_file</a:t>
            </a:r>
            <a:r>
              <a:rPr lang="en-US" dirty="0">
                <a:latin typeface="Courier" pitchFamily="2" charset="0"/>
              </a:rPr>
              <a:t> igb14_comb.apr</a:t>
            </a:r>
          </a:p>
          <a:p>
            <a:pPr marL="457200" lvl="1" indent="0">
              <a:buNone/>
            </a:pPr>
            <a:r>
              <a:rPr lang="en-US" dirty="0" err="1">
                <a:latin typeface="Courier" pitchFamily="2" charset="0"/>
              </a:rPr>
              <a:t>apr_neu</a:t>
            </a:r>
            <a:r>
              <a:rPr lang="en-US" dirty="0">
                <a:latin typeface="Courier" pitchFamily="2" charset="0"/>
              </a:rPr>
              <a:t> all 10 10 10 1 1 1 </a:t>
            </a:r>
          </a:p>
          <a:p>
            <a:pPr marL="457200" lvl="1" indent="0">
              <a:buNone/>
            </a:pPr>
            <a:r>
              <a:rPr lang="en-US" dirty="0" err="1">
                <a:latin typeface="Courier" pitchFamily="2" charset="0"/>
              </a:rPr>
              <a:t>apr_neu</a:t>
            </a:r>
            <a:r>
              <a:rPr lang="en-US" dirty="0">
                <a:latin typeface="Courier" pitchFamily="2" charset="0"/>
              </a:rPr>
              <a:t> </a:t>
            </a:r>
            <a:r>
              <a:rPr lang="en-US" dirty="0" err="1">
                <a:latin typeface="Courier" pitchFamily="2" charset="0"/>
              </a:rPr>
              <a:t>algo</a:t>
            </a:r>
            <a:r>
              <a:rPr lang="en-US" dirty="0">
                <a:latin typeface="Courier" pitchFamily="2" charset="0"/>
              </a:rPr>
              <a:t>  .005  .005  .010  .001 .001 .003</a:t>
            </a:r>
          </a:p>
          <a:p>
            <a:pPr marL="457200" lvl="1" indent="0">
              <a:buNone/>
            </a:pPr>
            <a:r>
              <a:rPr lang="en-US" dirty="0" err="1">
                <a:latin typeface="Courier" pitchFamily="2" charset="0"/>
              </a:rPr>
              <a:t>apr_neu</a:t>
            </a:r>
            <a:r>
              <a:rPr lang="en-US" dirty="0">
                <a:latin typeface="Courier" pitchFamily="2" charset="0"/>
              </a:rPr>
              <a:t> pie1  .005  .005  .010  .001 .001 .003</a:t>
            </a:r>
          </a:p>
          <a:p>
            <a:pPr marL="457200" lvl="1" indent="0">
              <a:buNone/>
            </a:pPr>
            <a:r>
              <a:rPr lang="en-US" dirty="0" err="1">
                <a:latin typeface="Courier" pitchFamily="2" charset="0"/>
              </a:rPr>
              <a:t>apr_neu</a:t>
            </a:r>
            <a:r>
              <a:rPr lang="en-US" dirty="0">
                <a:latin typeface="Courier" pitchFamily="2" charset="0"/>
              </a:rPr>
              <a:t> </a:t>
            </a:r>
            <a:r>
              <a:rPr lang="en-US" dirty="0" err="1">
                <a:latin typeface="Courier" pitchFamily="2" charset="0"/>
              </a:rPr>
              <a:t>drao</a:t>
            </a:r>
            <a:r>
              <a:rPr lang="en-US" dirty="0">
                <a:latin typeface="Courier" pitchFamily="2" charset="0"/>
              </a:rPr>
              <a:t>  .005  .005  .010  .002 .002 .005</a:t>
            </a:r>
          </a:p>
          <a:p>
            <a:pPr marL="457200" lvl="1" indent="0">
              <a:buNone/>
            </a:pPr>
            <a:r>
              <a:rPr lang="en-US" dirty="0"/>
              <a:t> </a:t>
            </a:r>
            <a:r>
              <a:rPr lang="en-GB" dirty="0"/>
              <a:t>...</a:t>
            </a:r>
            <a:endParaRPr lang="en-US" dirty="0"/>
          </a:p>
          <a:p>
            <a:r>
              <a:rPr lang="en-US" dirty="0"/>
              <a:t>Most useful when only one or two reference sites or very local area</a:t>
            </a:r>
          </a:p>
          <a:p>
            <a:r>
              <a:rPr lang="en-US" dirty="0"/>
              <a:t>Disadvantage for large networks is that bad a priori coordinates or bad data from a reference site can distort the network </a:t>
            </a:r>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14</a:t>
            </a:fld>
            <a:endParaRPr lang="en-US"/>
          </a:p>
        </p:txBody>
      </p:sp>
    </p:spTree>
    <p:extLst>
      <p:ext uri="{BB962C8B-B14F-4D97-AF65-F5344CB8AC3E}">
        <p14:creationId xmlns:p14="http://schemas.microsoft.com/office/powerpoint/2010/main" val="3325681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t>Frame definition with generalized constraints</a:t>
            </a:r>
          </a:p>
        </p:txBody>
      </p:sp>
      <p:sp>
        <p:nvSpPr>
          <p:cNvPr id="36867" name="Rectangle 3"/>
          <p:cNvSpPr>
            <a:spLocks noGrp="1" noChangeArrowheads="1"/>
          </p:cNvSpPr>
          <p:nvPr>
            <p:ph idx="1"/>
          </p:nvPr>
        </p:nvSpPr>
        <p:spPr/>
        <p:txBody>
          <a:bodyPr>
            <a:normAutofit fontScale="85000" lnSpcReduction="20000"/>
          </a:bodyPr>
          <a:lstStyle/>
          <a:p>
            <a:r>
              <a:rPr lang="en-US" dirty="0"/>
              <a:t>Applied in </a:t>
            </a:r>
            <a:r>
              <a:rPr lang="en-US" dirty="0" err="1">
                <a:latin typeface="Courier" pitchFamily="2" charset="0"/>
              </a:rPr>
              <a:t>glorg</a:t>
            </a:r>
            <a:r>
              <a:rPr lang="en-US" dirty="0"/>
              <a:t>:  minimize residuals of</a:t>
            </a:r>
            <a:br>
              <a:rPr lang="en-US" dirty="0"/>
            </a:br>
            <a:r>
              <a:rPr lang="en-US" dirty="0"/>
              <a:t>reference sites while estimating</a:t>
            </a:r>
            <a:br>
              <a:rPr lang="en-US" dirty="0"/>
            </a:br>
            <a:r>
              <a:rPr lang="en-US" dirty="0"/>
              <a:t>translation, rotation, and/or scale (3–7</a:t>
            </a:r>
            <a:br>
              <a:rPr lang="en-US" dirty="0"/>
            </a:br>
            <a:r>
              <a:rPr lang="en-US" dirty="0"/>
              <a:t>parameters)</a:t>
            </a:r>
          </a:p>
          <a:p>
            <a:pPr marL="457200" lvl="1" indent="0">
              <a:buNone/>
            </a:pPr>
            <a:r>
              <a:rPr lang="en-US" sz="2100" dirty="0" err="1">
                <a:latin typeface="Courier" pitchFamily="2" charset="0"/>
              </a:rPr>
              <a:t>apr_file</a:t>
            </a:r>
            <a:r>
              <a:rPr lang="en-US" sz="2100" dirty="0">
                <a:latin typeface="Courier" pitchFamily="2" charset="0"/>
              </a:rPr>
              <a:t> igb14_comb.apr</a:t>
            </a:r>
          </a:p>
          <a:p>
            <a:pPr marL="457200" lvl="1" indent="0">
              <a:buNone/>
            </a:pPr>
            <a:r>
              <a:rPr lang="en-US" sz="2100" dirty="0" err="1">
                <a:latin typeface="Courier" pitchFamily="2" charset="0"/>
              </a:rPr>
              <a:t>pos_org</a:t>
            </a:r>
            <a:r>
              <a:rPr lang="en-US" sz="2100" dirty="0">
                <a:latin typeface="Courier" pitchFamily="2" charset="0"/>
              </a:rPr>
              <a:t> </a:t>
            </a:r>
            <a:r>
              <a:rPr lang="en-US" sz="2100" dirty="0" err="1">
                <a:latin typeface="Courier" pitchFamily="2" charset="0"/>
              </a:rPr>
              <a:t>xtran</a:t>
            </a:r>
            <a:r>
              <a:rPr lang="en-US" sz="2100" dirty="0">
                <a:latin typeface="Courier" pitchFamily="2" charset="0"/>
              </a:rPr>
              <a:t> </a:t>
            </a:r>
            <a:r>
              <a:rPr lang="en-US" sz="2100" dirty="0" err="1">
                <a:latin typeface="Courier" pitchFamily="2" charset="0"/>
              </a:rPr>
              <a:t>ytran</a:t>
            </a:r>
            <a:r>
              <a:rPr lang="en-US" sz="2100" dirty="0">
                <a:latin typeface="Courier" pitchFamily="2" charset="0"/>
              </a:rPr>
              <a:t> </a:t>
            </a:r>
            <a:r>
              <a:rPr lang="en-US" sz="2100" dirty="0" err="1">
                <a:latin typeface="Courier" pitchFamily="2" charset="0"/>
              </a:rPr>
              <a:t>ztran</a:t>
            </a:r>
            <a:r>
              <a:rPr lang="en-US" sz="2100" dirty="0">
                <a:latin typeface="Courier" pitchFamily="2" charset="0"/>
              </a:rPr>
              <a:t> </a:t>
            </a:r>
            <a:r>
              <a:rPr lang="en-US" sz="2100" dirty="0" err="1">
                <a:latin typeface="Courier" pitchFamily="2" charset="0"/>
              </a:rPr>
              <a:t>xrot</a:t>
            </a:r>
            <a:r>
              <a:rPr lang="en-US" sz="2100" dirty="0">
                <a:latin typeface="Courier" pitchFamily="2" charset="0"/>
              </a:rPr>
              <a:t> </a:t>
            </a:r>
            <a:r>
              <a:rPr lang="en-US" sz="2100" dirty="0" err="1">
                <a:latin typeface="Courier" pitchFamily="2" charset="0"/>
              </a:rPr>
              <a:t>yrot</a:t>
            </a:r>
            <a:r>
              <a:rPr lang="en-US" sz="2100" dirty="0">
                <a:latin typeface="Courier" pitchFamily="2" charset="0"/>
              </a:rPr>
              <a:t> </a:t>
            </a:r>
            <a:r>
              <a:rPr lang="en-US" sz="2100" dirty="0" err="1">
                <a:latin typeface="Courier" pitchFamily="2" charset="0"/>
              </a:rPr>
              <a:t>zrot</a:t>
            </a:r>
            <a:r>
              <a:rPr lang="en-US" sz="2100" dirty="0">
                <a:latin typeface="Courier" pitchFamily="2" charset="0"/>
              </a:rPr>
              <a:t> </a:t>
            </a:r>
          </a:p>
          <a:p>
            <a:pPr marL="457200" lvl="1" indent="0">
              <a:buNone/>
            </a:pPr>
            <a:r>
              <a:rPr lang="en-US" sz="2100" dirty="0" err="1">
                <a:latin typeface="Courier" pitchFamily="2" charset="0"/>
              </a:rPr>
              <a:t>stab_site</a:t>
            </a:r>
            <a:r>
              <a:rPr lang="en-US" sz="2100" dirty="0">
                <a:latin typeface="Courier" pitchFamily="2" charset="0"/>
              </a:rPr>
              <a:t> </a:t>
            </a:r>
            <a:r>
              <a:rPr lang="en-US" sz="2100" dirty="0" err="1">
                <a:latin typeface="Courier" pitchFamily="2" charset="0"/>
              </a:rPr>
              <a:t>algo</a:t>
            </a:r>
            <a:r>
              <a:rPr lang="en-US" sz="2100" dirty="0">
                <a:latin typeface="Courier" pitchFamily="2" charset="0"/>
              </a:rPr>
              <a:t> pie1 </a:t>
            </a:r>
            <a:r>
              <a:rPr lang="en-US" sz="2100" dirty="0" err="1">
                <a:latin typeface="Courier" pitchFamily="2" charset="0"/>
              </a:rPr>
              <a:t>drao</a:t>
            </a:r>
            <a:r>
              <a:rPr lang="en-US" sz="2100" dirty="0">
                <a:latin typeface="Courier" pitchFamily="2" charset="0"/>
              </a:rPr>
              <a:t> </a:t>
            </a:r>
            <a:r>
              <a:rPr lang="en-GB" sz="2100" dirty="0">
                <a:latin typeface="Courier" pitchFamily="2" charset="0"/>
              </a:rPr>
              <a:t>...</a:t>
            </a:r>
            <a:endParaRPr lang="en-US" sz="2100" dirty="0">
              <a:latin typeface="Courier" pitchFamily="2" charset="0"/>
            </a:endParaRPr>
          </a:p>
          <a:p>
            <a:pPr marL="457200" lvl="1" indent="0">
              <a:buNone/>
            </a:pPr>
            <a:r>
              <a:rPr lang="en-US" sz="2100" dirty="0" err="1">
                <a:latin typeface="Courier" pitchFamily="2" charset="0"/>
              </a:rPr>
              <a:t>cnd_hgtv</a:t>
            </a:r>
            <a:r>
              <a:rPr lang="en-US" sz="2100" dirty="0">
                <a:latin typeface="Courier" pitchFamily="2" charset="0"/>
              </a:rPr>
              <a:t>  10  10  0.8  3.</a:t>
            </a:r>
          </a:p>
          <a:p>
            <a:pPr marL="457200" lvl="1" indent="0">
              <a:buNone/>
            </a:pPr>
            <a:r>
              <a:rPr lang="en-US" sz="2100" dirty="0" err="1">
                <a:latin typeface="Courier" pitchFamily="2" charset="0"/>
              </a:rPr>
              <a:t>stab_it</a:t>
            </a:r>
            <a:r>
              <a:rPr lang="en-US" sz="2100" dirty="0">
                <a:latin typeface="Courier" pitchFamily="2" charset="0"/>
              </a:rPr>
              <a:t>  4  0.5  2.5</a:t>
            </a:r>
            <a:endParaRPr lang="en-US" dirty="0">
              <a:latin typeface="Courier" pitchFamily="2" charset="0"/>
            </a:endParaRPr>
          </a:p>
          <a:p>
            <a:r>
              <a:rPr lang="en-US" dirty="0"/>
              <a:t>All reference coordinates free to adjust (anomalies more apparent), outliers are iteratively removed by </a:t>
            </a:r>
            <a:r>
              <a:rPr lang="en-US" dirty="0" err="1">
                <a:latin typeface="Courier" pitchFamily="2" charset="0"/>
              </a:rPr>
              <a:t>glorg</a:t>
            </a:r>
            <a:endParaRPr lang="en-US" dirty="0">
              <a:latin typeface="Courier" pitchFamily="2" charset="0"/>
            </a:endParaRPr>
          </a:p>
          <a:p>
            <a:r>
              <a:rPr lang="en-US" dirty="0"/>
              <a:t>Network can translate and rotate but not distort (no strain except rotational)</a:t>
            </a:r>
          </a:p>
          <a:p>
            <a:r>
              <a:rPr lang="en-US" dirty="0"/>
              <a:t>Works best with strong redundancy (number and [if rotation] geometry of coordinates exceeds number of parameters)</a:t>
            </a:r>
          </a:p>
          <a:p>
            <a:endParaRPr lang="en-US" dirty="0"/>
          </a:p>
          <a:p>
            <a:endParaRPr lang="en-US" dirty="0"/>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15</a:t>
            </a:fld>
            <a:endParaRPr lang="en-US"/>
          </a:p>
        </p:txBody>
      </p:sp>
      <p:pic>
        <p:nvPicPr>
          <p:cNvPr id="36868" name="Picture 3" descr="schema-translation"/>
          <p:cNvPicPr>
            <a:picLocks noChangeAspect="1" noChangeArrowheads="1"/>
          </p:cNvPicPr>
          <p:nvPr/>
        </p:nvPicPr>
        <p:blipFill>
          <a:blip r:embed="rId3"/>
          <a:srcRect/>
          <a:stretch>
            <a:fillRect/>
          </a:stretch>
        </p:blipFill>
        <p:spPr bwMode="auto">
          <a:xfrm>
            <a:off x="6956426" y="1282700"/>
            <a:ext cx="3609975" cy="2667000"/>
          </a:xfrm>
          <a:prstGeom prst="rect">
            <a:avLst/>
          </a:prstGeom>
          <a:solidFill>
            <a:srgbClr val="FFFFCC"/>
          </a:solidFill>
          <a:ln w="9525">
            <a:noFill/>
            <a:miter lim="800000"/>
            <a:headEnd/>
            <a:tailEnd/>
          </a:ln>
        </p:spPr>
      </p:pic>
    </p:spTree>
    <p:extLst>
      <p:ext uri="{BB962C8B-B14F-4D97-AF65-F5344CB8AC3E}">
        <p14:creationId xmlns:p14="http://schemas.microsoft.com/office/powerpoint/2010/main" val="382366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a reference frame with </a:t>
            </a:r>
            <a:r>
              <a:rPr lang="en-US" dirty="0" err="1"/>
              <a:t>glorg</a:t>
            </a:r>
            <a:endParaRPr lang="en-US" dirty="0"/>
          </a:p>
        </p:txBody>
      </p:sp>
      <p:sp>
        <p:nvSpPr>
          <p:cNvPr id="3" name="Content Placeholder 2"/>
          <p:cNvSpPr>
            <a:spLocks noGrp="1"/>
          </p:cNvSpPr>
          <p:nvPr>
            <p:ph idx="1"/>
          </p:nvPr>
        </p:nvSpPr>
        <p:spPr/>
        <p:txBody>
          <a:bodyPr/>
          <a:lstStyle/>
          <a:p>
            <a:r>
              <a:rPr lang="en-US" dirty="0"/>
              <a:t>Create an .</a:t>
            </a:r>
            <a:r>
              <a:rPr lang="en-US" dirty="0" err="1"/>
              <a:t>apr</a:t>
            </a:r>
            <a:r>
              <a:rPr lang="en-US" dirty="0"/>
              <a:t>-file for use by </a:t>
            </a:r>
            <a:r>
              <a:rPr lang="en-US" dirty="0" err="1">
                <a:latin typeface="Courier" pitchFamily="2" charset="0"/>
              </a:rPr>
              <a:t>glorg</a:t>
            </a:r>
            <a:endParaRPr lang="en-US" dirty="0">
              <a:latin typeface="Courier" pitchFamily="2" charset="0"/>
            </a:endParaRPr>
          </a:p>
          <a:p>
            <a:pPr lvl="1"/>
            <a:r>
              <a:rPr lang="en-US" dirty="0"/>
              <a:t>Apply known rotation rate to .</a:t>
            </a:r>
            <a:r>
              <a:rPr lang="en-US" dirty="0" err="1"/>
              <a:t>apr</a:t>
            </a:r>
            <a:r>
              <a:rPr lang="en-US" dirty="0"/>
              <a:t>-file (e.g. igb14_comb.apr → igb14_comb_eura.apr)</a:t>
            </a:r>
          </a:p>
          <a:p>
            <a:pPr lvl="1"/>
            <a:r>
              <a:rPr lang="en-US" dirty="0"/>
              <a:t>Zero velocity .</a:t>
            </a:r>
            <a:r>
              <a:rPr lang="en-US" dirty="0" err="1"/>
              <a:t>apr</a:t>
            </a:r>
            <a:r>
              <a:rPr lang="en-US" dirty="0"/>
              <a:t>-file records (and iterate using </a:t>
            </a:r>
            <a:r>
              <a:rPr lang="en-US" dirty="0" err="1">
                <a:latin typeface="Courier" pitchFamily="2" charset="0"/>
              </a:rPr>
              <a:t>sh_exglk</a:t>
            </a:r>
            <a:r>
              <a:rPr lang="en-US" dirty="0"/>
              <a:t> to create updated .</a:t>
            </a:r>
            <a:r>
              <a:rPr lang="en-US" dirty="0" err="1"/>
              <a:t>apr</a:t>
            </a:r>
            <a:r>
              <a:rPr lang="en-US" dirty="0"/>
              <a:t>-file)</a:t>
            </a:r>
          </a:p>
          <a:p>
            <a:r>
              <a:rPr lang="en-US" dirty="0"/>
              <a:t>Define set of sites (must be included in GAMIT processing or other H-file input to GLOBK) which define stable region</a:t>
            </a:r>
          </a:p>
          <a:p>
            <a:pPr lvl="1"/>
            <a:r>
              <a:rPr lang="en-US" dirty="0"/>
              <a:t>“plate” in </a:t>
            </a:r>
            <a:r>
              <a:rPr lang="en-US" dirty="0" err="1">
                <a:latin typeface="Courier" pitchFamily="2" charset="0"/>
              </a:rPr>
              <a:t>glorg</a:t>
            </a:r>
            <a:r>
              <a:rPr lang="en-US" dirty="0"/>
              <a:t> command file can be used to estimate Euler pole of user </a:t>
            </a:r>
            <a:r>
              <a:rPr lang="en-US"/>
              <a:t>defined plate.</a:t>
            </a:r>
            <a:endParaRPr lang="en-US" dirty="0"/>
          </a:p>
        </p:txBody>
      </p:sp>
      <p:sp>
        <p:nvSpPr>
          <p:cNvPr id="4" name="Date Placeholder 3"/>
          <p:cNvSpPr>
            <a:spLocks noGrp="1"/>
          </p:cNvSpPr>
          <p:nvPr>
            <p:ph type="dt" sz="half" idx="10"/>
          </p:nvPr>
        </p:nvSpPr>
        <p:spPr/>
        <p:txBody>
          <a:bodyPr/>
          <a:lstStyle/>
          <a:p>
            <a:r>
              <a:rPr lang="en-US"/>
              <a:t>2022/07/20</a:t>
            </a:r>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16</a:t>
            </a:fld>
            <a:endParaRPr lang="en-US"/>
          </a:p>
        </p:txBody>
      </p:sp>
    </p:spTree>
    <p:extLst>
      <p:ext uri="{BB962C8B-B14F-4D97-AF65-F5344CB8AC3E}">
        <p14:creationId xmlns:p14="http://schemas.microsoft.com/office/powerpoint/2010/main" val="3427682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Stabilization using a global set of sites</a:t>
            </a:r>
            <a:endParaRPr lang="en-US" dirty="0"/>
          </a:p>
        </p:txBody>
      </p:sp>
      <p:sp>
        <p:nvSpPr>
          <p:cNvPr id="7" name="Content Placeholder 6"/>
          <p:cNvSpPr>
            <a:spLocks noGrp="1"/>
          </p:cNvSpPr>
          <p:nvPr>
            <p:ph idx="1"/>
          </p:nvPr>
        </p:nvSpPr>
        <p:spPr/>
        <p:txBody>
          <a:bodyPr>
            <a:normAutofit fontScale="92500" lnSpcReduction="20000"/>
          </a:bodyPr>
          <a:lstStyle/>
          <a:p>
            <a:r>
              <a:rPr lang="en-US" dirty="0"/>
              <a:t>Use 40 or more sites with good velocities determined in the ITRF frame</a:t>
            </a:r>
          </a:p>
          <a:p>
            <a:r>
              <a:rPr lang="en-US" dirty="0"/>
              <a:t>The igb14_comb.apr file, when used together with igb14_comb.eq to account consistently for instrumental changes over time, provides the widest choice of sites, 1992–2020</a:t>
            </a:r>
          </a:p>
          <a:p>
            <a:r>
              <a:rPr lang="en-US" dirty="0"/>
              <a:t>Combining your solution with the MIT SINEX files (available from CDDIS) which have 350-sites each day.</a:t>
            </a:r>
          </a:p>
          <a:p>
            <a:pPr lvl="1"/>
            <a:r>
              <a:rPr lang="en-US" dirty="0"/>
              <a:t>You need just 4–6 common sites (more is better), which should be of high quality but need not be well know in ITRF2014 since these “tie” sites do not need to be in your frame-realization list.  (Use -a option in </a:t>
            </a:r>
            <a:r>
              <a:rPr lang="en-US" dirty="0" err="1"/>
              <a:t>htoglb</a:t>
            </a:r>
            <a:r>
              <a:rPr lang="en-US" dirty="0"/>
              <a:t> and estimate EOP).</a:t>
            </a:r>
          </a:p>
          <a:p>
            <a:r>
              <a:rPr lang="en-US" dirty="0"/>
              <a:t>For global ITRF stabilization, you can use the hierarchical list igb14_hierarchy.stab_site in gg/tables</a:t>
            </a:r>
          </a:p>
          <a:p>
            <a:r>
              <a:rPr lang="en-US" dirty="0"/>
              <a:t>Although a global frame may be a convenient way to do the stabilization, it is usually not necessary for regional studies.</a:t>
            </a:r>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17</a:t>
            </a:fld>
            <a:endParaRPr lang="en-US"/>
          </a:p>
        </p:txBody>
      </p:sp>
    </p:spTree>
    <p:extLst>
      <p:ext uri="{BB962C8B-B14F-4D97-AF65-F5344CB8AC3E}">
        <p14:creationId xmlns:p14="http://schemas.microsoft.com/office/powerpoint/2010/main" val="1664817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Use of Global SINEX and GLX files</a:t>
            </a:r>
          </a:p>
        </p:txBody>
      </p:sp>
      <p:sp>
        <p:nvSpPr>
          <p:cNvPr id="45058" name="Rectangle 3"/>
          <p:cNvSpPr>
            <a:spLocks noGrp="1" noChangeArrowheads="1"/>
          </p:cNvSpPr>
          <p:nvPr>
            <p:ph idx="1"/>
          </p:nvPr>
        </p:nvSpPr>
        <p:spPr/>
        <p:txBody>
          <a:bodyPr>
            <a:normAutofit fontScale="85000" lnSpcReduction="20000"/>
          </a:bodyPr>
          <a:lstStyle/>
          <a:p>
            <a:r>
              <a:rPr lang="en-US" dirty="0"/>
              <a:t>Advantages </a:t>
            </a:r>
          </a:p>
          <a:p>
            <a:pPr lvl="1"/>
            <a:r>
              <a:rPr lang="en-US" dirty="0"/>
              <a:t>Access to a large number of sites for frame definition </a:t>
            </a:r>
          </a:p>
          <a:p>
            <a:pPr lvl="1"/>
            <a:r>
              <a:rPr lang="en-US" dirty="0"/>
              <a:t>Can (should) allow adjustment to EOP (SINEX) and orbits (GLX files)</a:t>
            </a:r>
          </a:p>
          <a:p>
            <a:pPr lvl="1"/>
            <a:r>
              <a:rPr lang="en-US" dirty="0"/>
              <a:t>Eases computational burden </a:t>
            </a:r>
          </a:p>
          <a:p>
            <a:r>
              <a:rPr lang="en-US" dirty="0"/>
              <a:t>Disadvantages </a:t>
            </a:r>
          </a:p>
          <a:p>
            <a:pPr lvl="1"/>
            <a:r>
              <a:rPr lang="en-US" dirty="0"/>
              <a:t>Must use (mostly) the same models as the global processing. Less so with SINEX files.</a:t>
            </a:r>
          </a:p>
          <a:p>
            <a:pPr lvl="1"/>
            <a:r>
              <a:rPr lang="en-US" dirty="0"/>
              <a:t>For GLX file: Radiation model parameters (loose in GLX files) should be treated carefully.</a:t>
            </a:r>
          </a:p>
          <a:p>
            <a:pPr lvl="1"/>
            <a:r>
              <a:rPr lang="en-US" dirty="0"/>
              <a:t>Some bad data may be included in global h-files (can remove)</a:t>
            </a:r>
          </a:p>
          <a:p>
            <a:pPr lvl="1"/>
            <a:r>
              <a:rPr lang="en-US" dirty="0"/>
              <a:t>Greater data storage burden </a:t>
            </a:r>
          </a:p>
          <a:p>
            <a:r>
              <a:rPr lang="en-US" dirty="0"/>
              <a:t>MIT global GLX available at ftp://everest.mit.edu/pub/MIT_GLL/H&lt;YY&gt;</a:t>
            </a:r>
            <a:br>
              <a:rPr lang="en-US" dirty="0"/>
            </a:br>
            <a:r>
              <a:rPr lang="en-US" dirty="0"/>
              <a:t>When using MIT files, add “</a:t>
            </a:r>
            <a:r>
              <a:rPr lang="en-US" dirty="0" err="1"/>
              <a:t>apr_svant</a:t>
            </a:r>
            <a:r>
              <a:rPr lang="en-US" dirty="0"/>
              <a:t> all F F F” to </a:t>
            </a:r>
            <a:r>
              <a:rPr lang="en-US" dirty="0" err="1">
                <a:latin typeface="Courier" pitchFamily="2" charset="0"/>
              </a:rPr>
              <a:t>globk</a:t>
            </a:r>
            <a:r>
              <a:rPr lang="en-US" dirty="0"/>
              <a:t> command file to fix the satellite antenna offsets </a:t>
            </a:r>
          </a:p>
          <a:p>
            <a:r>
              <a:rPr lang="en-US" dirty="0"/>
              <a:t>MIT SINEX files: </a:t>
            </a:r>
            <a:r>
              <a:rPr lang="en-US" dirty="0">
                <a:hlinkClick r:id="rId2" invalidUrl="ftp://cddis.gsfc.nasa.gov/gps/products/&lt;week"/>
              </a:rPr>
              <a:t>ftp://cddis.gsfc.nasa.gov/gps/products/&lt;week</a:t>
            </a:r>
            <a:r>
              <a:rPr lang="en-US" dirty="0"/>
              <a:t>&gt; where &lt;week&gt; is GPS week (program </a:t>
            </a:r>
            <a:r>
              <a:rPr lang="en-US" dirty="0" err="1"/>
              <a:t>doy</a:t>
            </a:r>
            <a:r>
              <a:rPr lang="en-US" dirty="0"/>
              <a:t> for conversions).  (SINEX PCO constrained ±1mm.)</a:t>
            </a:r>
          </a:p>
          <a:p>
            <a:pPr lvl="1"/>
            <a:endParaRPr lang="en-US" dirty="0"/>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Reference frames</a:t>
            </a:r>
          </a:p>
        </p:txBody>
      </p:sp>
      <p:sp>
        <p:nvSpPr>
          <p:cNvPr id="5" name="Slide Number Placeholder 4"/>
          <p:cNvSpPr>
            <a:spLocks noGrp="1"/>
          </p:cNvSpPr>
          <p:nvPr>
            <p:ph type="sldNum" sz="quarter" idx="12"/>
          </p:nvPr>
        </p:nvSpPr>
        <p:spPr/>
        <p:txBody>
          <a:bodyPr/>
          <a:lstStyle/>
          <a:p>
            <a:fld id="{B5AA1FA8-B090-4D48-B0EE-5DA1BF2BA795}" type="slidenum">
              <a:rPr lang="en-US" smtClean="0"/>
              <a:pPr/>
              <a:t>18</a:t>
            </a:fld>
            <a:endParaRPr lang="en-US"/>
          </a:p>
        </p:txBody>
      </p:sp>
    </p:spTree>
    <p:extLst>
      <p:ext uri="{BB962C8B-B14F-4D97-AF65-F5344CB8AC3E}">
        <p14:creationId xmlns:p14="http://schemas.microsoft.com/office/powerpoint/2010/main" val="1127271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Reference frames"/>
          <p:cNvSpPr>
            <a:spLocks noGrp="1"/>
          </p:cNvSpPr>
          <p:nvPr>
            <p:ph type="title"/>
          </p:nvPr>
        </p:nvSpPr>
        <p:spPr/>
        <p:txBody>
          <a:bodyPr>
            <a:normAutofit/>
          </a:bodyPr>
          <a:lstStyle/>
          <a:p>
            <a:r>
              <a:rPr lang="en-US" sz="4400" dirty="0"/>
              <a:t>Reference frames</a:t>
            </a:r>
          </a:p>
        </p:txBody>
      </p:sp>
      <p:sp>
        <p:nvSpPr>
          <p:cNvPr id="209" name="Physical realization of reference system…"/>
          <p:cNvSpPr>
            <a:spLocks noGrp="1"/>
          </p:cNvSpPr>
          <p:nvPr>
            <p:ph type="body" idx="1"/>
          </p:nvPr>
        </p:nvSpPr>
        <p:spPr>
          <a:xfrm>
            <a:off x="565493" y="1538605"/>
            <a:ext cx="10515600" cy="4351338"/>
          </a:xfrm>
        </p:spPr>
        <p:txBody>
          <a:bodyPr/>
          <a:lstStyle/>
          <a:p>
            <a:r>
              <a:rPr lang="en-US" dirty="0"/>
              <a:t>Physical realization of reference system</a:t>
            </a:r>
          </a:p>
          <a:p>
            <a:r>
              <a:rPr lang="en-US" dirty="0"/>
              <a:t>Requires fixed measurement sites which are defined by position and velocity in the reference frame and thus constitute realizing the system</a:t>
            </a:r>
          </a:p>
          <a:p>
            <a:pPr lvl="1"/>
            <a:r>
              <a:rPr lang="en-US" dirty="0"/>
              <a:t>VLBI</a:t>
            </a:r>
          </a:p>
          <a:p>
            <a:pPr lvl="1"/>
            <a:r>
              <a:rPr lang="en-US" dirty="0"/>
              <a:t>SLR</a:t>
            </a:r>
          </a:p>
          <a:p>
            <a:pPr lvl="1"/>
            <a:r>
              <a:rPr lang="en-US" dirty="0"/>
              <a:t>GNSS</a:t>
            </a:r>
          </a:p>
          <a:p>
            <a:r>
              <a:rPr lang="en-US" dirty="0"/>
              <a:t>Non-linear motions are now also included.</a:t>
            </a:r>
          </a:p>
        </p:txBody>
      </p:sp>
      <p:sp>
        <p:nvSpPr>
          <p:cNvPr id="2" name="Date Placeholder 1"/>
          <p:cNvSpPr>
            <a:spLocks noGrp="1"/>
          </p:cNvSpPr>
          <p:nvPr>
            <p:ph type="dt" sz="half" idx="10"/>
          </p:nvPr>
        </p:nvSpPr>
        <p:spPr/>
        <p:txBody>
          <a:bodyPr/>
          <a:lstStyle/>
          <a:p>
            <a:r>
              <a:rPr lang="en-US"/>
              <a:t>2022/07/20</a:t>
            </a:r>
            <a:endParaRPr lang="en-US" dirty="0"/>
          </a:p>
        </p:txBody>
      </p:sp>
      <p:sp>
        <p:nvSpPr>
          <p:cNvPr id="3" name="Footer Placeholder 2"/>
          <p:cNvSpPr>
            <a:spLocks noGrp="1"/>
          </p:cNvSpPr>
          <p:nvPr>
            <p:ph type="ftr" sz="quarter" idx="11"/>
          </p:nvPr>
        </p:nvSpPr>
        <p:spPr/>
        <p:txBody>
          <a:bodyPr/>
          <a:lstStyle/>
          <a:p>
            <a:r>
              <a:rPr lang="en-US"/>
              <a:t>Reference frames</a:t>
            </a:r>
            <a:endParaRPr lang="en-US" dirty="0"/>
          </a:p>
        </p:txBody>
      </p:sp>
      <p:sp>
        <p:nvSpPr>
          <p:cNvPr id="4" name="Slide Number Placeholder 3"/>
          <p:cNvSpPr>
            <a:spLocks noGrp="1"/>
          </p:cNvSpPr>
          <p:nvPr>
            <p:ph type="sldNum" sz="quarter" idx="12"/>
          </p:nvPr>
        </p:nvSpPr>
        <p:spPr/>
        <p:txBody>
          <a:bodyPr/>
          <a:lstStyle/>
          <a:p>
            <a:fld id="{B5AA1FA8-B090-4D48-B0EE-5DA1BF2BA795}" type="slidenum">
              <a:rPr lang="en-US" smtClean="0"/>
              <a:pPr/>
              <a:t>1</a:t>
            </a:fld>
            <a:endParaRPr lang="en-US" dirty="0"/>
          </a:p>
        </p:txBody>
      </p:sp>
      <p:grpSp>
        <p:nvGrpSpPr>
          <p:cNvPr id="6" name="Group 5">
            <a:extLst>
              <a:ext uri="{FF2B5EF4-FFF2-40B4-BE49-F238E27FC236}">
                <a16:creationId xmlns:a16="http://schemas.microsoft.com/office/drawing/2014/main" id="{2393E77C-3756-B44C-8554-8E19FB9828FF}"/>
              </a:ext>
            </a:extLst>
          </p:cNvPr>
          <p:cNvGrpSpPr/>
          <p:nvPr/>
        </p:nvGrpSpPr>
        <p:grpSpPr>
          <a:xfrm>
            <a:off x="8046912" y="3429000"/>
            <a:ext cx="2812852" cy="2542262"/>
            <a:chOff x="7144544" y="3828574"/>
            <a:chExt cx="2812852" cy="2542262"/>
          </a:xfrm>
        </p:grpSpPr>
        <p:sp>
          <p:nvSpPr>
            <p:cNvPr id="210" name="Oval"/>
            <p:cNvSpPr/>
            <p:nvPr/>
          </p:nvSpPr>
          <p:spPr>
            <a:xfrm rot="20700000">
              <a:off x="7144544" y="4290218"/>
              <a:ext cx="2812852" cy="2080618"/>
            </a:xfrm>
            <a:prstGeom prst="ellipse">
              <a:avLst/>
            </a:prstGeom>
            <a:gradFill>
              <a:gsLst>
                <a:gs pos="0">
                  <a:srgbClr val="FFFFFF"/>
                </a:gs>
                <a:gs pos="100000">
                  <a:srgbClr val="007754"/>
                </a:gs>
              </a:gsLst>
              <a:path>
                <a:fillToRect l="50000" t="50000" r="50000" b="50000"/>
              </a:path>
            </a:gradFill>
            <a:ln w="25400">
              <a:solidFill>
                <a:srgbClr val="007754"/>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1" name="Circle"/>
            <p:cNvSpPr/>
            <p:nvPr/>
          </p:nvSpPr>
          <p:spPr>
            <a:xfrm>
              <a:off x="7894638" y="4906367"/>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2" name="Circle"/>
            <p:cNvSpPr/>
            <p:nvPr/>
          </p:nvSpPr>
          <p:spPr>
            <a:xfrm>
              <a:off x="8233966" y="4415235"/>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3" name="Circle"/>
            <p:cNvSpPr/>
            <p:nvPr/>
          </p:nvSpPr>
          <p:spPr>
            <a:xfrm>
              <a:off x="8671521" y="4620617"/>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4" name="Circle"/>
            <p:cNvSpPr/>
            <p:nvPr/>
          </p:nvSpPr>
          <p:spPr>
            <a:xfrm>
              <a:off x="9153724" y="437058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5" name="Circle"/>
            <p:cNvSpPr/>
            <p:nvPr/>
          </p:nvSpPr>
          <p:spPr>
            <a:xfrm>
              <a:off x="9287669" y="4736703"/>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6" name="Circle"/>
            <p:cNvSpPr/>
            <p:nvPr/>
          </p:nvSpPr>
          <p:spPr>
            <a:xfrm>
              <a:off x="9752013" y="4781352"/>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7" name="Circle"/>
            <p:cNvSpPr/>
            <p:nvPr/>
          </p:nvSpPr>
          <p:spPr>
            <a:xfrm>
              <a:off x="9037638" y="495101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8" name="Circle"/>
            <p:cNvSpPr/>
            <p:nvPr/>
          </p:nvSpPr>
          <p:spPr>
            <a:xfrm>
              <a:off x="7376716" y="4995664"/>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9" name="Circle"/>
            <p:cNvSpPr/>
            <p:nvPr/>
          </p:nvSpPr>
          <p:spPr>
            <a:xfrm>
              <a:off x="8367911" y="5040313"/>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0" name="Line"/>
            <p:cNvSpPr/>
            <p:nvPr/>
          </p:nvSpPr>
          <p:spPr>
            <a:xfrm flipH="1">
              <a:off x="8558042" y="3828574"/>
              <a:ext cx="1" cy="1502416"/>
            </a:xfrm>
            <a:prstGeom prst="line">
              <a:avLst/>
            </a:prstGeom>
            <a:ln w="38100">
              <a:solidFill>
                <a:srgbClr val="000000"/>
              </a:solidFill>
              <a:miter lim="400000"/>
              <a:headEnd type="stealth"/>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1" name="Line"/>
            <p:cNvSpPr/>
            <p:nvPr/>
          </p:nvSpPr>
          <p:spPr>
            <a:xfrm flipH="1">
              <a:off x="8561841" y="4576526"/>
              <a:ext cx="1301131" cy="751208"/>
            </a:xfrm>
            <a:prstGeom prst="line">
              <a:avLst/>
            </a:prstGeom>
            <a:ln w="38100">
              <a:solidFill>
                <a:srgbClr val="000000"/>
              </a:solidFill>
              <a:miter lim="400000"/>
              <a:headEnd type="stealth"/>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2" name="Line"/>
            <p:cNvSpPr/>
            <p:nvPr/>
          </p:nvSpPr>
          <p:spPr>
            <a:xfrm flipH="1" flipV="1">
              <a:off x="8565956" y="5343922"/>
              <a:ext cx="1301131" cy="751209"/>
            </a:xfrm>
            <a:prstGeom prst="line">
              <a:avLst/>
            </a:prstGeom>
            <a:ln w="38100">
              <a:solidFill>
                <a:srgbClr val="000000"/>
              </a:solidFill>
              <a:miter lim="400000"/>
              <a:headEnd type="stealth"/>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3" name="Circle"/>
            <p:cNvSpPr/>
            <p:nvPr/>
          </p:nvSpPr>
          <p:spPr>
            <a:xfrm>
              <a:off x="9573419" y="5040313"/>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4" name="Line"/>
            <p:cNvSpPr/>
            <p:nvPr/>
          </p:nvSpPr>
          <p:spPr>
            <a:xfrm>
              <a:off x="7901763" y="4917709"/>
              <a:ext cx="635813" cy="399424"/>
            </a:xfrm>
            <a:prstGeom prst="line">
              <a:avLst/>
            </a:prstGeom>
            <a:ln w="38100" cap="rnd">
              <a:solidFill>
                <a:srgbClr val="000000"/>
              </a:solidFill>
              <a:custDash>
                <a:ds d="100000" sp="200000"/>
              </a:custDash>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5" name="Line"/>
            <p:cNvSpPr/>
            <p:nvPr/>
          </p:nvSpPr>
          <p:spPr>
            <a:xfrm>
              <a:off x="7425289" y="5035260"/>
              <a:ext cx="1108959" cy="286758"/>
            </a:xfrm>
            <a:prstGeom prst="line">
              <a:avLst/>
            </a:prstGeom>
            <a:ln w="38100" cap="rnd">
              <a:solidFill>
                <a:srgbClr val="000000"/>
              </a:solidFill>
              <a:custDash>
                <a:ds d="100000" sp="200000"/>
              </a:custDash>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6" name="Circle"/>
            <p:cNvSpPr/>
            <p:nvPr/>
          </p:nvSpPr>
          <p:spPr>
            <a:xfrm>
              <a:off x="7671396" y="553144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7" name="Circle"/>
            <p:cNvSpPr/>
            <p:nvPr/>
          </p:nvSpPr>
          <p:spPr>
            <a:xfrm>
              <a:off x="9171583" y="5388571"/>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8" name="Circle"/>
            <p:cNvSpPr/>
            <p:nvPr/>
          </p:nvSpPr>
          <p:spPr>
            <a:xfrm>
              <a:off x="9618067" y="550465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9" name="Circle"/>
            <p:cNvSpPr/>
            <p:nvPr/>
          </p:nvSpPr>
          <p:spPr>
            <a:xfrm>
              <a:off x="9037638" y="6049367"/>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0" name="Circle"/>
            <p:cNvSpPr/>
            <p:nvPr/>
          </p:nvSpPr>
          <p:spPr>
            <a:xfrm>
              <a:off x="8091091" y="5674321"/>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1" name="Circle"/>
            <p:cNvSpPr/>
            <p:nvPr/>
          </p:nvSpPr>
          <p:spPr>
            <a:xfrm>
              <a:off x="8689380" y="5718969"/>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2" name="Circle"/>
            <p:cNvSpPr/>
            <p:nvPr/>
          </p:nvSpPr>
          <p:spPr>
            <a:xfrm>
              <a:off x="8278614" y="609401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3" name="Circle"/>
            <p:cNvSpPr/>
            <p:nvPr/>
          </p:nvSpPr>
          <p:spPr>
            <a:xfrm>
              <a:off x="7921427" y="6120805"/>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4" name="Line"/>
            <p:cNvSpPr/>
            <p:nvPr/>
          </p:nvSpPr>
          <p:spPr>
            <a:xfrm>
              <a:off x="8378587" y="5048404"/>
              <a:ext cx="156323" cy="270955"/>
            </a:xfrm>
            <a:prstGeom prst="line">
              <a:avLst/>
            </a:prstGeom>
            <a:ln w="38100" cap="rnd">
              <a:solidFill>
                <a:srgbClr val="000000"/>
              </a:solidFill>
              <a:custDash>
                <a:ds d="100000" sp="200000"/>
              </a:custDash>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5" name="Line"/>
            <p:cNvSpPr/>
            <p:nvPr/>
          </p:nvSpPr>
          <p:spPr>
            <a:xfrm flipH="1">
              <a:off x="7393816" y="4453245"/>
              <a:ext cx="859626" cy="559960"/>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6" name="Line"/>
            <p:cNvSpPr/>
            <p:nvPr/>
          </p:nvSpPr>
          <p:spPr>
            <a:xfrm flipH="1">
              <a:off x="7925172" y="4445465"/>
              <a:ext cx="332738" cy="485263"/>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7" name="Line"/>
            <p:cNvSpPr/>
            <p:nvPr/>
          </p:nvSpPr>
          <p:spPr>
            <a:xfrm>
              <a:off x="8247744" y="4461694"/>
              <a:ext cx="142623" cy="604339"/>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8" name="Line"/>
            <p:cNvSpPr/>
            <p:nvPr/>
          </p:nvSpPr>
          <p:spPr>
            <a:xfrm flipH="1">
              <a:off x="8568737" y="4602758"/>
              <a:ext cx="93854" cy="721740"/>
            </a:xfrm>
            <a:prstGeom prst="line">
              <a:avLst/>
            </a:prstGeom>
            <a:ln w="38100" cap="rnd">
              <a:solidFill>
                <a:srgbClr val="000000"/>
              </a:solidFill>
              <a:custDash>
                <a:ds d="100000" sp="200000"/>
              </a:custDash>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9" name="Line"/>
            <p:cNvSpPr/>
            <p:nvPr/>
          </p:nvSpPr>
          <p:spPr>
            <a:xfrm flipH="1" flipV="1">
              <a:off x="8271627" y="4446044"/>
              <a:ext cx="406658" cy="187409"/>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40" name="Line"/>
            <p:cNvSpPr/>
            <p:nvPr/>
          </p:nvSpPr>
          <p:spPr>
            <a:xfrm flipH="1">
              <a:off x="8397835" y="4623212"/>
              <a:ext cx="287913" cy="440710"/>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41" name="Line"/>
            <p:cNvSpPr/>
            <p:nvPr/>
          </p:nvSpPr>
          <p:spPr>
            <a:xfrm flipH="1">
              <a:off x="7385645" y="4910718"/>
              <a:ext cx="552634" cy="123821"/>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42" name="Line"/>
            <p:cNvSpPr/>
            <p:nvPr/>
          </p:nvSpPr>
          <p:spPr>
            <a:xfrm flipH="1" flipV="1">
              <a:off x="7903567" y="4931961"/>
              <a:ext cx="490208" cy="130774"/>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grpSp>
    </p:spTree>
    <p:extLst>
      <p:ext uri="{BB962C8B-B14F-4D97-AF65-F5344CB8AC3E}">
        <p14:creationId xmlns:p14="http://schemas.microsoft.com/office/powerpoint/2010/main" val="135836341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Stabilization using regional or local sites</a:t>
            </a:r>
            <a:endParaRPr lang="en-US" dirty="0"/>
          </a:p>
        </p:txBody>
      </p:sp>
      <p:sp>
        <p:nvSpPr>
          <p:cNvPr id="7" name="Content Placeholder 6"/>
          <p:cNvSpPr>
            <a:spLocks noGrp="1"/>
          </p:cNvSpPr>
          <p:nvPr>
            <p:ph idx="1"/>
          </p:nvPr>
        </p:nvSpPr>
        <p:spPr/>
        <p:txBody>
          <a:bodyPr>
            <a:normAutofit fontScale="92500" lnSpcReduction="10000"/>
          </a:bodyPr>
          <a:lstStyle/>
          <a:p>
            <a:r>
              <a:rPr lang="en-US" dirty="0"/>
              <a:t>If your area of study has a robust </a:t>
            </a:r>
            <a:r>
              <a:rPr lang="en-US" dirty="0" err="1"/>
              <a:t>cGNSS</a:t>
            </a:r>
            <a:r>
              <a:rPr lang="en-US" dirty="0"/>
              <a:t> network (10 or more well-distributed sites) with accurate a priori velocities, then </a:t>
            </a:r>
            <a:r>
              <a:rPr lang="en-US" dirty="0" err="1">
                <a:latin typeface="Courier" pitchFamily="2" charset="0"/>
              </a:rPr>
              <a:t>glorg</a:t>
            </a:r>
            <a:r>
              <a:rPr lang="en-US" dirty="0"/>
              <a:t> stabilization is robust and little thought is involved (</a:t>
            </a:r>
            <a:r>
              <a:rPr lang="en-US" dirty="0" err="1">
                <a:latin typeface="Courier" pitchFamily="2" charset="0"/>
                <a:cs typeface="Courier New" panose="02070309020205020404" pitchFamily="49" charset="0"/>
              </a:rPr>
              <a:t>glorg</a:t>
            </a:r>
            <a:r>
              <a:rPr lang="en-US" dirty="0"/>
              <a:t> will  automatically discard the one or two sites which may be weak or inconsistent) </a:t>
            </a:r>
          </a:p>
          <a:p>
            <a:r>
              <a:rPr lang="en-US" dirty="0"/>
              <a:t>If your region is short on </a:t>
            </a:r>
            <a:r>
              <a:rPr lang="en-US" dirty="0" err="1"/>
              <a:t>cGNSS</a:t>
            </a:r>
            <a:r>
              <a:rPr lang="en-US" dirty="0"/>
              <a:t> stations with well-known coordinates, you will need to think carefully about the choice of sites to include in your solution and use the initial stabilization. A stabilization site should have</a:t>
            </a:r>
          </a:p>
          <a:p>
            <a:pPr lvl="1"/>
            <a:r>
              <a:rPr lang="en-US" dirty="0"/>
              <a:t>High quality data over the full span of your study</a:t>
            </a:r>
          </a:p>
          <a:p>
            <a:pPr lvl="1"/>
            <a:r>
              <a:rPr lang="en-US" dirty="0"/>
              <a:t>Coordinates well-known in ITRF</a:t>
            </a:r>
          </a:p>
          <a:p>
            <a:pPr lvl="1"/>
            <a:r>
              <a:rPr lang="en-US" dirty="0"/>
              <a:t>Provide symmetric coverage around your study area (except that if the region is small enough, a translation-only stabilization may be possible and distribution is less important)</a:t>
            </a:r>
          </a:p>
          <a:p>
            <a:endParaRPr lang="en-US" dirty="0"/>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19</a:t>
            </a:fld>
            <a:endParaRPr lang="en-US"/>
          </a:p>
        </p:txBody>
      </p:sp>
    </p:spTree>
    <p:extLst>
      <p:ext uri="{BB962C8B-B14F-4D97-AF65-F5344CB8AC3E}">
        <p14:creationId xmlns:p14="http://schemas.microsoft.com/office/powerpoint/2010/main" val="2574792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IGS (IGS14) reference frame core network</a:t>
            </a:r>
          </a:p>
        </p:txBody>
      </p:sp>
      <p:sp>
        <p:nvSpPr>
          <p:cNvPr id="14" name="Content Placeholder 13">
            <a:extLst>
              <a:ext uri="{FF2B5EF4-FFF2-40B4-BE49-F238E27FC236}">
                <a16:creationId xmlns:a16="http://schemas.microsoft.com/office/drawing/2014/main" id="{EAA77163-C769-1D46-AA00-78944D8D6A2D}"/>
              </a:ext>
            </a:extLst>
          </p:cNvPr>
          <p:cNvSpPr>
            <a:spLocks noGrp="1"/>
          </p:cNvSpPr>
          <p:nvPr>
            <p:ph idx="1"/>
          </p:nvPr>
        </p:nvSpPr>
        <p:spPr/>
        <p:txBody>
          <a:bodyPr>
            <a:normAutofit fontScale="70000" lnSpcReduction="20000"/>
          </a:bodyPr>
          <a:lstStyle/>
          <a:p>
            <a:r>
              <a:rPr lang="en-US" dirty="0"/>
              <a:t>DRAO</a:t>
            </a:r>
          </a:p>
          <a:p>
            <a:r>
              <a:rPr lang="en-US" dirty="0"/>
              <a:t>GOLD</a:t>
            </a:r>
          </a:p>
          <a:p>
            <a:r>
              <a:rPr lang="en-US" dirty="0"/>
              <a:t>GUAT</a:t>
            </a:r>
            <a:br>
              <a:rPr lang="en-US" dirty="0"/>
            </a:br>
            <a:r>
              <a:rPr lang="en-US" dirty="0"/>
              <a:t>KOKB</a:t>
            </a:r>
          </a:p>
          <a:p>
            <a:r>
              <a:rPr lang="en-US" dirty="0"/>
              <a:t>MDO1</a:t>
            </a:r>
          </a:p>
          <a:p>
            <a:r>
              <a:rPr lang="en-US" dirty="0"/>
              <a:t>MKEA</a:t>
            </a:r>
          </a:p>
          <a:p>
            <a:r>
              <a:rPr lang="en-US" dirty="0"/>
              <a:t>NLIB</a:t>
            </a:r>
          </a:p>
          <a:p>
            <a:r>
              <a:rPr lang="en-US" dirty="0"/>
              <a:t>PETP</a:t>
            </a:r>
          </a:p>
          <a:p>
            <a:r>
              <a:rPr lang="en-US" dirty="0"/>
              <a:t>SCH2</a:t>
            </a:r>
          </a:p>
          <a:p>
            <a:r>
              <a:rPr lang="en-US" dirty="0"/>
              <a:t>SCUB</a:t>
            </a:r>
          </a:p>
          <a:p>
            <a:r>
              <a:rPr lang="en-US" dirty="0"/>
              <a:t>STJO</a:t>
            </a:r>
          </a:p>
          <a:p>
            <a:r>
              <a:rPr lang="en-US" dirty="0"/>
              <a:t>USNO</a:t>
            </a:r>
          </a:p>
          <a:p>
            <a:r>
              <a:rPr lang="en-US" dirty="0"/>
              <a:t>WHIT</a:t>
            </a:r>
          </a:p>
          <a:p>
            <a:endParaRPr lang="en-US" dirty="0"/>
          </a:p>
        </p:txBody>
      </p:sp>
      <p:sp>
        <p:nvSpPr>
          <p:cNvPr id="3" name="Date Placeholder 2"/>
          <p:cNvSpPr>
            <a:spLocks noGrp="1"/>
          </p:cNvSpPr>
          <p:nvPr>
            <p:ph type="dt" sz="half" idx="10"/>
          </p:nvPr>
        </p:nvSpPr>
        <p:spPr/>
        <p:txBody>
          <a:bodyPr/>
          <a:lstStyle/>
          <a:p>
            <a:r>
              <a:rPr lang="en-US"/>
              <a:t>2022/07/20</a:t>
            </a:r>
          </a:p>
        </p:txBody>
      </p:sp>
      <p:sp>
        <p:nvSpPr>
          <p:cNvPr id="4" name="Footer Placeholder 3"/>
          <p:cNvSpPr>
            <a:spLocks noGrp="1"/>
          </p:cNvSpPr>
          <p:nvPr>
            <p:ph type="ftr" sz="quarter" idx="11"/>
          </p:nvPr>
        </p:nvSpPr>
        <p:spPr/>
        <p:txBody>
          <a:bodyPr/>
          <a:lstStyle/>
          <a:p>
            <a:r>
              <a:rPr lang="en-US"/>
              <a:t>Reference frames</a:t>
            </a:r>
          </a:p>
        </p:txBody>
      </p:sp>
      <p:sp>
        <p:nvSpPr>
          <p:cNvPr id="5" name="Slide Number Placeholder 4"/>
          <p:cNvSpPr>
            <a:spLocks noGrp="1"/>
          </p:cNvSpPr>
          <p:nvPr>
            <p:ph type="sldNum" sz="quarter" idx="12"/>
          </p:nvPr>
        </p:nvSpPr>
        <p:spPr/>
        <p:txBody>
          <a:bodyPr/>
          <a:lstStyle/>
          <a:p>
            <a:fld id="{B5AA1FA8-B090-4D48-B0EE-5DA1BF2BA795}" type="slidenum">
              <a:rPr lang="en-US" smtClean="0"/>
              <a:pPr/>
              <a:t>20</a:t>
            </a:fld>
            <a:endParaRPr lang="en-US"/>
          </a:p>
        </p:txBody>
      </p:sp>
      <p:sp>
        <p:nvSpPr>
          <p:cNvPr id="8" name="TextBox 7"/>
          <p:cNvSpPr txBox="1"/>
          <p:nvPr/>
        </p:nvSpPr>
        <p:spPr>
          <a:xfrm>
            <a:off x="4946582" y="6086971"/>
            <a:ext cx="4719177" cy="369332"/>
          </a:xfrm>
          <a:prstGeom prst="rect">
            <a:avLst/>
          </a:prstGeom>
          <a:noFill/>
        </p:spPr>
        <p:txBody>
          <a:bodyPr wrap="none" rtlCol="0">
            <a:spAutoFit/>
          </a:bodyPr>
          <a:lstStyle/>
          <a:p>
            <a:r>
              <a:rPr lang="en-US" dirty="0">
                <a:hlinkClick r:id="rId3"/>
              </a:rPr>
              <a:t>http://www.igs.org/network</a:t>
            </a:r>
            <a:r>
              <a:rPr lang="en-US" dirty="0"/>
              <a:t>   Select IGS14 Core </a:t>
            </a:r>
          </a:p>
        </p:txBody>
      </p:sp>
      <p:sp>
        <p:nvSpPr>
          <p:cNvPr id="10" name="Arc 9"/>
          <p:cNvSpPr/>
          <p:nvPr/>
        </p:nvSpPr>
        <p:spPr>
          <a:xfrm rot="9942320">
            <a:off x="8094255" y="735409"/>
            <a:ext cx="1938742" cy="1843763"/>
          </a:xfrm>
          <a:prstGeom prst="arc">
            <a:avLst/>
          </a:pr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12" name="Picture 11">
            <a:extLst>
              <a:ext uri="{FF2B5EF4-FFF2-40B4-BE49-F238E27FC236}">
                <a16:creationId xmlns:a16="http://schemas.microsoft.com/office/drawing/2014/main" id="{501050E2-AA2C-4643-B7B6-C3B005B55C8B}"/>
              </a:ext>
            </a:extLst>
          </p:cNvPr>
          <p:cNvPicPr>
            <a:picLocks noChangeAspect="1"/>
          </p:cNvPicPr>
          <p:nvPr/>
        </p:nvPicPr>
        <p:blipFill>
          <a:blip r:embed="rId4"/>
          <a:stretch>
            <a:fillRect/>
          </a:stretch>
        </p:blipFill>
        <p:spPr>
          <a:xfrm>
            <a:off x="2429861" y="1310966"/>
            <a:ext cx="7008373" cy="4871759"/>
          </a:xfrm>
          <a:prstGeom prst="rect">
            <a:avLst/>
          </a:prstGeom>
        </p:spPr>
      </p:pic>
    </p:spTree>
    <p:extLst>
      <p:ext uri="{BB962C8B-B14F-4D97-AF65-F5344CB8AC3E}">
        <p14:creationId xmlns:p14="http://schemas.microsoft.com/office/powerpoint/2010/main" val="3515855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IGS (IGS14) reference frame network</a:t>
            </a:r>
          </a:p>
        </p:txBody>
      </p:sp>
      <p:sp>
        <p:nvSpPr>
          <p:cNvPr id="3" name="Date Placeholder 2"/>
          <p:cNvSpPr>
            <a:spLocks noGrp="1"/>
          </p:cNvSpPr>
          <p:nvPr>
            <p:ph type="dt" sz="half" idx="10"/>
          </p:nvPr>
        </p:nvSpPr>
        <p:spPr/>
        <p:txBody>
          <a:bodyPr/>
          <a:lstStyle/>
          <a:p>
            <a:r>
              <a:rPr lang="en-US"/>
              <a:t>2022/07/20</a:t>
            </a:r>
          </a:p>
        </p:txBody>
      </p:sp>
      <p:sp>
        <p:nvSpPr>
          <p:cNvPr id="4" name="Footer Placeholder 3"/>
          <p:cNvSpPr>
            <a:spLocks noGrp="1"/>
          </p:cNvSpPr>
          <p:nvPr>
            <p:ph type="ftr" sz="quarter" idx="11"/>
          </p:nvPr>
        </p:nvSpPr>
        <p:spPr/>
        <p:txBody>
          <a:bodyPr/>
          <a:lstStyle/>
          <a:p>
            <a:r>
              <a:rPr lang="en-US"/>
              <a:t>Reference frames</a:t>
            </a:r>
          </a:p>
        </p:txBody>
      </p:sp>
      <p:sp>
        <p:nvSpPr>
          <p:cNvPr id="5" name="Slide Number Placeholder 4"/>
          <p:cNvSpPr>
            <a:spLocks noGrp="1"/>
          </p:cNvSpPr>
          <p:nvPr>
            <p:ph type="sldNum" sz="quarter" idx="12"/>
          </p:nvPr>
        </p:nvSpPr>
        <p:spPr/>
        <p:txBody>
          <a:bodyPr/>
          <a:lstStyle/>
          <a:p>
            <a:fld id="{B5AA1FA8-B090-4D48-B0EE-5DA1BF2BA795}" type="slidenum">
              <a:rPr lang="en-US" smtClean="0"/>
              <a:pPr/>
              <a:t>21</a:t>
            </a:fld>
            <a:endParaRPr lang="en-US"/>
          </a:p>
        </p:txBody>
      </p:sp>
      <p:pic>
        <p:nvPicPr>
          <p:cNvPr id="11" name="Picture 10">
            <a:extLst>
              <a:ext uri="{FF2B5EF4-FFF2-40B4-BE49-F238E27FC236}">
                <a16:creationId xmlns:a16="http://schemas.microsoft.com/office/drawing/2014/main" id="{3D2E3B70-7243-1247-8ABA-84716071EE58}"/>
              </a:ext>
            </a:extLst>
          </p:cNvPr>
          <p:cNvPicPr>
            <a:picLocks noChangeAspect="1"/>
          </p:cNvPicPr>
          <p:nvPr/>
        </p:nvPicPr>
        <p:blipFill>
          <a:blip r:embed="rId3"/>
          <a:stretch>
            <a:fillRect/>
          </a:stretch>
        </p:blipFill>
        <p:spPr>
          <a:xfrm>
            <a:off x="2472588" y="1252122"/>
            <a:ext cx="7070400" cy="5052273"/>
          </a:xfrm>
          <a:prstGeom prst="rect">
            <a:avLst/>
          </a:prstGeom>
        </p:spPr>
      </p:pic>
    </p:spTree>
    <p:extLst>
      <p:ext uri="{BB962C8B-B14F-4D97-AF65-F5344CB8AC3E}">
        <p14:creationId xmlns:p14="http://schemas.microsoft.com/office/powerpoint/2010/main" val="3842141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frame implementation</a:t>
            </a:r>
          </a:p>
        </p:txBody>
      </p:sp>
      <p:sp>
        <p:nvSpPr>
          <p:cNvPr id="3" name="Content Placeholder 2"/>
          <p:cNvSpPr>
            <a:spLocks noGrp="1"/>
          </p:cNvSpPr>
          <p:nvPr>
            <p:ph idx="1"/>
          </p:nvPr>
        </p:nvSpPr>
        <p:spPr/>
        <p:txBody>
          <a:bodyPr>
            <a:normAutofit fontScale="92500" lnSpcReduction="20000"/>
          </a:bodyPr>
          <a:lstStyle/>
          <a:p>
            <a:r>
              <a:rPr lang="en-US" dirty="0"/>
              <a:t>The main point of reference frame definition is to use sites with well known coordinates to stabilize your processed network</a:t>
            </a:r>
          </a:p>
          <a:p>
            <a:pPr lvl="1"/>
            <a:r>
              <a:rPr lang="en-US" dirty="0"/>
              <a:t>If your processed network already contains sites with known accurate coordinates, e.g. in ~/gg/tables/igb14_comb.apr, then there is no need to add additional sites to your processing</a:t>
            </a:r>
          </a:p>
          <a:p>
            <a:pPr lvl="1"/>
            <a:r>
              <a:rPr lang="en-US" dirty="0"/>
              <a:t>Your “</a:t>
            </a:r>
            <a:r>
              <a:rPr lang="en-US" dirty="0" err="1"/>
              <a:t>stab_site</a:t>
            </a:r>
            <a:r>
              <a:rPr lang="en-US" dirty="0"/>
              <a:t>” list in </a:t>
            </a:r>
            <a:r>
              <a:rPr lang="en-US" dirty="0" err="1">
                <a:latin typeface="Courier" pitchFamily="2" charset="0"/>
              </a:rPr>
              <a:t>glorg</a:t>
            </a:r>
            <a:r>
              <a:rPr lang="en-US" dirty="0"/>
              <a:t> command file should be guided by and closely associated with the contents of an accurate .</a:t>
            </a:r>
            <a:r>
              <a:rPr lang="en-US" dirty="0" err="1"/>
              <a:t>apr</a:t>
            </a:r>
            <a:r>
              <a:rPr lang="en-US" dirty="0"/>
              <a:t>-file, e.g. igb14_comb.apr by default but could be any accurate .</a:t>
            </a:r>
            <a:r>
              <a:rPr lang="en-US" dirty="0" err="1"/>
              <a:t>apr</a:t>
            </a:r>
            <a:r>
              <a:rPr lang="en-US" dirty="0"/>
              <a:t>-file you choose include in </a:t>
            </a:r>
            <a:r>
              <a:rPr lang="en-US" dirty="0" err="1">
                <a:latin typeface="Courier" pitchFamily="2" charset="0"/>
              </a:rPr>
              <a:t>globk</a:t>
            </a:r>
            <a:r>
              <a:rPr lang="en-US" dirty="0"/>
              <a:t> and </a:t>
            </a:r>
            <a:r>
              <a:rPr lang="en-US" dirty="0" err="1">
                <a:latin typeface="Courier" pitchFamily="2" charset="0"/>
              </a:rPr>
              <a:t>glorg</a:t>
            </a:r>
            <a:r>
              <a:rPr lang="en-US" dirty="0"/>
              <a:t> command files</a:t>
            </a:r>
          </a:p>
          <a:p>
            <a:pPr lvl="2"/>
            <a:r>
              <a:rPr lang="en-US" dirty="0"/>
              <a:t>~/gg/tables/igb14_hierarchy.stab_site relates to ~/gg/tables/igb14_comb.apr</a:t>
            </a:r>
          </a:p>
          <a:p>
            <a:r>
              <a:rPr lang="en-US" dirty="0"/>
              <a:t>Decide early in your processing whether or not you will need to include additional, e.g. IGS, sites in your GAMIT processing to use ultimately to realize your preferred reference frame</a:t>
            </a:r>
          </a:p>
          <a:p>
            <a:pPr lvl="1"/>
            <a:r>
              <a:rPr lang="en-US" dirty="0"/>
              <a:t>The first decision you must make (choosing sites to process) is greatly influenced by the ultimate processing step (reference frame realization)!</a:t>
            </a:r>
          </a:p>
        </p:txBody>
      </p:sp>
      <p:sp>
        <p:nvSpPr>
          <p:cNvPr id="4" name="Date Placeholder 3"/>
          <p:cNvSpPr>
            <a:spLocks noGrp="1"/>
          </p:cNvSpPr>
          <p:nvPr>
            <p:ph type="dt" sz="half" idx="10"/>
          </p:nvPr>
        </p:nvSpPr>
        <p:spPr/>
        <p:txBody>
          <a:bodyPr/>
          <a:lstStyle/>
          <a:p>
            <a:r>
              <a:rPr lang="en-US"/>
              <a:t>2022/07/20</a:t>
            </a:r>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22</a:t>
            </a:fld>
            <a:endParaRPr lang="en-US"/>
          </a:p>
        </p:txBody>
      </p:sp>
    </p:spTree>
    <p:extLst>
      <p:ext uri="{BB962C8B-B14F-4D97-AF65-F5344CB8AC3E}">
        <p14:creationId xmlns:p14="http://schemas.microsoft.com/office/powerpoint/2010/main" val="267972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Rules for stabilization of time series</a:t>
            </a:r>
          </a:p>
        </p:txBody>
      </p:sp>
      <p:sp>
        <p:nvSpPr>
          <p:cNvPr id="9" name="Content Placeholder 8"/>
          <p:cNvSpPr>
            <a:spLocks noGrp="1"/>
          </p:cNvSpPr>
          <p:nvPr>
            <p:ph idx="1"/>
          </p:nvPr>
        </p:nvSpPr>
        <p:spPr/>
        <p:txBody>
          <a:bodyPr>
            <a:normAutofit fontScale="85000" lnSpcReduction="20000"/>
          </a:bodyPr>
          <a:lstStyle/>
          <a:p>
            <a:r>
              <a:rPr lang="en-US" dirty="0"/>
              <a:t>Small-extent network: translation-only in </a:t>
            </a:r>
            <a:r>
              <a:rPr lang="en-US" dirty="0" err="1">
                <a:latin typeface="Courier" pitchFamily="2" charset="0"/>
              </a:rPr>
              <a:t>glorg</a:t>
            </a:r>
            <a:r>
              <a:rPr lang="en-US" dirty="0"/>
              <a:t>, must constrain EOP in </a:t>
            </a:r>
            <a:r>
              <a:rPr lang="en-US" dirty="0" err="1">
                <a:latin typeface="Courier" pitchFamily="2" charset="0"/>
              </a:rPr>
              <a:t>globk</a:t>
            </a:r>
            <a:r>
              <a:rPr lang="en-US" dirty="0"/>
              <a:t> </a:t>
            </a:r>
          </a:p>
          <a:p>
            <a:r>
              <a:rPr lang="en-US" dirty="0"/>
              <a:t>Large-extent network: translation and rotation, must keep EOP loose in </a:t>
            </a:r>
            <a:r>
              <a:rPr lang="en-US" dirty="0" err="1">
                <a:latin typeface="Courier" pitchFamily="2" charset="0"/>
              </a:rPr>
              <a:t>globk</a:t>
            </a:r>
            <a:endParaRPr lang="en-US" dirty="0">
              <a:latin typeface="Courier" pitchFamily="2" charset="0"/>
            </a:endParaRPr>
          </a:p>
          <a:p>
            <a:r>
              <a:rPr lang="en-US" dirty="0"/>
              <a:t>If scale estimated in </a:t>
            </a:r>
            <a:r>
              <a:rPr lang="en-US" dirty="0" err="1">
                <a:latin typeface="Courier" pitchFamily="2" charset="0"/>
              </a:rPr>
              <a:t>glorg</a:t>
            </a:r>
            <a:r>
              <a:rPr lang="en-US" dirty="0"/>
              <a:t>, must estimate scale in </a:t>
            </a:r>
            <a:r>
              <a:rPr lang="en-US" dirty="0" err="1">
                <a:latin typeface="Courier" pitchFamily="2" charset="0"/>
              </a:rPr>
              <a:t>globk</a:t>
            </a:r>
            <a:endParaRPr lang="en-US" dirty="0">
              <a:latin typeface="Courier" pitchFamily="2" charset="0"/>
            </a:endParaRPr>
          </a:p>
          <a:p>
            <a:r>
              <a:rPr lang="en-US" dirty="0"/>
              <a:t>First pass for editing:</a:t>
            </a:r>
          </a:p>
          <a:p>
            <a:pPr lvl="1"/>
            <a:r>
              <a:rPr lang="en-US" dirty="0"/>
              <a:t>Adequate “</a:t>
            </a:r>
            <a:r>
              <a:rPr lang="en-US" dirty="0" err="1"/>
              <a:t>stab_site</a:t>
            </a:r>
            <a:r>
              <a:rPr lang="en-US" dirty="0"/>
              <a:t>” list of stations with accurate a priori coordinates and velocities and available most days </a:t>
            </a:r>
          </a:p>
          <a:p>
            <a:pPr lvl="1"/>
            <a:r>
              <a:rPr lang="en-US" dirty="0"/>
              <a:t>Keep in mind deficiencies in the list</a:t>
            </a:r>
          </a:p>
          <a:p>
            <a:r>
              <a:rPr lang="en-US" dirty="0"/>
              <a:t>Final pass for presentation, assessment and statistics</a:t>
            </a:r>
          </a:p>
          <a:p>
            <a:pPr lvl="1"/>
            <a:r>
              <a:rPr lang="en-US" dirty="0"/>
              <a:t>Robust “</a:t>
            </a:r>
            <a:r>
              <a:rPr lang="en-US" dirty="0" err="1"/>
              <a:t>stab_site</a:t>
            </a:r>
            <a:r>
              <a:rPr lang="en-US" dirty="0"/>
              <a:t>” list of all/most stations in network, with coordinates and velocities determined from the final velocity solution </a:t>
            </a:r>
          </a:p>
          <a:p>
            <a:r>
              <a:rPr lang="en-US" dirty="0"/>
              <a:t>System is often iterated (velocity field solution, generate time series, editing and statistics of time series; re-generate velocity field)</a:t>
            </a:r>
          </a:p>
          <a:p>
            <a:r>
              <a:rPr lang="en-US" dirty="0"/>
              <a:t>If you have time series, you can test options using </a:t>
            </a:r>
            <a:r>
              <a:rPr lang="en-US" dirty="0" err="1">
                <a:latin typeface="Courier" pitchFamily="2" charset="0"/>
              </a:rPr>
              <a:t>tscon</a:t>
            </a:r>
            <a:endParaRPr lang="en-US" dirty="0">
              <a:latin typeface="Courier" pitchFamily="2" charset="0"/>
            </a:endParaRPr>
          </a:p>
          <a:p>
            <a:endParaRPr lang="en-US" dirty="0"/>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23</a:t>
            </a:fld>
            <a:endParaRPr lang="en-US"/>
          </a:p>
        </p:txBody>
      </p:sp>
    </p:spTree>
    <p:extLst>
      <p:ext uri="{BB962C8B-B14F-4D97-AF65-F5344CB8AC3E}">
        <p14:creationId xmlns:p14="http://schemas.microsoft.com/office/powerpoint/2010/main" val="1593885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Issues with estimating scale</a:t>
            </a:r>
            <a:endParaRPr lang="en-US" dirty="0"/>
          </a:p>
        </p:txBody>
      </p:sp>
      <p:sp>
        <p:nvSpPr>
          <p:cNvPr id="3" name="Content Placeholder 2"/>
          <p:cNvSpPr>
            <a:spLocks noGrp="1"/>
          </p:cNvSpPr>
          <p:nvPr>
            <p:ph idx="1"/>
          </p:nvPr>
        </p:nvSpPr>
        <p:spPr/>
        <p:txBody>
          <a:bodyPr>
            <a:normAutofit lnSpcReduction="10000"/>
          </a:bodyPr>
          <a:lstStyle/>
          <a:p>
            <a:r>
              <a:rPr lang="en-US" dirty="0"/>
              <a:t>Many GNSS analyses, automatically include scale when aligning reference frames</a:t>
            </a:r>
          </a:p>
          <a:p>
            <a:pPr lvl="1"/>
            <a:r>
              <a:rPr lang="en-US" dirty="0"/>
              <a:t>Since the Earth is almost spherical, scale changes are directly proportional to the average height difference between the reference site coordinates and their a priori values</a:t>
            </a:r>
          </a:p>
          <a:p>
            <a:r>
              <a:rPr lang="en-US" dirty="0"/>
              <a:t>When comparing and analyzing height changes, how scale is treated directly effects the results</a:t>
            </a:r>
          </a:p>
          <a:p>
            <a:pPr lvl="1"/>
            <a:r>
              <a:rPr lang="en-US" dirty="0"/>
              <a:t>Aspects of this issue are discussed in a white paper that is available from the GAGE analysis documentation at UNAVCO and in Herring et al. (2016)</a:t>
            </a:r>
          </a:p>
          <a:p>
            <a:r>
              <a:rPr lang="en-US" dirty="0"/>
              <a:t>Scale estimates are related the mean height differences over the reference sites</a:t>
            </a:r>
          </a:p>
          <a:p>
            <a:pPr lvl="1"/>
            <a:r>
              <a:rPr lang="en-US" dirty="0"/>
              <a:t>Should this be removed or not is an open question</a:t>
            </a:r>
          </a:p>
        </p:txBody>
      </p:sp>
      <p:sp>
        <p:nvSpPr>
          <p:cNvPr id="4" name="Date Placeholder 3"/>
          <p:cNvSpPr>
            <a:spLocks noGrp="1"/>
          </p:cNvSpPr>
          <p:nvPr>
            <p:ph type="dt" sz="half" idx="10"/>
          </p:nvPr>
        </p:nvSpPr>
        <p:spPr/>
        <p:txBody>
          <a:bodyPr/>
          <a:lstStyle/>
          <a:p>
            <a:r>
              <a:rPr lang="en-US"/>
              <a:t>2022/07/20</a:t>
            </a:r>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24</a:t>
            </a:fld>
            <a:endParaRPr lang="en-US"/>
          </a:p>
        </p:txBody>
      </p:sp>
    </p:spTree>
    <p:extLst>
      <p:ext uri="{BB962C8B-B14F-4D97-AF65-F5344CB8AC3E}">
        <p14:creationId xmlns:p14="http://schemas.microsoft.com/office/powerpoint/2010/main" val="245146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7857E-2C10-964B-B358-3B8E75249614}"/>
              </a:ext>
            </a:extLst>
          </p:cNvPr>
          <p:cNvSpPr>
            <a:spLocks noGrp="1"/>
          </p:cNvSpPr>
          <p:nvPr>
            <p:ph type="title"/>
          </p:nvPr>
        </p:nvSpPr>
        <p:spPr/>
        <p:txBody>
          <a:bodyPr/>
          <a:lstStyle/>
          <a:p>
            <a:r>
              <a:rPr lang="en-US" dirty="0"/>
              <a:t>More subtle issues: Important if studying regional and continental height changes</a:t>
            </a:r>
          </a:p>
        </p:txBody>
      </p:sp>
      <p:sp>
        <p:nvSpPr>
          <p:cNvPr id="3" name="Content Placeholder 2">
            <a:extLst>
              <a:ext uri="{FF2B5EF4-FFF2-40B4-BE49-F238E27FC236}">
                <a16:creationId xmlns:a16="http://schemas.microsoft.com/office/drawing/2014/main" id="{F40F9C29-55D9-224B-91EC-185F310142C4}"/>
              </a:ext>
            </a:extLst>
          </p:cNvPr>
          <p:cNvSpPr>
            <a:spLocks noGrp="1"/>
          </p:cNvSpPr>
          <p:nvPr>
            <p:ph idx="1"/>
          </p:nvPr>
        </p:nvSpPr>
        <p:spPr/>
        <p:txBody>
          <a:bodyPr>
            <a:normAutofit lnSpcReduction="10000"/>
          </a:bodyPr>
          <a:lstStyle/>
          <a:p>
            <a:r>
              <a:rPr lang="en-US" dirty="0"/>
              <a:t>If regional/continental scale networks, there are high correlations between all the sites in the network especially when heights are down weighted in the frame realization (</a:t>
            </a:r>
            <a:r>
              <a:rPr lang="en-US" dirty="0" err="1"/>
              <a:t>cnd_hgtv</a:t>
            </a:r>
            <a:r>
              <a:rPr lang="en-US" dirty="0"/>
              <a:t>).  </a:t>
            </a:r>
          </a:p>
          <a:p>
            <a:r>
              <a:rPr lang="en-US" dirty="0"/>
              <a:t>Adding stations from a global solution can help considerably.  Only stations in the regional network that are in the global solution are needed (i.e., no increase in the number of stations processed).  The best global solution to use are from SINEX files.</a:t>
            </a:r>
          </a:p>
          <a:p>
            <a:r>
              <a:rPr lang="en-US" dirty="0"/>
              <a:t>To show the impact, the next slide looks at GNSS solutions using 98 stations from the NOTA network in Alaska and the Western United States.  About 3 months of data is processed and the MIT SINEX files from CDDIS are used the global solution.</a:t>
            </a:r>
          </a:p>
        </p:txBody>
      </p:sp>
      <p:sp>
        <p:nvSpPr>
          <p:cNvPr id="4" name="Date Placeholder 3">
            <a:extLst>
              <a:ext uri="{FF2B5EF4-FFF2-40B4-BE49-F238E27FC236}">
                <a16:creationId xmlns:a16="http://schemas.microsoft.com/office/drawing/2014/main" id="{C41FD899-14C2-BB4B-AA66-DF2A6F3364D0}"/>
              </a:ext>
            </a:extLst>
          </p:cNvPr>
          <p:cNvSpPr>
            <a:spLocks noGrp="1"/>
          </p:cNvSpPr>
          <p:nvPr>
            <p:ph type="dt" sz="half" idx="10"/>
          </p:nvPr>
        </p:nvSpPr>
        <p:spPr/>
        <p:txBody>
          <a:bodyPr/>
          <a:lstStyle/>
          <a:p>
            <a:r>
              <a:rPr lang="en-US"/>
              <a:t>2022/07/20</a:t>
            </a:r>
          </a:p>
        </p:txBody>
      </p:sp>
      <p:sp>
        <p:nvSpPr>
          <p:cNvPr id="5" name="Footer Placeholder 4">
            <a:extLst>
              <a:ext uri="{FF2B5EF4-FFF2-40B4-BE49-F238E27FC236}">
                <a16:creationId xmlns:a16="http://schemas.microsoft.com/office/drawing/2014/main" id="{ECAEF01F-14DF-C24B-B3CD-89FF80AFC8AD}"/>
              </a:ext>
            </a:extLst>
          </p:cNvPr>
          <p:cNvSpPr>
            <a:spLocks noGrp="1"/>
          </p:cNvSpPr>
          <p:nvPr>
            <p:ph type="ftr" sz="quarter" idx="11"/>
          </p:nvPr>
        </p:nvSpPr>
        <p:spPr/>
        <p:txBody>
          <a:bodyPr/>
          <a:lstStyle/>
          <a:p>
            <a:r>
              <a:rPr lang="en-US"/>
              <a:t>Reference frames</a:t>
            </a:r>
          </a:p>
        </p:txBody>
      </p:sp>
      <p:sp>
        <p:nvSpPr>
          <p:cNvPr id="6" name="Slide Number Placeholder 5">
            <a:extLst>
              <a:ext uri="{FF2B5EF4-FFF2-40B4-BE49-F238E27FC236}">
                <a16:creationId xmlns:a16="http://schemas.microsoft.com/office/drawing/2014/main" id="{A14EB6D5-AD0C-1440-ACE3-09244BE701D4}"/>
              </a:ext>
            </a:extLst>
          </p:cNvPr>
          <p:cNvSpPr>
            <a:spLocks noGrp="1"/>
          </p:cNvSpPr>
          <p:nvPr>
            <p:ph type="sldNum" sz="quarter" idx="12"/>
          </p:nvPr>
        </p:nvSpPr>
        <p:spPr/>
        <p:txBody>
          <a:bodyPr/>
          <a:lstStyle/>
          <a:p>
            <a:fld id="{B5AA1FA8-B090-4D48-B0EE-5DA1BF2BA795}" type="slidenum">
              <a:rPr lang="en-US" smtClean="0"/>
              <a:t>25</a:t>
            </a:fld>
            <a:endParaRPr lang="en-US"/>
          </a:p>
        </p:txBody>
      </p:sp>
    </p:spTree>
    <p:extLst>
      <p:ext uri="{BB962C8B-B14F-4D97-AF65-F5344CB8AC3E}">
        <p14:creationId xmlns:p14="http://schemas.microsoft.com/office/powerpoint/2010/main" val="2266113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44348-C057-5043-AD9B-6CF8FBE33D39}"/>
              </a:ext>
            </a:extLst>
          </p:cNvPr>
          <p:cNvSpPr>
            <a:spLocks noGrp="1"/>
          </p:cNvSpPr>
          <p:nvPr>
            <p:ph type="title"/>
          </p:nvPr>
        </p:nvSpPr>
        <p:spPr/>
        <p:txBody>
          <a:bodyPr/>
          <a:lstStyle/>
          <a:p>
            <a:r>
              <a:rPr lang="en-US" dirty="0"/>
              <a:t>Impact of scale and of adding global network</a:t>
            </a:r>
          </a:p>
        </p:txBody>
      </p:sp>
      <p:sp>
        <p:nvSpPr>
          <p:cNvPr id="3" name="Content Placeholder 2">
            <a:extLst>
              <a:ext uri="{FF2B5EF4-FFF2-40B4-BE49-F238E27FC236}">
                <a16:creationId xmlns:a16="http://schemas.microsoft.com/office/drawing/2014/main" id="{7AF21557-E0EA-EB45-AEDA-BD323EAEF21E}"/>
              </a:ext>
            </a:extLst>
          </p:cNvPr>
          <p:cNvSpPr>
            <a:spLocks noGrp="1"/>
          </p:cNvSpPr>
          <p:nvPr>
            <p:ph idx="1"/>
          </p:nvPr>
        </p:nvSpPr>
        <p:spPr/>
        <p:txBody>
          <a:bodyPr/>
          <a:lstStyle/>
          <a:p>
            <a:r>
              <a:rPr lang="en-US" dirty="0"/>
              <a:t>Median WRMS scatters of position residuals: G-GPS, E-Galileo, R-</a:t>
            </a:r>
            <a:r>
              <a:rPr lang="en-US" dirty="0" err="1"/>
              <a:t>Glonass</a:t>
            </a:r>
            <a:r>
              <a:rPr lang="en-US" dirty="0"/>
              <a:t>.  SNX: 4 sites from MIT IGS SNX file included.</a:t>
            </a:r>
          </a:p>
        </p:txBody>
      </p:sp>
      <p:sp>
        <p:nvSpPr>
          <p:cNvPr id="4" name="Date Placeholder 3">
            <a:extLst>
              <a:ext uri="{FF2B5EF4-FFF2-40B4-BE49-F238E27FC236}">
                <a16:creationId xmlns:a16="http://schemas.microsoft.com/office/drawing/2014/main" id="{15A3434C-4938-A14F-A338-5441C273A1AB}"/>
              </a:ext>
            </a:extLst>
          </p:cNvPr>
          <p:cNvSpPr>
            <a:spLocks noGrp="1"/>
          </p:cNvSpPr>
          <p:nvPr>
            <p:ph type="dt" sz="half" idx="10"/>
          </p:nvPr>
        </p:nvSpPr>
        <p:spPr/>
        <p:txBody>
          <a:bodyPr/>
          <a:lstStyle/>
          <a:p>
            <a:r>
              <a:rPr lang="en-US"/>
              <a:t>2022/07/20</a:t>
            </a:r>
          </a:p>
        </p:txBody>
      </p:sp>
      <p:sp>
        <p:nvSpPr>
          <p:cNvPr id="5" name="Footer Placeholder 4">
            <a:extLst>
              <a:ext uri="{FF2B5EF4-FFF2-40B4-BE49-F238E27FC236}">
                <a16:creationId xmlns:a16="http://schemas.microsoft.com/office/drawing/2014/main" id="{69F7420C-01F8-104A-BA0A-3BDB1F4CEDD2}"/>
              </a:ext>
            </a:extLst>
          </p:cNvPr>
          <p:cNvSpPr>
            <a:spLocks noGrp="1"/>
          </p:cNvSpPr>
          <p:nvPr>
            <p:ph type="ftr" sz="quarter" idx="11"/>
          </p:nvPr>
        </p:nvSpPr>
        <p:spPr/>
        <p:txBody>
          <a:bodyPr/>
          <a:lstStyle/>
          <a:p>
            <a:r>
              <a:rPr lang="en-US"/>
              <a:t>Reference frames</a:t>
            </a:r>
          </a:p>
        </p:txBody>
      </p:sp>
      <p:sp>
        <p:nvSpPr>
          <p:cNvPr id="6" name="Slide Number Placeholder 5">
            <a:extLst>
              <a:ext uri="{FF2B5EF4-FFF2-40B4-BE49-F238E27FC236}">
                <a16:creationId xmlns:a16="http://schemas.microsoft.com/office/drawing/2014/main" id="{7C8BF7BD-F562-5941-A1EC-0EAE82288E68}"/>
              </a:ext>
            </a:extLst>
          </p:cNvPr>
          <p:cNvSpPr>
            <a:spLocks noGrp="1"/>
          </p:cNvSpPr>
          <p:nvPr>
            <p:ph type="sldNum" sz="quarter" idx="12"/>
          </p:nvPr>
        </p:nvSpPr>
        <p:spPr/>
        <p:txBody>
          <a:bodyPr/>
          <a:lstStyle/>
          <a:p>
            <a:fld id="{B5AA1FA8-B090-4D48-B0EE-5DA1BF2BA795}" type="slidenum">
              <a:rPr lang="en-US" smtClean="0"/>
              <a:t>26</a:t>
            </a:fld>
            <a:endParaRPr lang="en-US"/>
          </a:p>
        </p:txBody>
      </p:sp>
      <p:graphicFrame>
        <p:nvGraphicFramePr>
          <p:cNvPr id="8" name="Table 7">
            <a:extLst>
              <a:ext uri="{FF2B5EF4-FFF2-40B4-BE49-F238E27FC236}">
                <a16:creationId xmlns:a16="http://schemas.microsoft.com/office/drawing/2014/main" id="{28C89E0F-12C2-E843-A2B1-B88AB8507804}"/>
              </a:ext>
            </a:extLst>
          </p:cNvPr>
          <p:cNvGraphicFramePr>
            <a:graphicFrameLocks noGrp="1"/>
          </p:cNvGraphicFramePr>
          <p:nvPr>
            <p:extLst>
              <p:ext uri="{D42A27DB-BD31-4B8C-83A1-F6EECF244321}">
                <p14:modId xmlns:p14="http://schemas.microsoft.com/office/powerpoint/2010/main" val="286835007"/>
              </p:ext>
            </p:extLst>
          </p:nvPr>
        </p:nvGraphicFramePr>
        <p:xfrm>
          <a:off x="1045029" y="2782390"/>
          <a:ext cx="8921932" cy="3216630"/>
        </p:xfrm>
        <a:graphic>
          <a:graphicData uri="http://schemas.openxmlformats.org/drawingml/2006/table">
            <a:tbl>
              <a:tblPr firstRow="1" firstCol="1" bandRow="1">
                <a:tableStyleId>{5C22544A-7EE6-4342-B048-85BDC9FD1C3A}</a:tableStyleId>
              </a:tblPr>
              <a:tblGrid>
                <a:gridCol w="1286982">
                  <a:extLst>
                    <a:ext uri="{9D8B030D-6E8A-4147-A177-3AD203B41FA5}">
                      <a16:colId xmlns:a16="http://schemas.microsoft.com/office/drawing/2014/main" val="2858346903"/>
                    </a:ext>
                  </a:extLst>
                </a:gridCol>
                <a:gridCol w="1238934">
                  <a:extLst>
                    <a:ext uri="{9D8B030D-6E8A-4147-A177-3AD203B41FA5}">
                      <a16:colId xmlns:a16="http://schemas.microsoft.com/office/drawing/2014/main" val="471156290"/>
                    </a:ext>
                  </a:extLst>
                </a:gridCol>
                <a:gridCol w="1029586">
                  <a:extLst>
                    <a:ext uri="{9D8B030D-6E8A-4147-A177-3AD203B41FA5}">
                      <a16:colId xmlns:a16="http://schemas.microsoft.com/office/drawing/2014/main" val="3691258465"/>
                    </a:ext>
                  </a:extLst>
                </a:gridCol>
                <a:gridCol w="1029586">
                  <a:extLst>
                    <a:ext uri="{9D8B030D-6E8A-4147-A177-3AD203B41FA5}">
                      <a16:colId xmlns:a16="http://schemas.microsoft.com/office/drawing/2014/main" val="3955002583"/>
                    </a:ext>
                  </a:extLst>
                </a:gridCol>
                <a:gridCol w="972387">
                  <a:extLst>
                    <a:ext uri="{9D8B030D-6E8A-4147-A177-3AD203B41FA5}">
                      <a16:colId xmlns:a16="http://schemas.microsoft.com/office/drawing/2014/main" val="642852657"/>
                    </a:ext>
                  </a:extLst>
                </a:gridCol>
                <a:gridCol w="1305285">
                  <a:extLst>
                    <a:ext uri="{9D8B030D-6E8A-4147-A177-3AD203B41FA5}">
                      <a16:colId xmlns:a16="http://schemas.microsoft.com/office/drawing/2014/main" val="2043672290"/>
                    </a:ext>
                  </a:extLst>
                </a:gridCol>
                <a:gridCol w="1029586">
                  <a:extLst>
                    <a:ext uri="{9D8B030D-6E8A-4147-A177-3AD203B41FA5}">
                      <a16:colId xmlns:a16="http://schemas.microsoft.com/office/drawing/2014/main" val="3369792386"/>
                    </a:ext>
                  </a:extLst>
                </a:gridCol>
                <a:gridCol w="1029586">
                  <a:extLst>
                    <a:ext uri="{9D8B030D-6E8A-4147-A177-3AD203B41FA5}">
                      <a16:colId xmlns:a16="http://schemas.microsoft.com/office/drawing/2014/main" val="1948914857"/>
                    </a:ext>
                  </a:extLst>
                </a:gridCol>
              </a:tblGrid>
              <a:tr h="270757">
                <a:tc>
                  <a:txBody>
                    <a:bodyPr/>
                    <a:lstStyle/>
                    <a:p>
                      <a:pPr marL="0" marR="0">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gn="ctr">
                        <a:spcBef>
                          <a:spcPts val="0"/>
                        </a:spcBef>
                        <a:spcAft>
                          <a:spcPts val="0"/>
                        </a:spcAft>
                      </a:pPr>
                      <a:r>
                        <a:rPr lang="en-US" sz="2000">
                          <a:effectLst/>
                        </a:rPr>
                        <a:t>No Scale Estimated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gn="ctr">
                        <a:spcBef>
                          <a:spcPts val="0"/>
                        </a:spcBef>
                        <a:spcAft>
                          <a:spcPts val="0"/>
                        </a:spcAft>
                      </a:pPr>
                      <a:r>
                        <a:rPr lang="en-US" sz="2000">
                          <a:effectLst/>
                        </a:rPr>
                        <a:t>Scale Estimated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73830941"/>
                  </a:ext>
                </a:extLst>
              </a:tr>
              <a:tr h="270757">
                <a:tc>
                  <a:txBody>
                    <a:bodyPr/>
                    <a:lstStyle/>
                    <a:p>
                      <a:pPr marL="0" marR="0">
                        <a:spcBef>
                          <a:spcPts val="0"/>
                        </a:spcBef>
                        <a:spcAft>
                          <a:spcPts val="0"/>
                        </a:spcAft>
                      </a:pPr>
                      <a:r>
                        <a:rPr lang="en-US" sz="2000">
                          <a:effectLst/>
                        </a:rPr>
                        <a:t>Solution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U</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U</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069659"/>
                  </a:ext>
                </a:extLst>
              </a:tr>
              <a:tr h="270757">
                <a:tc>
                  <a:txBody>
                    <a:bodyPr/>
                    <a:lstStyle/>
                    <a:p>
                      <a:pPr marL="0" marR="0">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(mm)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(mm)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(mm)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(mm)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(mm)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(mm)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0295354"/>
                  </a:ext>
                </a:extLst>
              </a:tr>
              <a:tr h="270757">
                <a:tc>
                  <a:txBody>
                    <a:bodyPr/>
                    <a:lstStyle/>
                    <a:p>
                      <a:pPr marL="0" marR="0">
                        <a:spcBef>
                          <a:spcPts val="0"/>
                        </a:spcBef>
                        <a:spcAft>
                          <a:spcPts val="0"/>
                        </a:spcAft>
                      </a:pPr>
                      <a:r>
                        <a:rPr lang="en-US" sz="2000">
                          <a:effectLst/>
                        </a:rPr>
                        <a:t>MIT_G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299085" algn="dec"/>
                        </a:tabLst>
                      </a:pPr>
                      <a:r>
                        <a:rPr lang="en-US" sz="2000" dirty="0">
                          <a:effectLst/>
                        </a:rPr>
                        <a:t>0.74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80975" algn="dec"/>
                        </a:tabLst>
                      </a:pPr>
                      <a:r>
                        <a:rPr lang="en-US" sz="2000">
                          <a:effectLst/>
                        </a:rPr>
                        <a:t>0.79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82880" algn="dec"/>
                        </a:tabLst>
                      </a:pPr>
                      <a:r>
                        <a:rPr lang="en-US" sz="2000">
                          <a:effectLst/>
                        </a:rPr>
                        <a:t>5.11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216535" algn="dec"/>
                        </a:tabLst>
                      </a:pPr>
                      <a:r>
                        <a:rPr lang="en-US" sz="2000">
                          <a:effectLst/>
                        </a:rPr>
                        <a:t>0.75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75260" algn="dec"/>
                        </a:tabLst>
                      </a:pPr>
                      <a:r>
                        <a:rPr lang="en-US" sz="2000">
                          <a:effectLst/>
                        </a:rPr>
                        <a:t>0.80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3.11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0705665"/>
                  </a:ext>
                </a:extLst>
              </a:tr>
              <a:tr h="270757">
                <a:tc>
                  <a:txBody>
                    <a:bodyPr/>
                    <a:lstStyle/>
                    <a:p>
                      <a:pPr marL="0" marR="0">
                        <a:spcBef>
                          <a:spcPts val="0"/>
                        </a:spcBef>
                        <a:spcAft>
                          <a:spcPts val="0"/>
                        </a:spcAft>
                      </a:pPr>
                      <a:r>
                        <a:rPr lang="en-US" sz="2000">
                          <a:effectLst/>
                        </a:rPr>
                        <a:t>MIT_GE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299085" algn="dec"/>
                        </a:tabLst>
                      </a:pPr>
                      <a:r>
                        <a:rPr lang="en-US" sz="2000">
                          <a:effectLst/>
                        </a:rPr>
                        <a:t>0.72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80975" algn="dec"/>
                        </a:tabLst>
                      </a:pPr>
                      <a:r>
                        <a:rPr lang="en-US" sz="2000">
                          <a:effectLst/>
                          <a:highlight>
                            <a:srgbClr val="FFFF00"/>
                          </a:highlight>
                        </a:rPr>
                        <a:t>0.78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82880" algn="dec"/>
                        </a:tabLst>
                      </a:pPr>
                      <a:r>
                        <a:rPr lang="en-US" sz="2000">
                          <a:effectLst/>
                        </a:rPr>
                        <a:t>4.87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216535" algn="dec"/>
                        </a:tabLst>
                      </a:pPr>
                      <a:r>
                        <a:rPr lang="en-US" sz="2000">
                          <a:effectLst/>
                        </a:rPr>
                        <a:t>0.72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75260" algn="dec"/>
                        </a:tabLst>
                      </a:pPr>
                      <a:r>
                        <a:rPr lang="en-US" sz="2000">
                          <a:effectLst/>
                        </a:rPr>
                        <a:t>0.79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3.04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0231342"/>
                  </a:ext>
                </a:extLst>
              </a:tr>
              <a:tr h="541515">
                <a:tc>
                  <a:txBody>
                    <a:bodyPr/>
                    <a:lstStyle/>
                    <a:p>
                      <a:pPr marL="0" marR="0">
                        <a:spcBef>
                          <a:spcPts val="0"/>
                        </a:spcBef>
                        <a:spcAft>
                          <a:spcPts val="0"/>
                        </a:spcAft>
                      </a:pPr>
                      <a:r>
                        <a:rPr lang="en-US" sz="2000">
                          <a:effectLst/>
                        </a:rPr>
                        <a:t>MIT_GRE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299085" algn="dec"/>
                        </a:tabLst>
                      </a:pPr>
                      <a:r>
                        <a:rPr lang="en-US" sz="2000">
                          <a:effectLst/>
                          <a:highlight>
                            <a:srgbClr val="FFFF00"/>
                          </a:highlight>
                        </a:rPr>
                        <a:t>0.69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80975" algn="dec"/>
                        </a:tabLst>
                      </a:pPr>
                      <a:r>
                        <a:rPr lang="en-US" sz="2000">
                          <a:effectLst/>
                        </a:rPr>
                        <a:t>0.80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82880" algn="dec"/>
                        </a:tabLst>
                      </a:pPr>
                      <a:r>
                        <a:rPr lang="en-US" sz="2000" dirty="0">
                          <a:effectLst/>
                        </a:rPr>
                        <a:t>4.89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216535" algn="dec"/>
                        </a:tabLst>
                      </a:pPr>
                      <a:r>
                        <a:rPr lang="en-US" sz="2000" dirty="0">
                          <a:effectLst/>
                        </a:rPr>
                        <a:t>0.70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75260" algn="dec"/>
                        </a:tabLst>
                      </a:pPr>
                      <a:r>
                        <a:rPr lang="en-US" sz="2000">
                          <a:effectLst/>
                        </a:rPr>
                        <a:t>0.81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2.96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168288"/>
                  </a:ext>
                </a:extLst>
              </a:tr>
              <a:tr h="270757">
                <a:tc>
                  <a:txBody>
                    <a:bodyPr/>
                    <a:lstStyle/>
                    <a:p>
                      <a:pPr marL="0" marR="0">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299085" algn="dec"/>
                        </a:tabLs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80975" algn="dec"/>
                        </a:tabLs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82880" algn="dec"/>
                        </a:tabLs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216535" algn="dec"/>
                        </a:tabLs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75260" algn="dec"/>
                        </a:tabLs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5759648"/>
                  </a:ext>
                </a:extLst>
              </a:tr>
              <a:tr h="270757">
                <a:tc>
                  <a:txBody>
                    <a:bodyPr/>
                    <a:lstStyle/>
                    <a:p>
                      <a:pPr marL="0" marR="0">
                        <a:spcBef>
                          <a:spcPts val="0"/>
                        </a:spcBef>
                        <a:spcAft>
                          <a:spcPts val="0"/>
                        </a:spcAft>
                      </a:pPr>
                      <a:r>
                        <a:rPr lang="en-US" sz="2000">
                          <a:effectLst/>
                        </a:rPr>
                        <a:t>SNX_G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299085" algn="dec"/>
                        </a:tabLst>
                      </a:pPr>
                      <a:r>
                        <a:rPr lang="en-US" sz="2000">
                          <a:effectLst/>
                        </a:rPr>
                        <a:t>0.72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80975" algn="dec"/>
                        </a:tabLst>
                      </a:pPr>
                      <a:r>
                        <a:rPr lang="en-US" sz="2000">
                          <a:effectLst/>
                          <a:highlight>
                            <a:srgbClr val="FFFF00"/>
                          </a:highlight>
                        </a:rPr>
                        <a:t>0.78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82880" algn="dec"/>
                        </a:tabLst>
                      </a:pPr>
                      <a:r>
                        <a:rPr lang="en-US" sz="2000">
                          <a:effectLst/>
                          <a:highlight>
                            <a:srgbClr val="FFFF00"/>
                          </a:highlight>
                        </a:rPr>
                        <a:t>4.54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216535" algn="dec"/>
                        </a:tabLst>
                      </a:pPr>
                      <a:r>
                        <a:rPr lang="en-US" sz="2000">
                          <a:effectLst/>
                        </a:rPr>
                        <a:t>0.72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75260" algn="dec"/>
                        </a:tabLst>
                      </a:pPr>
                      <a:r>
                        <a:rPr lang="en-US" sz="2000">
                          <a:effectLst/>
                          <a:highlight>
                            <a:srgbClr val="FFFF00"/>
                          </a:highlight>
                        </a:rPr>
                        <a:t>0.77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3.15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8391365"/>
                  </a:ext>
                </a:extLst>
              </a:tr>
              <a:tr h="541515">
                <a:tc>
                  <a:txBody>
                    <a:bodyPr/>
                    <a:lstStyle/>
                    <a:p>
                      <a:pPr marL="0" marR="0">
                        <a:spcBef>
                          <a:spcPts val="0"/>
                        </a:spcBef>
                        <a:spcAft>
                          <a:spcPts val="0"/>
                        </a:spcAft>
                      </a:pPr>
                      <a:r>
                        <a:rPr lang="en-US" sz="2000">
                          <a:effectLst/>
                        </a:rPr>
                        <a:t>SNX_GRE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299085" algn="dec"/>
                        </a:tabLst>
                      </a:pPr>
                      <a:r>
                        <a:rPr lang="en-US" sz="2000">
                          <a:effectLst/>
                          <a:highlight>
                            <a:srgbClr val="FFFF00"/>
                          </a:highlight>
                        </a:rPr>
                        <a:t>0.69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80975" algn="dec"/>
                        </a:tabLst>
                      </a:pPr>
                      <a:r>
                        <a:rPr lang="en-US" sz="2000">
                          <a:effectLst/>
                          <a:highlight>
                            <a:srgbClr val="FFFF00"/>
                          </a:highlight>
                        </a:rPr>
                        <a:t>0.78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82880" algn="dec"/>
                        </a:tabLst>
                      </a:pPr>
                      <a:r>
                        <a:rPr lang="en-US" sz="2000" dirty="0">
                          <a:effectLst/>
                          <a:highlight>
                            <a:srgbClr val="FFFF00"/>
                          </a:highlight>
                        </a:rPr>
                        <a:t>4.54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216535" algn="dec"/>
                        </a:tabLst>
                      </a:pPr>
                      <a:r>
                        <a:rPr lang="en-US" sz="2000" dirty="0">
                          <a:effectLst/>
                          <a:highlight>
                            <a:srgbClr val="FFFF00"/>
                          </a:highlight>
                        </a:rPr>
                        <a:t>0.69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75260" algn="dec"/>
                        </a:tabLst>
                      </a:pPr>
                      <a:r>
                        <a:rPr lang="en-US" sz="2000" dirty="0">
                          <a:effectLst/>
                        </a:rPr>
                        <a:t>0.81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highlight>
                            <a:srgbClr val="FFFF00"/>
                          </a:highlight>
                        </a:rPr>
                        <a:t>2.92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7104206"/>
                  </a:ext>
                </a:extLst>
              </a:tr>
            </a:tbl>
          </a:graphicData>
        </a:graphic>
      </p:graphicFrame>
      <p:sp>
        <p:nvSpPr>
          <p:cNvPr id="10" name="Up Arrow 9">
            <a:extLst>
              <a:ext uri="{FF2B5EF4-FFF2-40B4-BE49-F238E27FC236}">
                <a16:creationId xmlns:a16="http://schemas.microsoft.com/office/drawing/2014/main" id="{6DC3F9E2-5772-3F48-B583-9B8874161666}"/>
              </a:ext>
            </a:extLst>
          </p:cNvPr>
          <p:cNvSpPr/>
          <p:nvPr/>
        </p:nvSpPr>
        <p:spPr>
          <a:xfrm>
            <a:off x="4764506" y="5930035"/>
            <a:ext cx="312821" cy="4938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a:extLst>
              <a:ext uri="{FF2B5EF4-FFF2-40B4-BE49-F238E27FC236}">
                <a16:creationId xmlns:a16="http://schemas.microsoft.com/office/drawing/2014/main" id="{F4CE6D00-FCF1-D040-9D1B-7B1EC462F622}"/>
              </a:ext>
            </a:extLst>
          </p:cNvPr>
          <p:cNvSpPr/>
          <p:nvPr/>
        </p:nvSpPr>
        <p:spPr>
          <a:xfrm>
            <a:off x="9023685" y="5930034"/>
            <a:ext cx="312821" cy="4938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109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Velocities and time series</a:t>
            </a:r>
          </a:p>
        </p:txBody>
      </p:sp>
      <p:sp>
        <p:nvSpPr>
          <p:cNvPr id="3" name="Content Placeholder 2"/>
          <p:cNvSpPr>
            <a:spLocks noGrp="1"/>
          </p:cNvSpPr>
          <p:nvPr>
            <p:ph idx="1"/>
          </p:nvPr>
        </p:nvSpPr>
        <p:spPr/>
        <p:txBody>
          <a:bodyPr>
            <a:normAutofit lnSpcReduction="10000"/>
          </a:bodyPr>
          <a:lstStyle/>
          <a:p>
            <a:r>
              <a:rPr lang="en-US"/>
              <a:t>The criteria for stabilization are different for velocity solutions and time series</a:t>
            </a:r>
          </a:p>
          <a:p>
            <a:r>
              <a:rPr lang="en-US"/>
              <a:t>Velocity solutions:</a:t>
            </a:r>
          </a:p>
          <a:p>
            <a:pPr lvl="1"/>
            <a:r>
              <a:rPr lang="en-US"/>
              <a:t>Physical reference is important</a:t>
            </a:r>
          </a:p>
          <a:p>
            <a:pPr lvl="1"/>
            <a:r>
              <a:rPr lang="en-US"/>
              <a:t>Not so sensitive to station dropout (solution holds the frame together)</a:t>
            </a:r>
          </a:p>
          <a:p>
            <a:r>
              <a:rPr lang="en-US"/>
              <a:t>Time series:</a:t>
            </a:r>
          </a:p>
          <a:p>
            <a:pPr lvl="1"/>
            <a:r>
              <a:rPr lang="en-US"/>
              <a:t>Physical reference is not important </a:t>
            </a:r>
          </a:p>
          <a:p>
            <a:pPr lvl="1"/>
            <a:r>
              <a:rPr lang="en-US"/>
              <a:t>Sensitive to station dropout</a:t>
            </a:r>
          </a:p>
          <a:p>
            <a:pPr lvl="1"/>
            <a:r>
              <a:rPr lang="en-US"/>
              <a:t>Best representation of the statistics of the velocity solution is stabilization using ALL the well-determined sites from the velocity solution, now in a common frame</a:t>
            </a:r>
          </a:p>
          <a:p>
            <a:endParaRPr lang="en-US" dirty="0"/>
          </a:p>
        </p:txBody>
      </p:sp>
      <p:sp>
        <p:nvSpPr>
          <p:cNvPr id="4" name="Date Placeholder 3"/>
          <p:cNvSpPr>
            <a:spLocks noGrp="1"/>
          </p:cNvSpPr>
          <p:nvPr>
            <p:ph type="dt" sz="half" idx="10"/>
          </p:nvPr>
        </p:nvSpPr>
        <p:spPr/>
        <p:txBody>
          <a:bodyPr/>
          <a:lstStyle/>
          <a:p>
            <a:r>
              <a:rPr lang="en-US"/>
              <a:t>2022/07/20</a:t>
            </a:r>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27</a:t>
            </a:fld>
            <a:endParaRPr lang="en-US"/>
          </a:p>
        </p:txBody>
      </p:sp>
    </p:spTree>
    <p:extLst>
      <p:ext uri="{BB962C8B-B14F-4D97-AF65-F5344CB8AC3E}">
        <p14:creationId xmlns:p14="http://schemas.microsoft.com/office/powerpoint/2010/main" val="1062253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a:t>Referencing to a horizontal block (“plate”)</a:t>
            </a:r>
          </a:p>
        </p:txBody>
      </p:sp>
      <p:sp>
        <p:nvSpPr>
          <p:cNvPr id="37891" name="Rectangle 3"/>
          <p:cNvSpPr>
            <a:spLocks noGrp="1" noChangeArrowheads="1"/>
          </p:cNvSpPr>
          <p:nvPr>
            <p:ph idx="1"/>
          </p:nvPr>
        </p:nvSpPr>
        <p:spPr/>
        <p:txBody>
          <a:bodyPr>
            <a:normAutofit fontScale="85000" lnSpcReduction="20000"/>
          </a:bodyPr>
          <a:lstStyle/>
          <a:p>
            <a:r>
              <a:rPr lang="en-US" dirty="0"/>
              <a:t>Applied in </a:t>
            </a:r>
            <a:r>
              <a:rPr lang="en-US" dirty="0" err="1">
                <a:latin typeface="Courier" pitchFamily="2" charset="0"/>
              </a:rPr>
              <a:t>glorg</a:t>
            </a:r>
            <a:endParaRPr lang="en-US" dirty="0">
              <a:latin typeface="Courier" pitchFamily="2" charset="0"/>
            </a:endParaRPr>
          </a:p>
          <a:p>
            <a:r>
              <a:rPr lang="en-US" dirty="0"/>
              <a:t>First stabilize in the usual way with respect to a reference set of coordinates and velocities (e.g. ITRF-NNR), then define one or more “rigid” blocks</a:t>
            </a:r>
          </a:p>
          <a:p>
            <a:pPr marL="457200" lvl="1" indent="0">
              <a:buNone/>
            </a:pPr>
            <a:r>
              <a:rPr lang="en-US" dirty="0" err="1">
                <a:latin typeface="Courier" pitchFamily="2" charset="0"/>
              </a:rPr>
              <a:t>apr_file</a:t>
            </a:r>
            <a:r>
              <a:rPr lang="en-US" dirty="0">
                <a:latin typeface="Courier" pitchFamily="2" charset="0"/>
              </a:rPr>
              <a:t> igb14_comb.apr</a:t>
            </a:r>
          </a:p>
          <a:p>
            <a:pPr marL="457200" lvl="1" indent="0">
              <a:buNone/>
            </a:pPr>
            <a:r>
              <a:rPr lang="en-US" dirty="0" err="1">
                <a:latin typeface="Courier" pitchFamily="2" charset="0"/>
              </a:rPr>
              <a:t>pos_org</a:t>
            </a:r>
            <a:r>
              <a:rPr lang="en-US" dirty="0">
                <a:latin typeface="Courier" pitchFamily="2" charset="0"/>
              </a:rPr>
              <a:t> </a:t>
            </a:r>
            <a:r>
              <a:rPr lang="en-US" dirty="0" err="1">
                <a:latin typeface="Courier" pitchFamily="2" charset="0"/>
              </a:rPr>
              <a:t>xtran</a:t>
            </a:r>
            <a:r>
              <a:rPr lang="en-US" dirty="0">
                <a:latin typeface="Courier" pitchFamily="2" charset="0"/>
              </a:rPr>
              <a:t> </a:t>
            </a:r>
            <a:r>
              <a:rPr lang="en-US" dirty="0" err="1">
                <a:latin typeface="Courier" pitchFamily="2" charset="0"/>
              </a:rPr>
              <a:t>ytran</a:t>
            </a:r>
            <a:r>
              <a:rPr lang="en-US" dirty="0">
                <a:latin typeface="Courier" pitchFamily="2" charset="0"/>
              </a:rPr>
              <a:t> </a:t>
            </a:r>
            <a:r>
              <a:rPr lang="en-US" dirty="0" err="1">
                <a:latin typeface="Courier" pitchFamily="2" charset="0"/>
              </a:rPr>
              <a:t>ztran</a:t>
            </a:r>
            <a:r>
              <a:rPr lang="en-US" dirty="0">
                <a:latin typeface="Courier" pitchFamily="2" charset="0"/>
              </a:rPr>
              <a:t> </a:t>
            </a:r>
            <a:r>
              <a:rPr lang="en-US" dirty="0" err="1">
                <a:latin typeface="Courier" pitchFamily="2" charset="0"/>
              </a:rPr>
              <a:t>xrot</a:t>
            </a:r>
            <a:r>
              <a:rPr lang="en-US" dirty="0">
                <a:latin typeface="Courier" pitchFamily="2" charset="0"/>
              </a:rPr>
              <a:t> </a:t>
            </a:r>
            <a:r>
              <a:rPr lang="en-US" dirty="0" err="1">
                <a:latin typeface="Courier" pitchFamily="2" charset="0"/>
              </a:rPr>
              <a:t>yrot</a:t>
            </a:r>
            <a:r>
              <a:rPr lang="en-US" dirty="0">
                <a:latin typeface="Courier" pitchFamily="2" charset="0"/>
              </a:rPr>
              <a:t> </a:t>
            </a:r>
            <a:r>
              <a:rPr lang="en-US" dirty="0" err="1">
                <a:latin typeface="Courier" pitchFamily="2" charset="0"/>
              </a:rPr>
              <a:t>zrot</a:t>
            </a:r>
            <a:r>
              <a:rPr lang="en-US" dirty="0">
                <a:latin typeface="Courier" pitchFamily="2" charset="0"/>
              </a:rPr>
              <a:t> </a:t>
            </a:r>
          </a:p>
          <a:p>
            <a:pPr marL="457200" lvl="1" indent="0">
              <a:buNone/>
            </a:pPr>
            <a:r>
              <a:rPr lang="en-US" dirty="0" err="1">
                <a:latin typeface="Courier" pitchFamily="2" charset="0"/>
              </a:rPr>
              <a:t>stab_site</a:t>
            </a:r>
            <a:r>
              <a:rPr lang="en-US" dirty="0">
                <a:latin typeface="Courier" pitchFamily="2" charset="0"/>
              </a:rPr>
              <a:t> </a:t>
            </a:r>
            <a:r>
              <a:rPr lang="en-US" dirty="0" err="1">
                <a:latin typeface="Courier" pitchFamily="2" charset="0"/>
              </a:rPr>
              <a:t>algo</a:t>
            </a:r>
            <a:r>
              <a:rPr lang="en-US" dirty="0">
                <a:latin typeface="Courier" pitchFamily="2" charset="0"/>
              </a:rPr>
              <a:t> pie1 </a:t>
            </a:r>
            <a:r>
              <a:rPr lang="en-US" dirty="0" err="1">
                <a:latin typeface="Courier" pitchFamily="2" charset="0"/>
              </a:rPr>
              <a:t>nlib</a:t>
            </a:r>
            <a:r>
              <a:rPr lang="en-US" dirty="0">
                <a:latin typeface="Courier" pitchFamily="2" charset="0"/>
              </a:rPr>
              <a:t> </a:t>
            </a:r>
            <a:r>
              <a:rPr lang="en-US" dirty="0" err="1">
                <a:latin typeface="Courier" pitchFamily="2" charset="0"/>
              </a:rPr>
              <a:t>drao</a:t>
            </a:r>
            <a:r>
              <a:rPr lang="en-US" dirty="0">
                <a:latin typeface="Courier" pitchFamily="2" charset="0"/>
              </a:rPr>
              <a:t> gold sni1 </a:t>
            </a:r>
            <a:r>
              <a:rPr lang="en-US" dirty="0" err="1">
                <a:latin typeface="Courier" pitchFamily="2" charset="0"/>
              </a:rPr>
              <a:t>mkea</a:t>
            </a:r>
            <a:r>
              <a:rPr lang="en-US" dirty="0">
                <a:latin typeface="Courier" pitchFamily="2" charset="0"/>
              </a:rPr>
              <a:t> chat </a:t>
            </a:r>
          </a:p>
          <a:p>
            <a:pPr marL="457200" lvl="1" indent="0">
              <a:buNone/>
            </a:pPr>
            <a:r>
              <a:rPr lang="en-US" dirty="0" err="1">
                <a:latin typeface="Courier" pitchFamily="2" charset="0"/>
              </a:rPr>
              <a:t>cnd_hgtv</a:t>
            </a:r>
            <a:r>
              <a:rPr lang="en-US" dirty="0">
                <a:latin typeface="Courier" pitchFamily="2" charset="0"/>
              </a:rPr>
              <a:t>  10  10  0.8  3.</a:t>
            </a:r>
          </a:p>
          <a:p>
            <a:pPr marL="457200" lvl="1" indent="0">
              <a:buNone/>
            </a:pPr>
            <a:r>
              <a:rPr lang="en-US" dirty="0">
                <a:latin typeface="Courier" pitchFamily="2" charset="0"/>
              </a:rPr>
              <a:t>plate </a:t>
            </a:r>
            <a:r>
              <a:rPr lang="en-US" dirty="0" err="1">
                <a:latin typeface="Courier" pitchFamily="2" charset="0"/>
              </a:rPr>
              <a:t>noam</a:t>
            </a:r>
            <a:r>
              <a:rPr lang="en-US" dirty="0">
                <a:latin typeface="Courier" pitchFamily="2" charset="0"/>
              </a:rPr>
              <a:t> </a:t>
            </a:r>
            <a:r>
              <a:rPr lang="en-US" dirty="0" err="1">
                <a:latin typeface="Courier" pitchFamily="2" charset="0"/>
              </a:rPr>
              <a:t>algo</a:t>
            </a:r>
            <a:r>
              <a:rPr lang="en-US" dirty="0">
                <a:latin typeface="Courier" pitchFamily="2" charset="0"/>
              </a:rPr>
              <a:t> pie1 </a:t>
            </a:r>
            <a:r>
              <a:rPr lang="en-US" dirty="0" err="1">
                <a:latin typeface="Courier" pitchFamily="2" charset="0"/>
              </a:rPr>
              <a:t>nlib</a:t>
            </a:r>
            <a:r>
              <a:rPr lang="en-US" dirty="0">
                <a:latin typeface="Courier" pitchFamily="2" charset="0"/>
              </a:rPr>
              <a:t> </a:t>
            </a:r>
          </a:p>
          <a:p>
            <a:pPr marL="457200" lvl="1" indent="0">
              <a:buNone/>
            </a:pPr>
            <a:r>
              <a:rPr lang="en-US" dirty="0">
                <a:latin typeface="Courier" pitchFamily="2" charset="0"/>
              </a:rPr>
              <a:t>plate </a:t>
            </a:r>
            <a:r>
              <a:rPr lang="en-US" dirty="0" err="1">
                <a:latin typeface="Courier" pitchFamily="2" charset="0"/>
              </a:rPr>
              <a:t>pcfc</a:t>
            </a:r>
            <a:r>
              <a:rPr lang="en-US" dirty="0">
                <a:latin typeface="Courier" pitchFamily="2" charset="0"/>
              </a:rPr>
              <a:t> sni1 </a:t>
            </a:r>
            <a:r>
              <a:rPr lang="en-US" dirty="0" err="1">
                <a:latin typeface="Courier" pitchFamily="2" charset="0"/>
              </a:rPr>
              <a:t>mkea</a:t>
            </a:r>
            <a:r>
              <a:rPr lang="en-US" dirty="0">
                <a:latin typeface="Courier" pitchFamily="2" charset="0"/>
              </a:rPr>
              <a:t> chat</a:t>
            </a:r>
          </a:p>
          <a:p>
            <a:r>
              <a:rPr lang="en-US" dirty="0"/>
              <a:t>After stabilization, </a:t>
            </a:r>
            <a:r>
              <a:rPr lang="en-US" dirty="0" err="1">
                <a:latin typeface="Courier" pitchFamily="2" charset="0"/>
              </a:rPr>
              <a:t>glorg</a:t>
            </a:r>
            <a:r>
              <a:rPr lang="en-US" dirty="0"/>
              <a:t> will estimate a rotation rate vector (“Euler pole”) for each plate with respect to the frame of the full stabilization set and print the relative poles between each set of plates </a:t>
            </a:r>
          </a:p>
          <a:p>
            <a:r>
              <a:rPr lang="en-US" dirty="0"/>
              <a:t>Use </a:t>
            </a:r>
            <a:r>
              <a:rPr lang="en-US" dirty="0">
                <a:latin typeface="Courier" pitchFamily="2" charset="0"/>
              </a:rPr>
              <a:t>sh_org2vel</a:t>
            </a:r>
            <a:r>
              <a:rPr lang="en-US" dirty="0"/>
              <a:t> to extract the velocities of all sites with respect to each plate</a:t>
            </a:r>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28</a:t>
            </a:fld>
            <a:endParaRPr lang="en-US"/>
          </a:p>
        </p:txBody>
      </p:sp>
    </p:spTree>
    <p:extLst>
      <p:ext uri="{BB962C8B-B14F-4D97-AF65-F5344CB8AC3E}">
        <p14:creationId xmlns:p14="http://schemas.microsoft.com/office/powerpoint/2010/main" val="3080030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Ultimately, everything is relative"/>
          <p:cNvSpPr>
            <a:spLocks noGrp="1"/>
          </p:cNvSpPr>
          <p:nvPr>
            <p:ph type="title"/>
          </p:nvPr>
        </p:nvSpPr>
        <p:spPr/>
        <p:txBody>
          <a:bodyPr/>
          <a:lstStyle/>
          <a:p>
            <a:r>
              <a:rPr lang="en-US" dirty="0"/>
              <a:t>Ultimately, everything is relative</a:t>
            </a:r>
          </a:p>
        </p:txBody>
      </p:sp>
      <p:sp>
        <p:nvSpPr>
          <p:cNvPr id="250" name="Although we spoke about “absolute positioning” earlier, what we really meant was “global positioning”…"/>
          <p:cNvSpPr>
            <a:spLocks noGrp="1"/>
          </p:cNvSpPr>
          <p:nvPr>
            <p:ph idx="1"/>
          </p:nvPr>
        </p:nvSpPr>
        <p:spPr/>
        <p:txBody>
          <a:bodyPr/>
          <a:lstStyle>
            <a:lvl1pPr>
              <a:defRPr>
                <a:solidFill>
                  <a:srgbClr val="007754"/>
                </a:solidFill>
              </a:defRPr>
            </a:lvl1pPr>
            <a:lvl2pPr>
              <a:defRPr>
                <a:solidFill>
                  <a:srgbClr val="007754"/>
                </a:solidFill>
              </a:defRPr>
            </a:lvl2pPr>
          </a:lstStyle>
          <a:p>
            <a:r>
              <a:rPr lang="en-US" dirty="0">
                <a:solidFill>
                  <a:schemeClr val="tx1"/>
                </a:solidFill>
              </a:rPr>
              <a:t>Even “absolute positioning” is relative to some coordinate origin, orientation and scale</a:t>
            </a:r>
          </a:p>
          <a:p>
            <a:r>
              <a:rPr lang="en-US" dirty="0">
                <a:solidFill>
                  <a:schemeClr val="tx1"/>
                </a:solidFill>
              </a:rPr>
              <a:t>So what is “global positioning”?</a:t>
            </a:r>
          </a:p>
          <a:p>
            <a:r>
              <a:rPr lang="en-US" dirty="0">
                <a:solidFill>
                  <a:schemeClr val="tx1"/>
                </a:solidFill>
              </a:rPr>
              <a:t>The center and rotation pole of Earth define our coordinate axes</a:t>
            </a:r>
          </a:p>
          <a:p>
            <a:pPr lvl="1"/>
            <a:r>
              <a:rPr lang="en-US" dirty="0">
                <a:solidFill>
                  <a:schemeClr val="tx1"/>
                </a:solidFill>
              </a:rPr>
              <a:t>But how to we know where the center of the Earth is?</a:t>
            </a:r>
          </a:p>
          <a:p>
            <a:pPr lvl="1"/>
            <a:r>
              <a:rPr lang="en-US" dirty="0">
                <a:solidFill>
                  <a:schemeClr val="tx1"/>
                </a:solidFill>
              </a:rPr>
              <a:t>Do we really care?</a:t>
            </a:r>
          </a:p>
          <a:p>
            <a:pPr lvl="2"/>
            <a:r>
              <a:rPr lang="en-US" dirty="0"/>
              <a:t>It depends on your goals</a:t>
            </a:r>
          </a:p>
          <a:p>
            <a:r>
              <a:rPr lang="en-US" dirty="0">
                <a:solidFill>
                  <a:schemeClr val="tx1"/>
                </a:solidFill>
              </a:rPr>
              <a:t>No-net-rotation criterion (surface integral of angular velocity is zero) is usually used as the constraint on defining a terrestrial reference frame in the presence of surface motions (plate tectonics)</a:t>
            </a:r>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a:t>
            </a:fld>
            <a:endParaRPr lang="en-US"/>
          </a:p>
        </p:txBody>
      </p:sp>
    </p:spTree>
    <p:extLst>
      <p:ext uri="{BB962C8B-B14F-4D97-AF65-F5344CB8AC3E}">
        <p14:creationId xmlns:p14="http://schemas.microsoft.com/office/powerpoint/2010/main" val="573414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latin typeface="+mn-lt"/>
              </a:rPr>
              <a:t>Example:</a:t>
            </a:r>
            <a:br>
              <a:rPr lang="en-US" dirty="0">
                <a:latin typeface="+mn-lt"/>
              </a:rPr>
            </a:br>
            <a:r>
              <a:rPr lang="en-US" dirty="0">
                <a:latin typeface="+mn-lt"/>
              </a:rPr>
              <a:t>Velocities of Anatolia and the Aegean in a Eurasia reference frame</a:t>
            </a:r>
          </a:p>
        </p:txBody>
      </p:sp>
      <p:sp>
        <p:nvSpPr>
          <p:cNvPr id="12" name="Text Placeholder 11">
            <a:extLst>
              <a:ext uri="{FF2B5EF4-FFF2-40B4-BE49-F238E27FC236}">
                <a16:creationId xmlns:a16="http://schemas.microsoft.com/office/drawing/2014/main" id="{649B2B8A-5E15-B44E-9AB3-BE17A0939B94}"/>
              </a:ext>
            </a:extLst>
          </p:cNvPr>
          <p:cNvSpPr>
            <a:spLocks noGrp="1"/>
          </p:cNvSpPr>
          <p:nvPr>
            <p:ph type="body" sz="half" idx="2"/>
          </p:nvPr>
        </p:nvSpPr>
        <p:spPr>
          <a:xfrm>
            <a:off x="838200" y="2589212"/>
            <a:ext cx="3932237" cy="3811588"/>
          </a:xfrm>
        </p:spPr>
        <p:txBody>
          <a:bodyPr>
            <a:normAutofit/>
          </a:bodyPr>
          <a:lstStyle/>
          <a:p>
            <a:r>
              <a:rPr lang="en-US" sz="2400" dirty="0"/>
              <a:t>Realized by minimizing the velocities of 12 sites over the whole of Eurasia</a:t>
            </a:r>
          </a:p>
          <a:p>
            <a:r>
              <a:rPr lang="en-US" sz="2400" dirty="0"/>
              <a:t>McClusky et al. (2000)</a:t>
            </a:r>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29</a:t>
            </a:fld>
            <a:endParaRPr lang="en-US"/>
          </a:p>
        </p:txBody>
      </p:sp>
      <p:pic>
        <p:nvPicPr>
          <p:cNvPr id="14" name="Picture 4" descr="88_02_eurasia_west">
            <a:extLst>
              <a:ext uri="{FF2B5EF4-FFF2-40B4-BE49-F238E27FC236}">
                <a16:creationId xmlns:a16="http://schemas.microsoft.com/office/drawing/2014/main" id="{BC550628-3410-F442-9AC3-897EC3205EFD}"/>
              </a:ext>
            </a:extLst>
          </p:cNvPr>
          <p:cNvPicPr>
            <a:picLocks noGrp="1" noChangeAspect="1" noChangeArrowheads="1"/>
          </p:cNvPicPr>
          <p:nvPr>
            <p:ph idx="1"/>
          </p:nvPr>
        </p:nvPicPr>
        <p:blipFill>
          <a:blip r:embed="rId3"/>
          <a:srcRect/>
          <a:stretch>
            <a:fillRect/>
          </a:stretch>
        </p:blipFill>
        <p:spPr bwMode="auto">
          <a:xfrm>
            <a:off x="5572787" y="427084"/>
            <a:ext cx="5161226" cy="5929266"/>
          </a:xfrm>
          <a:prstGeom prst="rect">
            <a:avLst/>
          </a:prstGeom>
          <a:noFill/>
          <a:ln w="9525">
            <a:noFill/>
            <a:miter lim="800000"/>
            <a:headEnd/>
            <a:tailEnd/>
          </a:ln>
        </p:spPr>
      </p:pic>
    </p:spTree>
    <p:extLst>
      <p:ext uri="{BB962C8B-B14F-4D97-AF65-F5344CB8AC3E}">
        <p14:creationId xmlns:p14="http://schemas.microsoft.com/office/powerpoint/2010/main" val="2354750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latin typeface="+mn-lt"/>
              </a:rPr>
              <a:t>Velocities in an  Anatolian reference frame</a:t>
            </a:r>
          </a:p>
        </p:txBody>
      </p:sp>
      <p:sp>
        <p:nvSpPr>
          <p:cNvPr id="31747" name="Rectangle 3"/>
          <p:cNvSpPr>
            <a:spLocks noGrp="1" noChangeArrowheads="1"/>
          </p:cNvSpPr>
          <p:nvPr>
            <p:ph type="body" sz="half" idx="2"/>
          </p:nvPr>
        </p:nvSpPr>
        <p:spPr>
          <a:xfrm>
            <a:off x="839788" y="2615662"/>
            <a:ext cx="3932237" cy="3811588"/>
          </a:xfrm>
        </p:spPr>
        <p:txBody>
          <a:bodyPr>
            <a:normAutofit/>
          </a:bodyPr>
          <a:lstStyle/>
          <a:p>
            <a:r>
              <a:rPr lang="en-US" sz="2400" dirty="0"/>
              <a:t>Better visualization of Anatolian and Aegean deformation</a:t>
            </a:r>
          </a:p>
          <a:p>
            <a:r>
              <a:rPr lang="en-US" sz="2400" dirty="0"/>
              <a:t>Here stations in Western/Central are used to align the reference frame (a priori velocity set to zero)</a:t>
            </a:r>
          </a:p>
          <a:p>
            <a:r>
              <a:rPr lang="en-US" sz="2400" dirty="0"/>
              <a:t>McClusky et al. (2000)</a:t>
            </a:r>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30</a:t>
            </a:fld>
            <a:endParaRPr lang="en-US"/>
          </a:p>
        </p:txBody>
      </p:sp>
      <p:pic>
        <p:nvPicPr>
          <p:cNvPr id="24" name="Picture 5" descr="88_02_anotolia_west">
            <a:extLst>
              <a:ext uri="{FF2B5EF4-FFF2-40B4-BE49-F238E27FC236}">
                <a16:creationId xmlns:a16="http://schemas.microsoft.com/office/drawing/2014/main" id="{8A5E5805-620F-2349-BDB4-734019F97857}"/>
              </a:ext>
            </a:extLst>
          </p:cNvPr>
          <p:cNvPicPr>
            <a:picLocks noGrp="1" noChangeAspect="1" noChangeArrowheads="1"/>
          </p:cNvPicPr>
          <p:nvPr>
            <p:ph idx="1"/>
          </p:nvPr>
        </p:nvPicPr>
        <p:blipFill rotWithShape="1">
          <a:blip r:embed="rId3"/>
          <a:srcRect l="-22339" r="-22339"/>
          <a:stretch/>
        </p:blipFill>
        <p:spPr bwMode="auto">
          <a:xfrm>
            <a:off x="4410305" y="430750"/>
            <a:ext cx="7506963" cy="5925600"/>
          </a:xfrm>
          <a:prstGeom prst="rect">
            <a:avLst/>
          </a:prstGeom>
          <a:noFill/>
          <a:ln w="9525">
            <a:noFill/>
            <a:miter lim="800000"/>
            <a:headEnd/>
            <a:tailEnd/>
          </a:ln>
        </p:spPr>
      </p:pic>
      <p:sp>
        <p:nvSpPr>
          <p:cNvPr id="5" name="Oval 4">
            <a:extLst>
              <a:ext uri="{FF2B5EF4-FFF2-40B4-BE49-F238E27FC236}">
                <a16:creationId xmlns:a16="http://schemas.microsoft.com/office/drawing/2014/main" id="{40A1D615-CBEA-3D47-BBAA-1E7174932B70}"/>
              </a:ext>
            </a:extLst>
          </p:cNvPr>
          <p:cNvSpPr/>
          <p:nvPr/>
        </p:nvSpPr>
        <p:spPr>
          <a:xfrm>
            <a:off x="9216190" y="2442410"/>
            <a:ext cx="1860884" cy="1672389"/>
          </a:xfrm>
          <a:prstGeom prst="ellipse">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CA1D000-ADC5-5B44-89C2-E5BA1E6488A6}"/>
              </a:ext>
            </a:extLst>
          </p:cNvPr>
          <p:cNvSpPr/>
          <p:nvPr/>
        </p:nvSpPr>
        <p:spPr>
          <a:xfrm>
            <a:off x="10715346" y="2442410"/>
            <a:ext cx="588418" cy="1616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1436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539C6-E970-5C4C-9EFD-D707D68AE22E}"/>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7287DCDB-5225-3646-936F-A06CBF5CF270}"/>
              </a:ext>
            </a:extLst>
          </p:cNvPr>
          <p:cNvSpPr>
            <a:spLocks noGrp="1"/>
          </p:cNvSpPr>
          <p:nvPr>
            <p:ph idx="1"/>
          </p:nvPr>
        </p:nvSpPr>
        <p:spPr/>
        <p:txBody>
          <a:bodyPr>
            <a:normAutofit fontScale="92500" lnSpcReduction="20000"/>
          </a:bodyPr>
          <a:lstStyle/>
          <a:p>
            <a:r>
              <a:rPr lang="en-US" dirty="0"/>
              <a:t>Reference frames need to be carefully considered when results are to be displayed to best highlight the results you want to convey.</a:t>
            </a:r>
          </a:p>
          <a:p>
            <a:r>
              <a:rPr lang="en-US" dirty="0"/>
              <a:t>In </a:t>
            </a:r>
            <a:r>
              <a:rPr lang="en-US" dirty="0" err="1">
                <a:latin typeface="Courier" pitchFamily="2" charset="0"/>
              </a:rPr>
              <a:t>glorg</a:t>
            </a:r>
            <a:r>
              <a:rPr lang="en-US" dirty="0"/>
              <a:t>: The a priori coordinate and velocity file can be changed to generate results in the desired reference frame provide the original </a:t>
            </a:r>
            <a:r>
              <a:rPr lang="en-US" dirty="0" err="1">
                <a:latin typeface="Courier" pitchFamily="2" charset="0"/>
              </a:rPr>
              <a:t>globk</a:t>
            </a:r>
            <a:r>
              <a:rPr lang="en-US" dirty="0"/>
              <a:t> analysis had loose constraints (e.g., velocity sigma ± 1 m/</a:t>
            </a:r>
            <a:r>
              <a:rPr lang="en-US" dirty="0" err="1"/>
              <a:t>yr</a:t>
            </a:r>
            <a:r>
              <a:rPr lang="en-US" dirty="0"/>
              <a:t>)</a:t>
            </a:r>
          </a:p>
          <a:p>
            <a:r>
              <a:rPr lang="en-US" dirty="0"/>
              <a:t>Reference frames can be defined with the standard plates (</a:t>
            </a:r>
            <a:r>
              <a:rPr lang="en-US" dirty="0" err="1"/>
              <a:t>e.g</a:t>
            </a:r>
            <a:r>
              <a:rPr lang="en-US" dirty="0"/>
              <a:t>, EURA_I14, program </a:t>
            </a:r>
            <a:r>
              <a:rPr lang="en-US" dirty="0">
                <a:latin typeface="Courier" pitchFamily="2" charset="0"/>
              </a:rPr>
              <a:t>plate</a:t>
            </a:r>
            <a:r>
              <a:rPr lang="en-US" dirty="0"/>
              <a:t> lists all plates) or you can define your own plate using the plate command in </a:t>
            </a:r>
            <a:r>
              <a:rPr lang="en-US" dirty="0" err="1">
                <a:latin typeface="Courier" pitchFamily="2" charset="0"/>
              </a:rPr>
              <a:t>glorg</a:t>
            </a:r>
            <a:r>
              <a:rPr lang="en-US" dirty="0"/>
              <a:t> and </a:t>
            </a:r>
            <a:r>
              <a:rPr lang="en-US" dirty="0">
                <a:latin typeface="Courier" pitchFamily="2" charset="0"/>
              </a:rPr>
              <a:t>sh_org2vel</a:t>
            </a:r>
          </a:p>
          <a:p>
            <a:r>
              <a:rPr lang="en-US" dirty="0"/>
              <a:t>In many cases for local networks, the reference frame can be defined by zero velocities at a set of local sites</a:t>
            </a:r>
          </a:p>
          <a:p>
            <a:r>
              <a:rPr lang="en-US" dirty="0"/>
              <a:t>These are the decisions that you need to make.  Look in the literature to see how other groups have done this.</a:t>
            </a:r>
          </a:p>
        </p:txBody>
      </p:sp>
      <p:sp>
        <p:nvSpPr>
          <p:cNvPr id="4" name="Date Placeholder 3">
            <a:extLst>
              <a:ext uri="{FF2B5EF4-FFF2-40B4-BE49-F238E27FC236}">
                <a16:creationId xmlns:a16="http://schemas.microsoft.com/office/drawing/2014/main" id="{E1F5B823-E28A-5447-9873-EE50106AFD32}"/>
              </a:ext>
            </a:extLst>
          </p:cNvPr>
          <p:cNvSpPr>
            <a:spLocks noGrp="1"/>
          </p:cNvSpPr>
          <p:nvPr>
            <p:ph type="dt" sz="half" idx="10"/>
          </p:nvPr>
        </p:nvSpPr>
        <p:spPr/>
        <p:txBody>
          <a:bodyPr/>
          <a:lstStyle/>
          <a:p>
            <a:r>
              <a:rPr lang="en-US"/>
              <a:t>2022/07/20</a:t>
            </a:r>
          </a:p>
        </p:txBody>
      </p:sp>
      <p:sp>
        <p:nvSpPr>
          <p:cNvPr id="5" name="Footer Placeholder 4">
            <a:extLst>
              <a:ext uri="{FF2B5EF4-FFF2-40B4-BE49-F238E27FC236}">
                <a16:creationId xmlns:a16="http://schemas.microsoft.com/office/drawing/2014/main" id="{FA49D0A8-6846-5844-8056-64D923EE1DDD}"/>
              </a:ext>
            </a:extLst>
          </p:cNvPr>
          <p:cNvSpPr>
            <a:spLocks noGrp="1"/>
          </p:cNvSpPr>
          <p:nvPr>
            <p:ph type="ftr" sz="quarter" idx="11"/>
          </p:nvPr>
        </p:nvSpPr>
        <p:spPr/>
        <p:txBody>
          <a:bodyPr/>
          <a:lstStyle/>
          <a:p>
            <a:r>
              <a:rPr lang="en-US"/>
              <a:t>Reference frames</a:t>
            </a:r>
          </a:p>
        </p:txBody>
      </p:sp>
      <p:sp>
        <p:nvSpPr>
          <p:cNvPr id="6" name="Slide Number Placeholder 5">
            <a:extLst>
              <a:ext uri="{FF2B5EF4-FFF2-40B4-BE49-F238E27FC236}">
                <a16:creationId xmlns:a16="http://schemas.microsoft.com/office/drawing/2014/main" id="{E1DC9F95-F623-9E41-B393-3DAE465A8823}"/>
              </a:ext>
            </a:extLst>
          </p:cNvPr>
          <p:cNvSpPr>
            <a:spLocks noGrp="1"/>
          </p:cNvSpPr>
          <p:nvPr>
            <p:ph type="sldNum" sz="quarter" idx="12"/>
          </p:nvPr>
        </p:nvSpPr>
        <p:spPr/>
        <p:txBody>
          <a:bodyPr/>
          <a:lstStyle/>
          <a:p>
            <a:fld id="{B5AA1FA8-B090-4D48-B0EE-5DA1BF2BA795}" type="slidenum">
              <a:rPr lang="en-US" smtClean="0"/>
              <a:pPr/>
              <a:t>31</a:t>
            </a:fld>
            <a:endParaRPr lang="en-US"/>
          </a:p>
        </p:txBody>
      </p:sp>
    </p:spTree>
    <p:extLst>
      <p:ext uri="{BB962C8B-B14F-4D97-AF65-F5344CB8AC3E}">
        <p14:creationId xmlns:p14="http://schemas.microsoft.com/office/powerpoint/2010/main" val="3641625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ITRF2014</a:t>
            </a:r>
            <a:endParaRPr lang="en-US" sz="48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2464" y="1184564"/>
            <a:ext cx="7987071" cy="5171786"/>
          </a:xfrm>
        </p:spPr>
      </p:pic>
      <p:sp>
        <p:nvSpPr>
          <p:cNvPr id="4" name="Date Placeholder 3"/>
          <p:cNvSpPr>
            <a:spLocks noGrp="1"/>
          </p:cNvSpPr>
          <p:nvPr>
            <p:ph type="dt" sz="half" idx="10"/>
          </p:nvPr>
        </p:nvSpPr>
        <p:spPr/>
        <p:txBody>
          <a:bodyPr/>
          <a:lstStyle/>
          <a:p>
            <a:r>
              <a:rPr lang="en-US"/>
              <a:t>2022/07/20</a:t>
            </a:r>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3</a:t>
            </a:fld>
            <a:endParaRPr lang="en-US"/>
          </a:p>
        </p:txBody>
      </p:sp>
    </p:spTree>
    <p:extLst>
      <p:ext uri="{BB962C8B-B14F-4D97-AF65-F5344CB8AC3E}">
        <p14:creationId xmlns:p14="http://schemas.microsoft.com/office/powerpoint/2010/main" val="119346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ITRF2014</a:t>
            </a:r>
            <a:endParaRPr lang="en-US" sz="4800" dirty="0"/>
          </a:p>
        </p:txBody>
      </p:sp>
      <p:sp>
        <p:nvSpPr>
          <p:cNvPr id="3" name="Content Placeholder 2"/>
          <p:cNvSpPr>
            <a:spLocks noGrp="1"/>
          </p:cNvSpPr>
          <p:nvPr>
            <p:ph idx="1"/>
          </p:nvPr>
        </p:nvSpPr>
        <p:spPr/>
        <p:txBody>
          <a:bodyPr>
            <a:normAutofit lnSpcReduction="10000"/>
          </a:bodyPr>
          <a:lstStyle/>
          <a:p>
            <a:pPr marL="0" indent="0">
              <a:buNone/>
            </a:pPr>
            <a:r>
              <a:rPr lang="en-US" dirty="0"/>
              <a:t>What are some general features of plate motion that you can see?</a:t>
            </a:r>
          </a:p>
          <a:p>
            <a:r>
              <a:rPr lang="en-US" dirty="0"/>
              <a:t>North America rotates around a point in the Pacific off South America</a:t>
            </a:r>
          </a:p>
          <a:p>
            <a:r>
              <a:rPr lang="en-US" dirty="0"/>
              <a:t>Eurasia and Africa appear to have very similar motions</a:t>
            </a:r>
          </a:p>
          <a:p>
            <a:r>
              <a:rPr lang="en-US" dirty="0"/>
              <a:t>Antarctica is moving very little</a:t>
            </a:r>
          </a:p>
          <a:p>
            <a:endParaRPr lang="en-US" dirty="0"/>
          </a:p>
          <a:p>
            <a:r>
              <a:rPr lang="en-US" dirty="0"/>
              <a:t>ITRF2014 is a not-net-rotation frame which is a mathematical construction.  For some geophysical problems other frames may make more sense (e.g., mantle fixed, hot spot frame, specific plate).  </a:t>
            </a:r>
          </a:p>
          <a:p>
            <a:r>
              <a:rPr lang="en-US" dirty="0"/>
              <a:t>Frames for different plates (based on Euler pole fits) are in ~/gg/tables.</a:t>
            </a:r>
          </a:p>
        </p:txBody>
      </p:sp>
      <p:sp>
        <p:nvSpPr>
          <p:cNvPr id="4" name="Date Placeholder 3"/>
          <p:cNvSpPr>
            <a:spLocks noGrp="1"/>
          </p:cNvSpPr>
          <p:nvPr>
            <p:ph type="dt" sz="half" idx="10"/>
          </p:nvPr>
        </p:nvSpPr>
        <p:spPr/>
        <p:txBody>
          <a:bodyPr/>
          <a:lstStyle/>
          <a:p>
            <a:r>
              <a:rPr lang="en-US"/>
              <a:t>2022/07/20</a:t>
            </a:r>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4</a:t>
            </a:fld>
            <a:endParaRPr lang="en-US"/>
          </a:p>
        </p:txBody>
      </p:sp>
    </p:spTree>
    <p:extLst>
      <p:ext uri="{BB962C8B-B14F-4D97-AF65-F5344CB8AC3E}">
        <p14:creationId xmlns:p14="http://schemas.microsoft.com/office/powerpoint/2010/main" val="125798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Choices of reference frame</a:t>
            </a:r>
          </a:p>
        </p:txBody>
      </p:sp>
      <p:sp>
        <p:nvSpPr>
          <p:cNvPr id="3" name="Content Placeholder 2"/>
          <p:cNvSpPr>
            <a:spLocks noGrp="1"/>
          </p:cNvSpPr>
          <p:nvPr>
            <p:ph idx="1"/>
          </p:nvPr>
        </p:nvSpPr>
        <p:spPr/>
        <p:txBody>
          <a:bodyPr>
            <a:normAutofit fontScale="85000" lnSpcReduction="20000"/>
          </a:bodyPr>
          <a:lstStyle/>
          <a:p>
            <a:r>
              <a:rPr lang="en-US" dirty="0"/>
              <a:t>Choose your reference frame based on your geophysical objectives</a:t>
            </a:r>
          </a:p>
          <a:p>
            <a:pPr lvl="1"/>
            <a:r>
              <a:rPr lang="en-US" dirty="0"/>
              <a:t>Velocities in ITRF are difficult to interpret visually from a geophysical perspective</a:t>
            </a:r>
          </a:p>
          <a:p>
            <a:pPr lvl="2"/>
            <a:r>
              <a:rPr lang="en-US" dirty="0"/>
              <a:t>Local surroundings of a volcano</a:t>
            </a:r>
          </a:p>
          <a:p>
            <a:pPr lvl="2"/>
            <a:r>
              <a:rPr lang="en-US" dirty="0"/>
              <a:t>One side of a fault</a:t>
            </a:r>
          </a:p>
          <a:p>
            <a:pPr lvl="2"/>
            <a:r>
              <a:rPr lang="en-US" dirty="0"/>
              <a:t>Upper plate of a subduction zone</a:t>
            </a:r>
          </a:p>
          <a:p>
            <a:r>
              <a:rPr lang="en-US" dirty="0"/>
              <a:t>Major plate reference frame</a:t>
            </a:r>
          </a:p>
          <a:p>
            <a:pPr lvl="1"/>
            <a:r>
              <a:rPr lang="en-US" dirty="0"/>
              <a:t>Major plates are often chosen to conform with conventional perspectives of velocity solutions</a:t>
            </a:r>
          </a:p>
          <a:p>
            <a:pPr lvl="1"/>
            <a:r>
              <a:rPr lang="en-US" dirty="0"/>
              <a:t>Relative to Eurasia, Nubia, North America, South America, etc.</a:t>
            </a:r>
          </a:p>
          <a:p>
            <a:pPr lvl="1"/>
            <a:r>
              <a:rPr lang="en-US" dirty="0"/>
              <a:t>But don’t feel restricted by this. Sometimes your geophysical discussion is best visualized relative to any stable boundary of a deforming region</a:t>
            </a:r>
          </a:p>
          <a:p>
            <a:r>
              <a:rPr lang="en-US" dirty="0"/>
              <a:t>Regional reference frame</a:t>
            </a:r>
          </a:p>
          <a:p>
            <a:pPr lvl="1"/>
            <a:r>
              <a:rPr lang="en-US" dirty="0"/>
              <a:t>Central Valley of California, non-deforming part of Anatolia, smaller coherent regions, etc.</a:t>
            </a:r>
          </a:p>
          <a:p>
            <a:r>
              <a:rPr lang="en-US" dirty="0"/>
              <a:t>Local reference frame</a:t>
            </a:r>
          </a:p>
          <a:p>
            <a:pPr lvl="1"/>
            <a:r>
              <a:rPr lang="en-US" dirty="0"/>
              <a:t>Sites near but outside the influence of a volcano, geothermal field, etc.</a:t>
            </a:r>
          </a:p>
        </p:txBody>
      </p:sp>
      <p:sp>
        <p:nvSpPr>
          <p:cNvPr id="4" name="Date Placeholder 3"/>
          <p:cNvSpPr>
            <a:spLocks noGrp="1"/>
          </p:cNvSpPr>
          <p:nvPr>
            <p:ph type="dt" sz="half" idx="10"/>
          </p:nvPr>
        </p:nvSpPr>
        <p:spPr/>
        <p:txBody>
          <a:bodyPr/>
          <a:lstStyle/>
          <a:p>
            <a:r>
              <a:rPr lang="en-US"/>
              <a:t>2022/07/20</a:t>
            </a:r>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5</a:t>
            </a:fld>
            <a:endParaRPr lang="en-US"/>
          </a:p>
        </p:txBody>
      </p:sp>
    </p:spTree>
    <p:extLst>
      <p:ext uri="{BB962C8B-B14F-4D97-AF65-F5344CB8AC3E}">
        <p14:creationId xmlns:p14="http://schemas.microsoft.com/office/powerpoint/2010/main" val="3946708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p:cNvSpPr>
          <p:nvPr>
            <p:ph type="title"/>
          </p:nvPr>
        </p:nvSpPr>
        <p:spPr/>
        <p:txBody>
          <a:bodyPr/>
          <a:lstStyle>
            <a:lvl1pPr>
              <a:defRPr>
                <a:solidFill>
                  <a:srgbClr val="007754"/>
                </a:solidFill>
              </a:defRPr>
            </a:lvl1pPr>
          </a:lstStyle>
          <a:p>
            <a:pPr lvl="0"/>
            <a:r>
              <a:rPr lang="en-US" dirty="0">
                <a:solidFill>
                  <a:schemeClr val="tx1"/>
                </a:solidFill>
              </a:rPr>
              <a:t>Examples</a:t>
            </a:r>
          </a:p>
        </p:txBody>
      </p:sp>
      <p:sp>
        <p:nvSpPr>
          <p:cNvPr id="339" name="Shape 339"/>
          <p:cNvSpPr>
            <a:spLocks noGrp="1"/>
          </p:cNvSpPr>
          <p:nvPr>
            <p:ph sz="half" idx="1"/>
          </p:nvPr>
        </p:nvSpPr>
        <p:spPr/>
        <p:txBody>
          <a:bodyPr/>
          <a:lstStyle/>
          <a:p>
            <a:r>
              <a:rPr lang="en-US" dirty="0"/>
              <a:t>Expressing velocities in ITRF is not very meaningful or useful when we want to look at the deformation at a plate boundary, e.g. the San Andreas Fault system</a:t>
            </a:r>
          </a:p>
          <a:p>
            <a:r>
              <a:rPr lang="en-US" dirty="0"/>
              <a:t>Better to look at velocities with one side “fixed” so we can see what the other side is doing relative to it</a:t>
            </a:r>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6</a:t>
            </a:fld>
            <a:endParaRPr lang="en-US"/>
          </a:p>
        </p:txBody>
      </p:sp>
      <p:grpSp>
        <p:nvGrpSpPr>
          <p:cNvPr id="351" name="Group 351"/>
          <p:cNvGrpSpPr/>
          <p:nvPr/>
        </p:nvGrpSpPr>
        <p:grpSpPr>
          <a:xfrm>
            <a:off x="7364017" y="1955603"/>
            <a:ext cx="2008409" cy="1973461"/>
            <a:chOff x="0" y="0"/>
            <a:chExt cx="2856403" cy="2806700"/>
          </a:xfrm>
        </p:grpSpPr>
        <p:sp>
          <p:nvSpPr>
            <p:cNvPr id="345" name="Shape 345"/>
            <p:cNvSpPr/>
            <p:nvPr/>
          </p:nvSpPr>
          <p:spPr>
            <a:xfrm>
              <a:off x="711200" y="0"/>
              <a:ext cx="1968500"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18" y="977"/>
                  </a:lnTo>
                  <a:lnTo>
                    <a:pt x="697" y="1857"/>
                  </a:lnTo>
                  <a:lnTo>
                    <a:pt x="1533" y="2737"/>
                  </a:lnTo>
                  <a:lnTo>
                    <a:pt x="2508" y="3616"/>
                  </a:lnTo>
                  <a:lnTo>
                    <a:pt x="3623" y="4594"/>
                  </a:lnTo>
                  <a:lnTo>
                    <a:pt x="4181" y="5473"/>
                  </a:lnTo>
                  <a:lnTo>
                    <a:pt x="4320" y="6451"/>
                  </a:lnTo>
                  <a:lnTo>
                    <a:pt x="4738" y="7330"/>
                  </a:lnTo>
                  <a:lnTo>
                    <a:pt x="5295" y="8210"/>
                  </a:lnTo>
                  <a:lnTo>
                    <a:pt x="6271" y="8992"/>
                  </a:lnTo>
                  <a:lnTo>
                    <a:pt x="7107" y="8894"/>
                  </a:lnTo>
                  <a:lnTo>
                    <a:pt x="7804" y="9481"/>
                  </a:lnTo>
                  <a:lnTo>
                    <a:pt x="7107" y="9969"/>
                  </a:lnTo>
                  <a:lnTo>
                    <a:pt x="7386" y="10653"/>
                  </a:lnTo>
                  <a:lnTo>
                    <a:pt x="7804" y="11435"/>
                  </a:lnTo>
                  <a:lnTo>
                    <a:pt x="8640" y="12217"/>
                  </a:lnTo>
                  <a:lnTo>
                    <a:pt x="9337" y="12901"/>
                  </a:lnTo>
                  <a:lnTo>
                    <a:pt x="9894" y="13390"/>
                  </a:lnTo>
                  <a:lnTo>
                    <a:pt x="11009" y="13586"/>
                  </a:lnTo>
                  <a:lnTo>
                    <a:pt x="12263" y="13683"/>
                  </a:lnTo>
                  <a:lnTo>
                    <a:pt x="13239" y="14172"/>
                  </a:lnTo>
                  <a:lnTo>
                    <a:pt x="13796" y="14856"/>
                  </a:lnTo>
                  <a:lnTo>
                    <a:pt x="14214" y="15443"/>
                  </a:lnTo>
                  <a:lnTo>
                    <a:pt x="14632" y="15833"/>
                  </a:lnTo>
                  <a:lnTo>
                    <a:pt x="14911" y="16322"/>
                  </a:lnTo>
                  <a:lnTo>
                    <a:pt x="15190" y="16909"/>
                  </a:lnTo>
                  <a:lnTo>
                    <a:pt x="15468" y="17495"/>
                  </a:lnTo>
                  <a:lnTo>
                    <a:pt x="16026" y="17984"/>
                  </a:lnTo>
                  <a:lnTo>
                    <a:pt x="16862" y="18570"/>
                  </a:lnTo>
                  <a:lnTo>
                    <a:pt x="17837" y="19059"/>
                  </a:lnTo>
                  <a:lnTo>
                    <a:pt x="18395" y="19450"/>
                  </a:lnTo>
                  <a:lnTo>
                    <a:pt x="18952" y="20134"/>
                  </a:lnTo>
                  <a:lnTo>
                    <a:pt x="19510" y="19548"/>
                  </a:lnTo>
                  <a:lnTo>
                    <a:pt x="19092" y="18863"/>
                  </a:lnTo>
                  <a:lnTo>
                    <a:pt x="18674" y="18179"/>
                  </a:lnTo>
                  <a:lnTo>
                    <a:pt x="17837" y="17300"/>
                  </a:lnTo>
                  <a:lnTo>
                    <a:pt x="17559" y="16518"/>
                  </a:lnTo>
                  <a:lnTo>
                    <a:pt x="17141" y="15931"/>
                  </a:lnTo>
                  <a:lnTo>
                    <a:pt x="17837" y="15638"/>
                  </a:lnTo>
                  <a:lnTo>
                    <a:pt x="18534" y="16322"/>
                  </a:lnTo>
                  <a:lnTo>
                    <a:pt x="19649" y="17202"/>
                  </a:lnTo>
                  <a:lnTo>
                    <a:pt x="20625" y="18472"/>
                  </a:lnTo>
                  <a:lnTo>
                    <a:pt x="20625" y="18961"/>
                  </a:lnTo>
                  <a:lnTo>
                    <a:pt x="20764" y="19841"/>
                  </a:lnTo>
                  <a:cubicBezTo>
                    <a:pt x="20764" y="19841"/>
                    <a:pt x="21043" y="20134"/>
                    <a:pt x="21043" y="20329"/>
                  </a:cubicBezTo>
                  <a:cubicBezTo>
                    <a:pt x="21043" y="20525"/>
                    <a:pt x="21600" y="21600"/>
                    <a:pt x="21600" y="21600"/>
                  </a:cubicBezTo>
                </a:path>
              </a:pathLst>
            </a:custGeom>
            <a:noFill/>
            <a:ln w="38100" cap="flat">
              <a:solidFill>
                <a:schemeClr val="tx1"/>
              </a:solidFill>
              <a:prstDash val="solid"/>
              <a:miter lim="400000"/>
            </a:ln>
            <a:effectLst/>
          </p:spPr>
          <p:txBody>
            <a:bodyPr wrap="square" lIns="0" tIns="0" rIns="0" bIns="0" numCol="1" anchor="ctr">
              <a:noAutofit/>
            </a:bodyPr>
            <a:lstStyle/>
            <a:p>
              <a:pPr lvl="0"/>
              <a:endParaRPr/>
            </a:p>
          </p:txBody>
        </p:sp>
        <p:sp>
          <p:nvSpPr>
            <p:cNvPr id="346" name="Shape 346"/>
            <p:cNvSpPr/>
            <p:nvPr/>
          </p:nvSpPr>
          <p:spPr>
            <a:xfrm>
              <a:off x="1028700" y="533400"/>
              <a:ext cx="1460500" cy="1333500"/>
            </a:xfrm>
            <a:custGeom>
              <a:avLst/>
              <a:gdLst/>
              <a:ahLst/>
              <a:cxnLst>
                <a:cxn ang="0">
                  <a:pos x="wd2" y="hd2"/>
                </a:cxn>
                <a:cxn ang="5400000">
                  <a:pos x="wd2" y="hd2"/>
                </a:cxn>
                <a:cxn ang="10800000">
                  <a:pos x="wd2" y="hd2"/>
                </a:cxn>
                <a:cxn ang="16200000">
                  <a:pos x="wd2" y="hd2"/>
                </a:cxn>
              </a:cxnLst>
              <a:rect l="0" t="0" r="r" b="b"/>
              <a:pathLst>
                <a:path w="21600" h="21600" extrusionOk="0">
                  <a:moveTo>
                    <a:pt x="0" y="206"/>
                  </a:moveTo>
                  <a:lnTo>
                    <a:pt x="9955" y="0"/>
                  </a:lnTo>
                  <a:lnTo>
                    <a:pt x="10143" y="5143"/>
                  </a:lnTo>
                  <a:lnTo>
                    <a:pt x="21600" y="16869"/>
                  </a:lnTo>
                  <a:lnTo>
                    <a:pt x="21600" y="18103"/>
                  </a:lnTo>
                  <a:lnTo>
                    <a:pt x="20849" y="19131"/>
                  </a:lnTo>
                  <a:lnTo>
                    <a:pt x="20285" y="20160"/>
                  </a:lnTo>
                  <a:lnTo>
                    <a:pt x="20285" y="21189"/>
                  </a:lnTo>
                  <a:lnTo>
                    <a:pt x="13148" y="21600"/>
                  </a:lnTo>
                </a:path>
              </a:pathLst>
            </a:custGeom>
            <a:noFill/>
            <a:ln w="25400" cap="flat">
              <a:solidFill>
                <a:srgbClr val="000000"/>
              </a:solidFill>
              <a:custDash>
                <a:ds d="200000" sp="200000"/>
              </a:custDash>
              <a:miter lim="400000"/>
            </a:ln>
            <a:effectLst/>
          </p:spPr>
          <p:txBody>
            <a:bodyPr wrap="square" lIns="0" tIns="0" rIns="0" bIns="0" numCol="1" anchor="ctr">
              <a:noAutofit/>
            </a:bodyPr>
            <a:lstStyle/>
            <a:p>
              <a:pPr lvl="0"/>
              <a:endParaRPr/>
            </a:p>
          </p:txBody>
        </p:sp>
        <p:sp>
          <p:nvSpPr>
            <p:cNvPr id="347" name="Shape 347"/>
            <p:cNvSpPr/>
            <p:nvPr/>
          </p:nvSpPr>
          <p:spPr>
            <a:xfrm>
              <a:off x="0" y="838200"/>
              <a:ext cx="1003300" cy="6731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sz="1200"/>
            </a:p>
          </p:txBody>
        </p:sp>
        <p:sp>
          <p:nvSpPr>
            <p:cNvPr id="348" name="Shape 348"/>
            <p:cNvSpPr/>
            <p:nvPr/>
          </p:nvSpPr>
          <p:spPr>
            <a:xfrm flipV="1">
              <a:off x="1536700" y="1320811"/>
              <a:ext cx="381000" cy="201989"/>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sz="1200"/>
            </a:p>
          </p:txBody>
        </p:sp>
        <p:sp>
          <p:nvSpPr>
            <p:cNvPr id="349" name="Shape 349"/>
            <p:cNvSpPr/>
            <p:nvPr/>
          </p:nvSpPr>
          <p:spPr>
            <a:xfrm>
              <a:off x="699237" y="1383101"/>
              <a:ext cx="705196" cy="8024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lvl="0">
                <a:defRPr sz="1800"/>
              </a:pPr>
              <a:r>
                <a:rPr sz="3000"/>
                <a:t>PA</a:t>
              </a:r>
            </a:p>
          </p:txBody>
        </p:sp>
        <p:sp>
          <p:nvSpPr>
            <p:cNvPr id="350" name="Shape 350"/>
            <p:cNvSpPr/>
            <p:nvPr/>
          </p:nvSpPr>
          <p:spPr>
            <a:xfrm>
              <a:off x="2040706" y="798901"/>
              <a:ext cx="815697" cy="8024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lvl="0">
                <a:defRPr sz="1800"/>
              </a:pPr>
              <a:r>
                <a:rPr sz="3000"/>
                <a:t>NA</a:t>
              </a:r>
            </a:p>
          </p:txBody>
        </p:sp>
      </p:grpSp>
      <p:grpSp>
        <p:nvGrpSpPr>
          <p:cNvPr id="359" name="Group 359"/>
          <p:cNvGrpSpPr/>
          <p:nvPr/>
        </p:nvGrpSpPr>
        <p:grpSpPr>
          <a:xfrm>
            <a:off x="7801572" y="4098728"/>
            <a:ext cx="1642685" cy="1973461"/>
            <a:chOff x="0" y="0"/>
            <a:chExt cx="2336263" cy="2806700"/>
          </a:xfrm>
        </p:grpSpPr>
        <p:sp>
          <p:nvSpPr>
            <p:cNvPr id="352" name="Shape 352"/>
            <p:cNvSpPr/>
            <p:nvPr/>
          </p:nvSpPr>
          <p:spPr>
            <a:xfrm>
              <a:off x="88900" y="0"/>
              <a:ext cx="1968500"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18" y="977"/>
                  </a:lnTo>
                  <a:lnTo>
                    <a:pt x="697" y="1857"/>
                  </a:lnTo>
                  <a:lnTo>
                    <a:pt x="1533" y="2737"/>
                  </a:lnTo>
                  <a:lnTo>
                    <a:pt x="2508" y="3616"/>
                  </a:lnTo>
                  <a:lnTo>
                    <a:pt x="3623" y="4594"/>
                  </a:lnTo>
                  <a:lnTo>
                    <a:pt x="4181" y="5473"/>
                  </a:lnTo>
                  <a:lnTo>
                    <a:pt x="4320" y="6451"/>
                  </a:lnTo>
                  <a:lnTo>
                    <a:pt x="4738" y="7330"/>
                  </a:lnTo>
                  <a:lnTo>
                    <a:pt x="5295" y="8210"/>
                  </a:lnTo>
                  <a:lnTo>
                    <a:pt x="6271" y="8992"/>
                  </a:lnTo>
                  <a:lnTo>
                    <a:pt x="7107" y="8894"/>
                  </a:lnTo>
                  <a:lnTo>
                    <a:pt x="7804" y="9481"/>
                  </a:lnTo>
                  <a:lnTo>
                    <a:pt x="7107" y="9969"/>
                  </a:lnTo>
                  <a:lnTo>
                    <a:pt x="7386" y="10653"/>
                  </a:lnTo>
                  <a:lnTo>
                    <a:pt x="7804" y="11435"/>
                  </a:lnTo>
                  <a:lnTo>
                    <a:pt x="8640" y="12217"/>
                  </a:lnTo>
                  <a:lnTo>
                    <a:pt x="9337" y="12901"/>
                  </a:lnTo>
                  <a:lnTo>
                    <a:pt x="9894" y="13390"/>
                  </a:lnTo>
                  <a:lnTo>
                    <a:pt x="11009" y="13586"/>
                  </a:lnTo>
                  <a:lnTo>
                    <a:pt x="12263" y="13683"/>
                  </a:lnTo>
                  <a:lnTo>
                    <a:pt x="13239" y="14172"/>
                  </a:lnTo>
                  <a:lnTo>
                    <a:pt x="13796" y="14856"/>
                  </a:lnTo>
                  <a:lnTo>
                    <a:pt x="14214" y="15443"/>
                  </a:lnTo>
                  <a:lnTo>
                    <a:pt x="14632" y="15833"/>
                  </a:lnTo>
                  <a:lnTo>
                    <a:pt x="14911" y="16322"/>
                  </a:lnTo>
                  <a:lnTo>
                    <a:pt x="15190" y="16909"/>
                  </a:lnTo>
                  <a:lnTo>
                    <a:pt x="15468" y="17495"/>
                  </a:lnTo>
                  <a:lnTo>
                    <a:pt x="16026" y="17984"/>
                  </a:lnTo>
                  <a:lnTo>
                    <a:pt x="16862" y="18570"/>
                  </a:lnTo>
                  <a:lnTo>
                    <a:pt x="17837" y="19059"/>
                  </a:lnTo>
                  <a:lnTo>
                    <a:pt x="18395" y="19450"/>
                  </a:lnTo>
                  <a:lnTo>
                    <a:pt x="18952" y="20134"/>
                  </a:lnTo>
                  <a:lnTo>
                    <a:pt x="19510" y="19548"/>
                  </a:lnTo>
                  <a:lnTo>
                    <a:pt x="19092" y="18863"/>
                  </a:lnTo>
                  <a:lnTo>
                    <a:pt x="18674" y="18179"/>
                  </a:lnTo>
                  <a:lnTo>
                    <a:pt x="17837" y="17300"/>
                  </a:lnTo>
                  <a:lnTo>
                    <a:pt x="17559" y="16518"/>
                  </a:lnTo>
                  <a:lnTo>
                    <a:pt x="17141" y="15931"/>
                  </a:lnTo>
                  <a:lnTo>
                    <a:pt x="17837" y="15638"/>
                  </a:lnTo>
                  <a:lnTo>
                    <a:pt x="18534" y="16322"/>
                  </a:lnTo>
                  <a:lnTo>
                    <a:pt x="19649" y="17202"/>
                  </a:lnTo>
                  <a:lnTo>
                    <a:pt x="20625" y="18472"/>
                  </a:lnTo>
                  <a:lnTo>
                    <a:pt x="20625" y="18961"/>
                  </a:lnTo>
                  <a:lnTo>
                    <a:pt x="20764" y="19841"/>
                  </a:lnTo>
                  <a:cubicBezTo>
                    <a:pt x="20764" y="19841"/>
                    <a:pt x="21043" y="20134"/>
                    <a:pt x="21043" y="20329"/>
                  </a:cubicBezTo>
                  <a:cubicBezTo>
                    <a:pt x="21043" y="20525"/>
                    <a:pt x="21600" y="21600"/>
                    <a:pt x="21600" y="21600"/>
                  </a:cubicBezTo>
                </a:path>
              </a:pathLst>
            </a:custGeom>
            <a:noFill/>
            <a:ln w="38100" cap="flat">
              <a:solidFill>
                <a:srgbClr val="000000"/>
              </a:solidFill>
              <a:prstDash val="solid"/>
              <a:miter lim="400000"/>
            </a:ln>
            <a:effectLst/>
          </p:spPr>
          <p:txBody>
            <a:bodyPr wrap="square" lIns="0" tIns="0" rIns="0" bIns="0" numCol="1" anchor="ctr">
              <a:noAutofit/>
            </a:bodyPr>
            <a:lstStyle/>
            <a:p>
              <a:pPr lvl="0"/>
              <a:endParaRPr/>
            </a:p>
          </p:txBody>
        </p:sp>
        <p:sp>
          <p:nvSpPr>
            <p:cNvPr id="353" name="Shape 353"/>
            <p:cNvSpPr/>
            <p:nvPr/>
          </p:nvSpPr>
          <p:spPr>
            <a:xfrm>
              <a:off x="406400" y="533400"/>
              <a:ext cx="1460500" cy="1333500"/>
            </a:xfrm>
            <a:custGeom>
              <a:avLst/>
              <a:gdLst/>
              <a:ahLst/>
              <a:cxnLst>
                <a:cxn ang="0">
                  <a:pos x="wd2" y="hd2"/>
                </a:cxn>
                <a:cxn ang="5400000">
                  <a:pos x="wd2" y="hd2"/>
                </a:cxn>
                <a:cxn ang="10800000">
                  <a:pos x="wd2" y="hd2"/>
                </a:cxn>
                <a:cxn ang="16200000">
                  <a:pos x="wd2" y="hd2"/>
                </a:cxn>
              </a:cxnLst>
              <a:rect l="0" t="0" r="r" b="b"/>
              <a:pathLst>
                <a:path w="21600" h="21600" extrusionOk="0">
                  <a:moveTo>
                    <a:pt x="0" y="206"/>
                  </a:moveTo>
                  <a:lnTo>
                    <a:pt x="9955" y="0"/>
                  </a:lnTo>
                  <a:lnTo>
                    <a:pt x="10143" y="5143"/>
                  </a:lnTo>
                  <a:lnTo>
                    <a:pt x="21600" y="16869"/>
                  </a:lnTo>
                  <a:lnTo>
                    <a:pt x="21600" y="18103"/>
                  </a:lnTo>
                  <a:lnTo>
                    <a:pt x="20849" y="19131"/>
                  </a:lnTo>
                  <a:lnTo>
                    <a:pt x="20285" y="20160"/>
                  </a:lnTo>
                  <a:lnTo>
                    <a:pt x="20285" y="21189"/>
                  </a:lnTo>
                  <a:lnTo>
                    <a:pt x="13148" y="21600"/>
                  </a:lnTo>
                </a:path>
              </a:pathLst>
            </a:custGeom>
            <a:noFill/>
            <a:ln w="25400" cap="flat">
              <a:solidFill>
                <a:srgbClr val="000000"/>
              </a:solidFill>
              <a:custDash>
                <a:ds d="200000" sp="200000"/>
              </a:custDash>
              <a:miter lim="400000"/>
            </a:ln>
            <a:effectLst/>
          </p:spPr>
          <p:txBody>
            <a:bodyPr wrap="square" lIns="0" tIns="0" rIns="0" bIns="0" numCol="1" anchor="ctr">
              <a:noAutofit/>
            </a:bodyPr>
            <a:lstStyle/>
            <a:p>
              <a:pPr lvl="0"/>
              <a:endParaRPr/>
            </a:p>
          </p:txBody>
        </p:sp>
        <p:sp>
          <p:nvSpPr>
            <p:cNvPr id="354" name="Shape 354"/>
            <p:cNvSpPr/>
            <p:nvPr/>
          </p:nvSpPr>
          <p:spPr>
            <a:xfrm>
              <a:off x="0" y="838200"/>
              <a:ext cx="381001" cy="6731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sz="1200"/>
            </a:p>
          </p:txBody>
        </p:sp>
        <p:sp>
          <p:nvSpPr>
            <p:cNvPr id="355" name="Shape 355"/>
            <p:cNvSpPr/>
            <p:nvPr/>
          </p:nvSpPr>
          <p:spPr>
            <a:xfrm>
              <a:off x="76200" y="1383101"/>
              <a:ext cx="705196" cy="8024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lvl="0">
                <a:defRPr sz="1800"/>
              </a:pPr>
              <a:r>
                <a:rPr sz="3000"/>
                <a:t>PA</a:t>
              </a:r>
            </a:p>
          </p:txBody>
        </p:sp>
        <p:sp>
          <p:nvSpPr>
            <p:cNvPr id="356" name="Shape 356"/>
            <p:cNvSpPr/>
            <p:nvPr/>
          </p:nvSpPr>
          <p:spPr>
            <a:xfrm>
              <a:off x="1422400" y="798901"/>
              <a:ext cx="815697" cy="8024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lvl="0">
                <a:defRPr sz="1800"/>
              </a:pPr>
              <a:r>
                <a:rPr sz="3000"/>
                <a:t>NA</a:t>
              </a:r>
            </a:p>
          </p:txBody>
        </p:sp>
        <p:sp>
          <p:nvSpPr>
            <p:cNvPr id="357" name="Shape 357"/>
            <p:cNvSpPr/>
            <p:nvPr/>
          </p:nvSpPr>
          <p:spPr>
            <a:xfrm rot="1106094">
              <a:off x="1459962" y="299867"/>
              <a:ext cx="876301" cy="317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FD03A"/>
            </a:solidFill>
            <a:ln w="12700" cap="flat">
              <a:noFill/>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defRPr>
              </a:pPr>
              <a:endParaRPr sz="4000"/>
            </a:p>
          </p:txBody>
        </p:sp>
        <p:sp>
          <p:nvSpPr>
            <p:cNvPr id="358" name="Shape 358"/>
            <p:cNvSpPr/>
            <p:nvPr/>
          </p:nvSpPr>
          <p:spPr>
            <a:xfrm flipH="1">
              <a:off x="1765300" y="596900"/>
              <a:ext cx="76200" cy="241300"/>
            </a:xfrm>
            <a:prstGeom prst="line">
              <a:avLst/>
            </a:prstGeom>
            <a:noFill/>
            <a:ln w="38100" cap="flat">
              <a:solidFill>
                <a:srgbClr val="DFCF58"/>
              </a:solidFill>
              <a:prstDash val="solid"/>
              <a:miter lim="400000"/>
            </a:ln>
            <a:effectLst/>
          </p:spPr>
          <p:txBody>
            <a:bodyPr wrap="square" lIns="0" tIns="0" rIns="0" bIns="0" numCol="1" anchor="ctr">
              <a:noAutofit/>
            </a:bodyPr>
            <a:lstStyle/>
            <a:p>
              <a:pPr defTabSz="321457">
                <a:defRPr sz="1200">
                  <a:latin typeface="Helvetica"/>
                  <a:ea typeface="Helvetica"/>
                  <a:cs typeface="Helvetica"/>
                  <a:sym typeface="Helvetica"/>
                </a:defRPr>
              </a:pPr>
              <a:endParaRPr sz="1200"/>
            </a:p>
          </p:txBody>
        </p:sp>
      </p:grpSp>
    </p:spTree>
    <p:extLst>
      <p:ext uri="{BB962C8B-B14F-4D97-AF65-F5344CB8AC3E}">
        <p14:creationId xmlns:p14="http://schemas.microsoft.com/office/powerpoint/2010/main" val="3765919542"/>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issues in reference frame realization</a:t>
            </a:r>
          </a:p>
        </p:txBody>
      </p:sp>
      <p:sp>
        <p:nvSpPr>
          <p:cNvPr id="3" name="Content Placeholder 2"/>
          <p:cNvSpPr>
            <a:spLocks noGrp="1"/>
          </p:cNvSpPr>
          <p:nvPr>
            <p:ph idx="1"/>
          </p:nvPr>
        </p:nvSpPr>
        <p:spPr/>
        <p:txBody>
          <a:bodyPr>
            <a:normAutofit fontScale="77500" lnSpcReduction="20000"/>
          </a:bodyPr>
          <a:lstStyle/>
          <a:p>
            <a:r>
              <a:rPr lang="en-US" dirty="0"/>
              <a:t>Concept is to align the estimated site positions and possibly velocity to a set of well defined locations that have physical significance for the analysis being performed (e.g., GAGE aligns to a realization of the North America plate based on ITRF2014)</a:t>
            </a:r>
          </a:p>
          <a:p>
            <a:r>
              <a:rPr lang="en-US" dirty="0" err="1">
                <a:latin typeface="Courier" pitchFamily="2" charset="0"/>
              </a:rPr>
              <a:t>glorg</a:t>
            </a:r>
            <a:r>
              <a:rPr lang="en-US" dirty="0"/>
              <a:t> is the module which does this and computes the covariance matrix of the aligned solution in the reference frame chosen.</a:t>
            </a:r>
          </a:p>
          <a:p>
            <a:r>
              <a:rPr lang="en-US" dirty="0"/>
              <a:t>Transformation is often called an </a:t>
            </a:r>
            <a:r>
              <a:rPr lang="en-US" i="1" dirty="0"/>
              <a:t>N</a:t>
            </a:r>
            <a:r>
              <a:rPr lang="en-US" dirty="0"/>
              <a:t>-parameter </a:t>
            </a:r>
            <a:r>
              <a:rPr lang="en-US" dirty="0" err="1"/>
              <a:t>Helmert</a:t>
            </a:r>
            <a:r>
              <a:rPr lang="en-US" dirty="0"/>
              <a:t> transformation</a:t>
            </a:r>
          </a:p>
          <a:p>
            <a:pPr lvl="1"/>
            <a:r>
              <a:rPr lang="en-US" i="1" dirty="0"/>
              <a:t>N</a:t>
            </a:r>
            <a:r>
              <a:rPr lang="en-US" dirty="0"/>
              <a:t> = 3: translation only (could also be just rotation)</a:t>
            </a:r>
          </a:p>
          <a:p>
            <a:pPr lvl="1"/>
            <a:r>
              <a:rPr lang="en-US" i="1" dirty="0"/>
              <a:t>N</a:t>
            </a:r>
            <a:r>
              <a:rPr lang="en-US" dirty="0"/>
              <a:t> = 6: translation and rotation</a:t>
            </a:r>
          </a:p>
          <a:p>
            <a:pPr lvl="1"/>
            <a:r>
              <a:rPr lang="en-US" i="1" dirty="0"/>
              <a:t>N</a:t>
            </a:r>
            <a:r>
              <a:rPr lang="en-US" dirty="0"/>
              <a:t> = 7: translation, rotation and scale</a:t>
            </a:r>
          </a:p>
          <a:p>
            <a:r>
              <a:rPr lang="en-US" dirty="0"/>
              <a:t>In GLOBK analyses, you need to decide </a:t>
            </a:r>
          </a:p>
          <a:p>
            <a:pPr lvl="1"/>
            <a:r>
              <a:rPr lang="en-US" dirty="0"/>
              <a:t>How many parameters (3/6/7)</a:t>
            </a:r>
          </a:p>
          <a:p>
            <a:pPr lvl="1"/>
            <a:r>
              <a:rPr lang="en-US" dirty="0"/>
              <a:t>Sites to use to determine the parameters (</a:t>
            </a:r>
            <a:r>
              <a:rPr lang="en-US" dirty="0" err="1">
                <a:latin typeface="Courier" pitchFamily="2" charset="0"/>
              </a:rPr>
              <a:t>sh_gen_stats</a:t>
            </a:r>
            <a:r>
              <a:rPr lang="en-US" dirty="0"/>
              <a:t>)</a:t>
            </a:r>
          </a:p>
          <a:p>
            <a:pPr lvl="1"/>
            <a:r>
              <a:rPr lang="en-US" dirty="0"/>
              <a:t>Values of the positions/velocities of the reference frame sites</a:t>
            </a:r>
          </a:p>
          <a:p>
            <a:pPr lvl="1"/>
            <a:r>
              <a:rPr lang="en-US" dirty="0"/>
              <a:t>Weight to be given to heights in computing the transformation parameters (“</a:t>
            </a:r>
            <a:r>
              <a:rPr lang="en-US" dirty="0" err="1"/>
              <a:t>cnd_hgtv</a:t>
            </a:r>
            <a:r>
              <a:rPr lang="en-US" dirty="0"/>
              <a:t>” command; first two arguments for position and velocity, other arguments are sigma limits)</a:t>
            </a:r>
          </a:p>
          <a:p>
            <a:pPr lvl="1"/>
            <a:endParaRPr lang="en-US" dirty="0"/>
          </a:p>
        </p:txBody>
      </p:sp>
      <p:sp>
        <p:nvSpPr>
          <p:cNvPr id="4" name="Date Placeholder 3"/>
          <p:cNvSpPr>
            <a:spLocks noGrp="1"/>
          </p:cNvSpPr>
          <p:nvPr>
            <p:ph type="dt" sz="half" idx="10"/>
          </p:nvPr>
        </p:nvSpPr>
        <p:spPr/>
        <p:txBody>
          <a:bodyPr/>
          <a:lstStyle/>
          <a:p>
            <a:r>
              <a:rPr lang="en-US"/>
              <a:t>2022/07/20</a:t>
            </a:r>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7</a:t>
            </a:fld>
            <a:endParaRPr lang="en-US"/>
          </a:p>
        </p:txBody>
      </p:sp>
    </p:spTree>
    <p:extLst>
      <p:ext uri="{BB962C8B-B14F-4D97-AF65-F5344CB8AC3E}">
        <p14:creationId xmlns:p14="http://schemas.microsoft.com/office/powerpoint/2010/main" val="720888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p:cNvSpPr>
          <p:nvPr>
            <p:ph type="title"/>
          </p:nvPr>
        </p:nvSpPr>
        <p:spPr/>
        <p:txBody>
          <a:bodyPr>
            <a:normAutofit/>
          </a:bodyPr>
          <a:lstStyle>
            <a:lvl1pPr>
              <a:defRPr sz="8300">
                <a:solidFill>
                  <a:srgbClr val="007754"/>
                </a:solidFill>
              </a:defRPr>
            </a:lvl1pPr>
          </a:lstStyle>
          <a:p>
            <a:pPr lvl="0"/>
            <a:r>
              <a:rPr lang="en-US" sz="4400" dirty="0">
                <a:solidFill>
                  <a:schemeClr val="tx1"/>
                </a:solidFill>
              </a:rPr>
              <a:t>Reference frame implementation</a:t>
            </a:r>
          </a:p>
        </p:txBody>
      </p:sp>
      <p:sp>
        <p:nvSpPr>
          <p:cNvPr id="228" name="Shape 228"/>
          <p:cNvSpPr>
            <a:spLocks noGrp="1"/>
          </p:cNvSpPr>
          <p:nvPr>
            <p:ph idx="1"/>
          </p:nvPr>
        </p:nvSpPr>
        <p:spPr/>
        <p:txBody>
          <a:bodyPr/>
          <a:lstStyle/>
          <a:p>
            <a:r>
              <a:rPr lang="en-US" dirty="0"/>
              <a:t>Any vector may be mapped from one coordinate system to another by the application of</a:t>
            </a:r>
          </a:p>
          <a:p>
            <a:pPr lvl="1"/>
            <a:r>
              <a:rPr lang="en-US" dirty="0"/>
              <a:t>Translation (affects position of co-ordinate origin)</a:t>
            </a:r>
          </a:p>
          <a:p>
            <a:pPr lvl="1"/>
            <a:r>
              <a:rPr lang="en-US" dirty="0"/>
              <a:t>Rotation (affects orientation of co-ordinate axes)</a:t>
            </a:r>
          </a:p>
          <a:p>
            <a:pPr lvl="1"/>
            <a:r>
              <a:rPr lang="en-US" dirty="0"/>
              <a:t>Scale (affects length of co-ordinate axes and maps into heights in the network).  It is important to note that scale changes are just changes to the average height differences in the network.  It is very common to estimate scale changes but be aware that this impacts estimates of height changes.</a:t>
            </a:r>
          </a:p>
        </p:txBody>
      </p:sp>
      <p:sp>
        <p:nvSpPr>
          <p:cNvPr id="2" name="Date Placeholder 1"/>
          <p:cNvSpPr>
            <a:spLocks noGrp="1"/>
          </p:cNvSpPr>
          <p:nvPr>
            <p:ph type="dt" sz="half" idx="10"/>
          </p:nvPr>
        </p:nvSpPr>
        <p:spPr/>
        <p:txBody>
          <a:bodyPr/>
          <a:lstStyle/>
          <a:p>
            <a:r>
              <a:rPr lang="en-US"/>
              <a:t>2022/07/20</a:t>
            </a:r>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8</a:t>
            </a:fld>
            <a:endParaRPr lang="en-US"/>
          </a:p>
        </p:txBody>
      </p:sp>
    </p:spTree>
    <p:extLst>
      <p:ext uri="{BB962C8B-B14F-4D97-AF65-F5344CB8AC3E}">
        <p14:creationId xmlns:p14="http://schemas.microsoft.com/office/powerpoint/2010/main" val="8967168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10133</TotalTime>
  <Words>3838</Words>
  <Application>Microsoft Macintosh PowerPoint</Application>
  <PresentationFormat>Widescreen</PresentationFormat>
  <Paragraphs>453</Paragraphs>
  <Slides>32</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Courier</vt:lpstr>
      <vt:lpstr>Helvetica</vt:lpstr>
      <vt:lpstr>Office Theme</vt:lpstr>
      <vt:lpstr>Reference frames</vt:lpstr>
      <vt:lpstr>Reference frames</vt:lpstr>
      <vt:lpstr>Ultimately, everything is relative</vt:lpstr>
      <vt:lpstr>ITRF2014</vt:lpstr>
      <vt:lpstr>ITRF2014</vt:lpstr>
      <vt:lpstr>Choices of reference frame</vt:lpstr>
      <vt:lpstr>Examples</vt:lpstr>
      <vt:lpstr>Basic issues in reference frame realization</vt:lpstr>
      <vt:lpstr>Reference frame implementation</vt:lpstr>
      <vt:lpstr>1: Translation</vt:lpstr>
      <vt:lpstr>2: Rotation</vt:lpstr>
      <vt:lpstr>3: Scale</vt:lpstr>
      <vt:lpstr>Helmert transformation</vt:lpstr>
      <vt:lpstr>Reference frames in geodetic analyses</vt:lpstr>
      <vt:lpstr>Frame definition with finite constraints</vt:lpstr>
      <vt:lpstr>Frame definition with generalized constraints</vt:lpstr>
      <vt:lpstr>Defining a reference frame with glorg</vt:lpstr>
      <vt:lpstr>Stabilization using a global set of sites</vt:lpstr>
      <vt:lpstr>Use of Global SINEX and GLX files</vt:lpstr>
      <vt:lpstr>Stabilization using regional or local sites</vt:lpstr>
      <vt:lpstr>IGS (IGS14) reference frame core network</vt:lpstr>
      <vt:lpstr>IGS (IGS14) reference frame network</vt:lpstr>
      <vt:lpstr>Reference frame implementation</vt:lpstr>
      <vt:lpstr>Rules for stabilization of time series</vt:lpstr>
      <vt:lpstr>Issues with estimating scale</vt:lpstr>
      <vt:lpstr>More subtle issues: Important if studying regional and continental height changes</vt:lpstr>
      <vt:lpstr>Impact of scale and of adding global network</vt:lpstr>
      <vt:lpstr>Velocities and time series</vt:lpstr>
      <vt:lpstr>Referencing to a horizontal block (“plate”)</vt:lpstr>
      <vt:lpstr>Example: Velocities of Anatolia and the Aegean in a Eurasia reference frame</vt:lpstr>
      <vt:lpstr>Velocities in an  Anatolian reference frame</vt:lpstr>
      <vt:lpstr>Final Thoughts</vt:lpstr>
    </vt:vector>
  </TitlesOfParts>
  <Manager/>
  <Company>MIT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Reference frames</dc:title>
  <dc:subject/>
  <dc:creator>M. Floyd</dc:creator>
  <cp:keywords/>
  <dc:description/>
  <cp:lastModifiedBy>Mike Floyd</cp:lastModifiedBy>
  <cp:revision>99</cp:revision>
  <cp:lastPrinted>2020-08-22T14:54:07Z</cp:lastPrinted>
  <dcterms:created xsi:type="dcterms:W3CDTF">2014-11-13T20:18:27Z</dcterms:created>
  <dcterms:modified xsi:type="dcterms:W3CDTF">2022-07-20T19:27:52Z</dcterms:modified>
  <cp:category/>
</cp:coreProperties>
</file>