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83" r:id="rId2"/>
    <p:sldId id="290" r:id="rId3"/>
    <p:sldId id="279" r:id="rId4"/>
    <p:sldId id="284" r:id="rId5"/>
    <p:sldId id="258" r:id="rId6"/>
    <p:sldId id="259" r:id="rId7"/>
    <p:sldId id="285" r:id="rId8"/>
    <p:sldId id="286" r:id="rId9"/>
    <p:sldId id="287" r:id="rId10"/>
    <p:sldId id="288" r:id="rId11"/>
    <p:sldId id="272" r:id="rId12"/>
    <p:sldId id="289" r:id="rId13"/>
    <p:sldId id="291" r:id="rId14"/>
    <p:sldId id="292" r:id="rId15"/>
    <p:sldId id="278" r:id="rId16"/>
    <p:sldId id="280" r:id="rId17"/>
    <p:sldId id="281"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0" d="100"/>
          <a:sy n="110" d="100"/>
        </p:scale>
        <p:origin x="-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B77309-051D-9143-A2B7-AF49D5B363EC}" type="datetimeFigureOut">
              <a:rPr lang="en-US" smtClean="0"/>
              <a:t>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EA0952-94F9-2B4F-9357-C335D252DD58}" type="slidenum">
              <a:rPr lang="en-US" smtClean="0"/>
              <a:t>‹#›</a:t>
            </a:fld>
            <a:endParaRPr lang="en-US"/>
          </a:p>
        </p:txBody>
      </p:sp>
    </p:spTree>
    <p:extLst>
      <p:ext uri="{BB962C8B-B14F-4D97-AF65-F5344CB8AC3E}">
        <p14:creationId xmlns:p14="http://schemas.microsoft.com/office/powerpoint/2010/main" val="489734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8CEA8-69F3-604E-A932-4E1424EE1F1C}" type="datetimeFigureOut">
              <a:rPr lang="en-US" smtClean="0"/>
              <a:t>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71167-17A4-4F45-A21A-79BB4E55B1E1}" type="slidenum">
              <a:rPr lang="en-US" smtClean="0"/>
              <a:t>‹#›</a:t>
            </a:fld>
            <a:endParaRPr lang="en-US"/>
          </a:p>
        </p:txBody>
      </p:sp>
    </p:spTree>
    <p:extLst>
      <p:ext uri="{BB962C8B-B14F-4D97-AF65-F5344CB8AC3E}">
        <p14:creationId xmlns:p14="http://schemas.microsoft.com/office/powerpoint/2010/main" val="2110084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57346"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57347"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DF812137-EA23-1D40-AF15-1877D2EAF2AE}" type="slidenum">
              <a:rPr lang="en-GB" sz="1200">
                <a:solidFill>
                  <a:srgbClr val="000000"/>
                </a:solidFill>
                <a:latin typeface="Tahoma" charset="0"/>
              </a:rPr>
              <a:pPr/>
              <a:t>3</a:t>
            </a:fld>
            <a:endParaRPr lang="en-GB" sz="1200">
              <a:solidFill>
                <a:srgbClr val="000000"/>
              </a:solidFill>
              <a:latin typeface="Tahoma" charset="0"/>
            </a:endParaRPr>
          </a:p>
        </p:txBody>
      </p:sp>
      <p:sp>
        <p:nvSpPr>
          <p:cNvPr id="57348" name="Rectangle 7"/>
          <p:cNvSpPr txBox="1">
            <a:spLocks noGrp="1" noChangeArrowheads="1"/>
          </p:cNvSpPr>
          <p:nvPr/>
        </p:nvSpPr>
        <p:spPr bwMode="auto">
          <a:xfrm>
            <a:off x="3886201" y="8685457"/>
            <a:ext cx="2970213" cy="4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6" rIns="96650" bIns="48326" anchor="b"/>
          <a:lstStyle>
            <a:lvl1pPr defTabSz="965200">
              <a:defRPr sz="2400">
                <a:solidFill>
                  <a:schemeClr val="bg1"/>
                </a:solidFill>
                <a:latin typeface="Times New Roman" charset="0"/>
                <a:ea typeface="ＭＳ Ｐゴシック" charset="0"/>
                <a:cs typeface="ＭＳ Ｐゴシック" charset="0"/>
              </a:defRPr>
            </a:lvl1pPr>
            <a:lvl2pPr marL="742950" indent="-285750" defTabSz="965200">
              <a:defRPr sz="2400">
                <a:solidFill>
                  <a:schemeClr val="bg1"/>
                </a:solidFill>
                <a:latin typeface="Times New Roman" charset="0"/>
                <a:ea typeface="ＭＳ Ｐゴシック" charset="0"/>
              </a:defRPr>
            </a:lvl2pPr>
            <a:lvl3pPr marL="1143000" indent="-228600" defTabSz="965200">
              <a:defRPr sz="2400">
                <a:solidFill>
                  <a:schemeClr val="bg1"/>
                </a:solidFill>
                <a:latin typeface="Times New Roman" charset="0"/>
                <a:ea typeface="ＭＳ Ｐゴシック" charset="0"/>
              </a:defRPr>
            </a:lvl3pPr>
            <a:lvl4pPr marL="1600200" indent="-228600" defTabSz="965200">
              <a:defRPr sz="2400">
                <a:solidFill>
                  <a:schemeClr val="bg1"/>
                </a:solidFill>
                <a:latin typeface="Times New Roman" charset="0"/>
                <a:ea typeface="ＭＳ Ｐゴシック" charset="0"/>
              </a:defRPr>
            </a:lvl4pPr>
            <a:lvl5pPr marL="2057400" indent="-228600" defTabSz="965200">
              <a:defRPr sz="2400">
                <a:solidFill>
                  <a:schemeClr val="bg1"/>
                </a:solidFill>
                <a:latin typeface="Times New Roman" charset="0"/>
                <a:ea typeface="ＭＳ Ｐゴシック" charset="0"/>
              </a:defRPr>
            </a:lvl5pPr>
            <a:lvl6pPr marL="2514600" indent="-228600" defTabSz="9652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defTabSz="9652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defTabSz="9652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defTabSz="9652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algn="r" eaLnBrk="1" hangingPunct="1">
              <a:lnSpc>
                <a:spcPct val="100000"/>
              </a:lnSpc>
              <a:buClrTx/>
              <a:buSzTx/>
              <a:buFontTx/>
              <a:buNone/>
            </a:pPr>
            <a:fld id="{BE80AA8D-BDCD-664B-8FF5-695FB89CE119}" type="slidenum">
              <a:rPr lang="en-US" sz="1200">
                <a:solidFill>
                  <a:schemeClr val="tx1"/>
                </a:solidFill>
                <a:latin typeface="Arial" charset="0"/>
              </a:rPr>
              <a:pPr algn="r" eaLnBrk="1" hangingPunct="1">
                <a:lnSpc>
                  <a:spcPct val="100000"/>
                </a:lnSpc>
                <a:buClrTx/>
                <a:buSzTx/>
                <a:buFontTx/>
                <a:buNone/>
              </a:pPr>
              <a:t>3</a:t>
            </a:fld>
            <a:endParaRPr lang="en-US" sz="1200">
              <a:solidFill>
                <a:schemeClr val="tx1"/>
              </a:solidFill>
              <a:latin typeface="Arial" charset="0"/>
            </a:endParaRPr>
          </a:p>
        </p:txBody>
      </p:sp>
      <p:sp>
        <p:nvSpPr>
          <p:cNvPr id="57349" name="Rectangle 2"/>
          <p:cNvSpPr>
            <a:spLocks noGrp="1" noChangeArrowheads="1"/>
          </p:cNvSpPr>
          <p:nvPr>
            <p:ph type="body" idx="1"/>
          </p:nvPr>
        </p:nvSpPr>
        <p:spPr>
          <a:xfrm>
            <a:off x="912814" y="4341938"/>
            <a:ext cx="5030787" cy="4115828"/>
          </a:xfrm>
          <a:noFill/>
          <a:ln>
            <a:solidFill>
              <a:srgbClr val="000000"/>
            </a:solidFill>
            <a:miter lim="800000"/>
          </a:ln>
          <a:extLst>
            <a:ext uri="{909E8E84-426E-40dd-AFC4-6F175D3DCCD1}">
              <a14:hiddenFill xmlns:a14="http://schemas.microsoft.com/office/drawing/2010/main">
                <a:solidFill>
                  <a:srgbClr val="FFFFFF"/>
                </a:solidFill>
              </a14:hiddenFill>
            </a:ext>
          </a:extLst>
        </p:spPr>
        <p:txBody>
          <a:bodyPr lIns="95799" tIns="47901" rIns="95799" bIns="47901"/>
          <a:lstStyle/>
          <a:p>
            <a:pPr defTabSz="914400" eaLnBrk="1" hangingPunct="1"/>
            <a:r>
              <a:rPr lang="en-US"/>
              <a:t>Ionosphere is a layer of the atmosphere filled with charged particles that delay the signal from the satellite to the receiver.</a:t>
            </a:r>
          </a:p>
          <a:p>
            <a:pPr defTabSz="914400" eaLnBrk="1" hangingPunct="1"/>
            <a:endParaRPr lang="en-US"/>
          </a:p>
          <a:p>
            <a:pPr defTabSz="914400" eaLnBrk="1" hangingPunct="1"/>
            <a:r>
              <a:rPr lang="en-US"/>
              <a:t>With short baselines, less than ten kilometers, the effect are almost equal, and will be canceled out of the solution.</a:t>
            </a:r>
          </a:p>
          <a:p>
            <a:pPr defTabSz="914400" eaLnBrk="1" hangingPunct="1"/>
            <a:endParaRPr lang="en-US"/>
          </a:p>
          <a:p>
            <a:pPr defTabSz="914400" eaLnBrk="1" hangingPunct="1"/>
            <a:r>
              <a:rPr lang="en-US"/>
              <a:t> </a:t>
            </a:r>
          </a:p>
        </p:txBody>
      </p:sp>
      <p:sp>
        <p:nvSpPr>
          <p:cNvPr id="57350" name="Rectangle 3"/>
          <p:cNvSpPr>
            <a:spLocks noGrp="1" noRot="1" noChangeAspect="1" noChangeArrowheads="1" noTextEdit="1"/>
          </p:cNvSpPr>
          <p:nvPr>
            <p:ph type="sldImg"/>
          </p:nvPr>
        </p:nvSpPr>
        <p:spPr>
          <a:xfrm>
            <a:off x="1258888" y="776288"/>
            <a:ext cx="4383087" cy="3286125"/>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59394"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5939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AFB0C102-8A7E-4343-A8B0-74F904C75CEE}" type="slidenum">
              <a:rPr lang="en-GB" sz="1200">
                <a:solidFill>
                  <a:srgbClr val="000000"/>
                </a:solidFill>
                <a:latin typeface="Tahoma" charset="0"/>
              </a:rPr>
              <a:pPr/>
              <a:t>16</a:t>
            </a:fld>
            <a:endParaRPr lang="en-GB" sz="1200">
              <a:solidFill>
                <a:srgbClr val="000000"/>
              </a:solidFill>
              <a:latin typeface="Tahoma" charset="0"/>
            </a:endParaRPr>
          </a:p>
        </p:txBody>
      </p:sp>
      <p:sp>
        <p:nvSpPr>
          <p:cNvPr id="59396" name="Rectangle 2"/>
          <p:cNvSpPr>
            <a:spLocks noGrp="1" noRot="1" noChangeAspect="1" noChangeArrowheads="1" noTextEdit="1"/>
          </p:cNvSpPr>
          <p:nvPr>
            <p:ph type="sldImg"/>
          </p:nvPr>
        </p:nvSpPr>
        <p:spPr>
          <a:xfrm>
            <a:off x="1141413" y="685800"/>
            <a:ext cx="4575175" cy="3430588"/>
          </a:xfrm>
          <a:ln/>
        </p:spPr>
      </p:sp>
      <p:sp>
        <p:nvSpPr>
          <p:cNvPr id="59397" name="Rectangle 3"/>
          <p:cNvSpPr>
            <a:spLocks noGrp="1" noChangeArrowheads="1"/>
          </p:cNvSpPr>
          <p:nvPr>
            <p:ph type="body" idx="1"/>
          </p:nvPr>
        </p:nvSpPr>
        <p:spPr>
          <a:xfrm>
            <a:off x="685800" y="4343520"/>
            <a:ext cx="5486400" cy="4114246"/>
          </a:xfrm>
          <a:solidFill>
            <a:srgbClr val="FFFFFF"/>
          </a:solidFill>
          <a:ln>
            <a:solidFill>
              <a:srgbClr val="000000"/>
            </a:solidFill>
            <a:miter lim="800000"/>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61442"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61443"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0A15663E-5E90-664D-80E6-729B0A56E4E3}" type="slidenum">
              <a:rPr lang="en-GB" sz="1200">
                <a:solidFill>
                  <a:srgbClr val="000000"/>
                </a:solidFill>
                <a:latin typeface="Tahoma" charset="0"/>
              </a:rPr>
              <a:pPr/>
              <a:t>17</a:t>
            </a:fld>
            <a:endParaRPr lang="en-GB" sz="1200">
              <a:solidFill>
                <a:srgbClr val="000000"/>
              </a:solidFill>
              <a:latin typeface="Tahoma" charset="0"/>
            </a:endParaRPr>
          </a:p>
        </p:txBody>
      </p:sp>
      <p:sp>
        <p:nvSpPr>
          <p:cNvPr id="61444" name="Slide Image Placeholder 1"/>
          <p:cNvSpPr>
            <a:spLocks noGrp="1" noRot="1" noChangeAspect="1" noTextEdit="1"/>
          </p:cNvSpPr>
          <p:nvPr>
            <p:ph type="sldImg"/>
          </p:nvPr>
        </p:nvSpPr>
        <p:spPr>
          <a:xfrm>
            <a:off x="1152525" y="692150"/>
            <a:ext cx="4556125" cy="3416300"/>
          </a:xfrm>
          <a:ln/>
        </p:spPr>
      </p:sp>
      <p:sp>
        <p:nvSpPr>
          <p:cNvPr id="61445" name="Notes Placeholder 2"/>
          <p:cNvSpPr>
            <a:spLocks noGrp="1"/>
          </p:cNvSpPr>
          <p:nvPr>
            <p:ph type="body" idx="1"/>
          </p:nvPr>
        </p:nvSpPr>
        <p:spPr>
          <a:xfrm>
            <a:off x="914401" y="4340356"/>
            <a:ext cx="5027613" cy="4117409"/>
          </a:xfrm>
          <a:solidFill>
            <a:srgbClr val="FFFFFF"/>
          </a:solidFill>
          <a:ln>
            <a:solidFill>
              <a:srgbClr val="000000"/>
            </a:solidFill>
            <a:miter lim="800000"/>
          </a:ln>
        </p:spPr>
        <p:txBody>
          <a:bodyPr lIns="90827" tIns="44617" rIns="90827" bIns="44617"/>
          <a:lstStyle/>
          <a:p>
            <a:pPr defTabSz="914400"/>
            <a:r>
              <a:rPr lang="en-US"/>
              <a:t>Beginning in December of 2008, we have started including data from approximately 80 Plate Boundary Observatory (PBO) stations in the western United States. These stations significantly improve the characterization of moisture in the west, and should be useful in the study of summer precipitation events and the development and evolution of the North American Monsoon.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63490"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63491"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2C5D327F-2285-2D4B-9C33-8A2198B79741}" type="slidenum">
              <a:rPr lang="en-GB" sz="1200">
                <a:solidFill>
                  <a:srgbClr val="000000"/>
                </a:solidFill>
                <a:latin typeface="Tahoma" charset="0"/>
              </a:rPr>
              <a:pPr/>
              <a:t>18</a:t>
            </a:fld>
            <a:endParaRPr lang="en-GB" sz="1200">
              <a:solidFill>
                <a:srgbClr val="000000"/>
              </a:solidFill>
              <a:latin typeface="Tahoma" charset="0"/>
            </a:endParaRPr>
          </a:p>
        </p:txBody>
      </p:sp>
      <p:sp>
        <p:nvSpPr>
          <p:cNvPr id="63492" name="Slide Image Placeholder 1"/>
          <p:cNvSpPr>
            <a:spLocks noGrp="1" noRot="1" noChangeAspect="1" noTextEdit="1"/>
          </p:cNvSpPr>
          <p:nvPr>
            <p:ph type="sldImg"/>
          </p:nvPr>
        </p:nvSpPr>
        <p:spPr>
          <a:xfrm>
            <a:off x="1152525" y="692150"/>
            <a:ext cx="4556125" cy="3416300"/>
          </a:xfrm>
          <a:ln/>
        </p:spPr>
      </p:sp>
      <p:sp>
        <p:nvSpPr>
          <p:cNvPr id="63493" name="Notes Placeholder 2"/>
          <p:cNvSpPr>
            <a:spLocks noGrp="1"/>
          </p:cNvSpPr>
          <p:nvPr>
            <p:ph type="body" idx="1"/>
          </p:nvPr>
        </p:nvSpPr>
        <p:spPr>
          <a:xfrm>
            <a:off x="914401" y="4340356"/>
            <a:ext cx="5027613" cy="4117409"/>
          </a:xfrm>
          <a:noFill/>
          <a:ln>
            <a:solidFill>
              <a:srgbClr val="000000"/>
            </a:solidFill>
            <a:miter lim="800000"/>
          </a:ln>
          <a:extLst>
            <a:ext uri="{909E8E84-426E-40dd-AFC4-6F175D3DCCD1}">
              <a14:hiddenFill xmlns:a14="http://schemas.microsoft.com/office/drawing/2010/main">
                <a:solidFill>
                  <a:srgbClr val="FFFFFF"/>
                </a:solidFill>
              </a14:hiddenFill>
            </a:ext>
          </a:extLst>
        </p:spPr>
        <p:txBody>
          <a:bodyPr lIns="90827" tIns="44617" rIns="90827" bIns="44617"/>
          <a:lstStyle/>
          <a:p>
            <a:pPr defTabSz="914400"/>
            <a:r>
              <a:rPr lang="en-US"/>
              <a:t>The network of GPS stations in the Caribbean has successfully be used to improve hurricane intensity forecasts. </a:t>
            </a:r>
          </a:p>
          <a:p>
            <a:pPr defTabSz="914400"/>
            <a:endParaRPr lang="en-US"/>
          </a:p>
          <a:p>
            <a:pPr defTabSz="914400"/>
            <a:r>
              <a:rPr lang="en-US"/>
              <a:t>Assimilation of GPS PW into a WRF forecast of hurricanes Dean (2007) and Gustav (2008) show a positive impact </a:t>
            </a:r>
          </a:p>
          <a:p>
            <a:pPr defTabSz="914400"/>
            <a:r>
              <a:rPr lang="en-US"/>
              <a:t>on the forecast of minimum surface pressure of these two storms. The impact of GPS PW is 10-20 hPa.</a:t>
            </a:r>
          </a:p>
          <a:p>
            <a:pPr defTabSz="914400"/>
            <a:endParaRPr lang="en-US"/>
          </a:p>
          <a:p>
            <a:pPr defTabSz="914400"/>
            <a:r>
              <a:rPr lang="en-US"/>
              <a:t> Data assimilation done by Dr. Ted Iwabuchi.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18434"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1843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2AF7D21A-29C2-6B43-9E08-F3731FB7DDF0}" type="slidenum">
              <a:rPr lang="en-GB" sz="1200">
                <a:solidFill>
                  <a:srgbClr val="000000"/>
                </a:solidFill>
                <a:latin typeface="Tahoma" charset="0"/>
              </a:rPr>
              <a:pPr/>
              <a:t>5</a:t>
            </a:fld>
            <a:endParaRPr lang="en-GB" sz="1200">
              <a:solidFill>
                <a:srgbClr val="000000"/>
              </a:solidFill>
              <a:latin typeface="Tahoma" charset="0"/>
            </a:endParaRPr>
          </a:p>
        </p:txBody>
      </p:sp>
      <p:sp>
        <p:nvSpPr>
          <p:cNvPr id="18436" name="Rectangle 2"/>
          <p:cNvSpPr>
            <a:spLocks noGrp="1" noRot="1" noChangeAspect="1" noChangeArrowheads="1" noTextEdit="1"/>
          </p:cNvSpPr>
          <p:nvPr>
            <p:ph type="sldImg"/>
          </p:nvPr>
        </p:nvSpPr>
        <p:spPr>
          <a:xfrm>
            <a:off x="1143000" y="685800"/>
            <a:ext cx="4573588" cy="3429000"/>
          </a:xfrm>
          <a:ln/>
        </p:spPr>
      </p:sp>
      <p:sp>
        <p:nvSpPr>
          <p:cNvPr id="18437"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Now we’ve taken the phase vs time residuals and projected them onto the sky. Same 12-hr period for the same stations on two successive days. </a:t>
            </a:r>
            <a:r>
              <a:rPr lang="en-US" b="1"/>
              <a:t>North to the right!!</a:t>
            </a:r>
            <a:r>
              <a:rPr lang="en-US"/>
              <a:t>  This is the pattern you see on the sky at mid-latitudes and shows a mixture of N-S and E-W motion, with N-S dominating.  At the equator, all the satellites move nearly N-S on the sky, and at the poles more E-W.  The dominant motion determines whether the N-S or E-W component of the station position is better determined.  You see again the largest fluctuations at low elevation angles, and much of this noise repeats from day to day—signal multipathing.  Where you see differences, as near 90 degrees between 20-24 hours, the likely cause is water vapor.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D5F5BB78-01B0-024D-9C13-B089A97AA738}" type="slidenum">
              <a:rPr lang="en-GB" sz="1200">
                <a:solidFill>
                  <a:srgbClr val="000000"/>
                </a:solidFill>
                <a:latin typeface="Tahoma" charset="0"/>
              </a:rPr>
              <a:pPr/>
              <a:t>6</a:t>
            </a:fld>
            <a:endParaRPr lang="en-GB" sz="1200">
              <a:solidFill>
                <a:srgbClr val="000000"/>
              </a:solidFill>
              <a:latin typeface="Tahoma" charset="0"/>
            </a:endParaRPr>
          </a:p>
        </p:txBody>
      </p:sp>
      <p:sp>
        <p:nvSpPr>
          <p:cNvPr id="20485" name="Text Box 2"/>
          <p:cNvSpPr txBox="1">
            <a:spLocks noChangeArrowheads="1"/>
          </p:cNvSpPr>
          <p:nvPr/>
        </p:nvSpPr>
        <p:spPr bwMode="auto">
          <a:xfrm>
            <a:off x="1152525" y="692559"/>
            <a:ext cx="4556125" cy="3416944"/>
          </a:xfrm>
          <a:prstGeom prst="rect">
            <a:avLst/>
          </a:prstGeom>
          <a:solidFill>
            <a:srgbClr val="FFFFFF"/>
          </a:solidFill>
          <a:ln w="9525">
            <a:solidFill>
              <a:srgbClr val="000000"/>
            </a:solidFill>
            <a:miter lim="800000"/>
            <a:headEnd/>
            <a:tailEnd/>
          </a:ln>
        </p:spPr>
        <p:txBody>
          <a:bodyPr wrap="none" anchor="ct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endParaRPr lang="en-US"/>
          </a:p>
        </p:txBody>
      </p:sp>
      <p:sp>
        <p:nvSpPr>
          <p:cNvPr id="20486" name="Text Box 3"/>
          <p:cNvSpPr>
            <a:spLocks noGrp="1" noChangeArrowheads="1"/>
          </p:cNvSpPr>
          <p:nvPr>
            <p:ph type="body"/>
          </p:nvPr>
        </p:nvSpPr>
        <p:spPr>
          <a:xfrm>
            <a:off x="914401" y="4340356"/>
            <a:ext cx="5027613" cy="4117409"/>
          </a:xfrm>
          <a:solidFill>
            <a:srgbClr val="FFFFFF"/>
          </a:solidFill>
          <a:ln w="9360">
            <a:solidFill>
              <a:srgbClr val="000000"/>
            </a:solidFill>
            <a:miter lim="800000"/>
          </a:ln>
        </p:spPr>
        <p:txBody>
          <a:bodyPr lIns="82241" tIns="41121" rIns="82241" bIns="41121"/>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a:cs typeface="DejaVu Sans" charset="0"/>
              </a:rPr>
              <a:t>The three figures on the left show time series of ZHD (bottom), ZWD (middle), and ZTD (top) simulated from a MM5 3-km model simulation of a squall line. The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788D95-0C69-9F46-812E-18BE2E8C8B54}" type="slidenum">
              <a:rPr lang="en-US"/>
              <a:pPr/>
              <a:t>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8A5B3F-B4AD-B14A-9DFB-FE304FE49A24}" type="slidenum">
              <a:rPr lang="en-US"/>
              <a:pPr/>
              <a:t>8</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Problem is that the distribution of satellites on sky for different latitudes creates a bias in</a:t>
            </a:r>
            <a:r>
              <a:rPr lang="en-US" dirty="0" smtClean="0"/>
              <a:t> height</a:t>
            </a:r>
            <a:r>
              <a:rPr lang="en-US" baseline="0" dirty="0" smtClean="0"/>
              <a:t> estimates.</a:t>
            </a:r>
            <a:endParaRPr lang="en-US" dirty="0" smtClean="0"/>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29C4B2-00E0-4441-B24B-7404D730C92D}" type="slidenum">
              <a:rPr lang="en-US"/>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3B0F91F-042C-084A-B472-2E465C3326F4}" type="slidenum">
              <a:rPr lang="en-US"/>
              <a:pPr/>
              <a:t>10</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10-day span of ZD estimates from GAMIT at 4 stations, showing…</a:t>
            </a:r>
          </a:p>
          <a:p>
            <a:pPr eaLnBrk="1" hangingPunct="1"/>
            <a:endParaRPr lang="en-US" dirty="0"/>
          </a:p>
          <a:p>
            <a:pPr eaLnBrk="1" hangingPunct="1"/>
            <a:r>
              <a:rPr lang="en-US" dirty="0"/>
              <a:t>DIFFERENCES in ZTD (red) </a:t>
            </a:r>
            <a:r>
              <a:rPr lang="en-US" dirty="0" err="1"/>
              <a:t>vs</a:t>
            </a:r>
            <a:r>
              <a:rPr lang="en-US" dirty="0"/>
              <a:t> differences (ERROR) in pressure (black)</a:t>
            </a:r>
          </a:p>
          <a:p>
            <a:pPr eaLnBrk="1" hangingPunct="1"/>
            <a:r>
              <a:rPr lang="en-US" dirty="0"/>
              <a:t> NOTE high correlation. </a:t>
            </a:r>
            <a:r>
              <a:rPr lang="en-US" dirty="0" smtClean="0"/>
              <a:t> </a:t>
            </a:r>
          </a:p>
          <a:p>
            <a:pPr eaLnBrk="1" hangingPunct="1"/>
            <a:endParaRPr lang="en-US" dirty="0" smtClean="0"/>
          </a:p>
          <a:p>
            <a:pPr eaLnBrk="1" hangingPunct="1"/>
            <a:endParaRPr lang="en-US" dirty="0" smtClean="0"/>
          </a:p>
          <a:p>
            <a:pPr eaLnBrk="1" hangingPunct="1"/>
            <a:r>
              <a:rPr lang="en-US" dirty="0"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47107"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4710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GB" sz="1200">
                <a:solidFill>
                  <a:srgbClr val="000000"/>
                </a:solidFill>
                <a:latin typeface="Tahoma" charset="0"/>
              </a:rPr>
              <a:t>Page No. </a:t>
            </a:r>
            <a:fld id="{760EAE01-22AF-8F48-8B08-36BFACAE10C2}" type="slidenum">
              <a:rPr lang="en-GB" sz="1200">
                <a:solidFill>
                  <a:srgbClr val="000000"/>
                </a:solidFill>
                <a:latin typeface="Tahoma" charset="0"/>
              </a:rPr>
              <a:pPr/>
              <a:t>11</a:t>
            </a:fld>
            <a:endParaRPr lang="en-GB" sz="1200">
              <a:solidFill>
                <a:srgbClr val="000000"/>
              </a:solidFill>
              <a:latin typeface="Tahoma" charset="0"/>
            </a:endParaRPr>
          </a:p>
        </p:txBody>
      </p:sp>
      <p:sp>
        <p:nvSpPr>
          <p:cNvPr id="47109" name="Text Box 1026"/>
          <p:cNvSpPr txBox="1">
            <a:spLocks noChangeArrowheads="1"/>
          </p:cNvSpPr>
          <p:nvPr/>
        </p:nvSpPr>
        <p:spPr bwMode="auto">
          <a:xfrm>
            <a:off x="1152525" y="692559"/>
            <a:ext cx="4556125" cy="3416944"/>
          </a:xfrm>
          <a:prstGeom prst="rect">
            <a:avLst/>
          </a:prstGeom>
          <a:solidFill>
            <a:srgbClr val="FFFFFF"/>
          </a:solidFill>
          <a:ln w="9525">
            <a:solidFill>
              <a:srgbClr val="000000"/>
            </a:solidFill>
            <a:miter lim="800000"/>
            <a:headEnd/>
            <a:tailEnd/>
          </a:ln>
        </p:spPr>
        <p:txBody>
          <a:bodyPr wrap="none" anchor="ct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endParaRPr lang="en-US"/>
          </a:p>
        </p:txBody>
      </p:sp>
      <p:sp>
        <p:nvSpPr>
          <p:cNvPr id="47110" name="Text Box 1027"/>
          <p:cNvSpPr>
            <a:spLocks noGrp="1" noChangeArrowheads="1"/>
          </p:cNvSpPr>
          <p:nvPr>
            <p:ph type="body"/>
          </p:nvPr>
        </p:nvSpPr>
        <p:spPr>
          <a:xfrm>
            <a:off x="914401" y="4340356"/>
            <a:ext cx="5027613" cy="4117409"/>
          </a:xfrm>
          <a:solidFill>
            <a:srgbClr val="FFFFFF"/>
          </a:solidFill>
          <a:ln w="9360">
            <a:solidFill>
              <a:srgbClr val="000000"/>
            </a:solidFill>
            <a:miter lim="800000"/>
          </a:ln>
        </p:spPr>
        <p:txBody>
          <a:bodyPr lIns="82241" tIns="41121" rIns="82241" bIns="41121"/>
          <a:lstStyle/>
          <a:p>
            <a:pPr eaLnBrk="1" hangingPunct="1">
              <a:spcBef>
                <a:spcPts val="450"/>
              </a:spcBef>
              <a:tabLst>
                <a:tab pos="723900" algn="l"/>
                <a:tab pos="1447800" algn="l"/>
                <a:tab pos="2171700" algn="l"/>
                <a:tab pos="2895600" algn="l"/>
                <a:tab pos="3619500" algn="l"/>
                <a:tab pos="4343400" algn="l"/>
                <a:tab pos="5067300" algn="l"/>
              </a:tabLst>
            </a:pPr>
            <a:r>
              <a:rPr lang="en-US" sz="2200">
                <a:latin typeface="Arial" charset="0"/>
                <a:cs typeface="DejaVu Sans" charset="0"/>
              </a:rPr>
              <a:t>GOES 8 image at 1309 UTC  and GPS PW/SW for station BURB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p:spPr>
        <p:txBody>
          <a:bodyPr/>
          <a:lstStyle/>
          <a:p>
            <a:r>
              <a:rPr lang="en-GB"/>
              <a:t>WGS-84 Seminar and Workshop</a:t>
            </a:r>
          </a:p>
          <a:p>
            <a:endParaRPr lang="en-GB"/>
          </a:p>
        </p:txBody>
      </p:sp>
      <p:sp>
        <p:nvSpPr>
          <p:cNvPr id="50179" name="Rectangle 5"/>
          <p:cNvSpPr>
            <a:spLocks noGrp="1" noChangeArrowheads="1"/>
          </p:cNvSpPr>
          <p:nvPr>
            <p:ph type="dt" sz="quarter" idx="1"/>
          </p:nvPr>
        </p:nvSpPr>
        <p:spPr>
          <a:noFill/>
        </p:spPr>
        <p:txBody>
          <a:bodyPr/>
          <a:lstStyle/>
          <a:p>
            <a:r>
              <a:rPr lang="en-GB"/>
              <a:t>San Salvador</a:t>
            </a:r>
          </a:p>
          <a:p>
            <a:endParaRPr lang="en-GB"/>
          </a:p>
        </p:txBody>
      </p:sp>
      <p:sp>
        <p:nvSpPr>
          <p:cNvPr id="50180" name="Rectangle 9"/>
          <p:cNvSpPr>
            <a:spLocks noGrp="1" noChangeArrowheads="1"/>
          </p:cNvSpPr>
          <p:nvPr>
            <p:ph type="sldNum" sz="quarter" idx="5"/>
          </p:nvPr>
        </p:nvSpPr>
        <p:spPr>
          <a:noFill/>
        </p:spPr>
        <p:txBody>
          <a:bodyPr/>
          <a:lstStyle/>
          <a:p>
            <a:r>
              <a:rPr lang="en-GB"/>
              <a:t>Page No. </a:t>
            </a:r>
            <a:fld id="{CD159306-BAA4-C246-8476-9D9ED27CD00F}" type="slidenum">
              <a:rPr lang="en-GB"/>
              <a:pPr/>
              <a:t>12</a:t>
            </a:fld>
            <a:endParaRPr lang="en-GB"/>
          </a:p>
        </p:txBody>
      </p:sp>
      <p:sp>
        <p:nvSpPr>
          <p:cNvPr id="50181" name="Text Box 2"/>
          <p:cNvSpPr txBox="1">
            <a:spLocks noChangeArrowheads="1"/>
          </p:cNvSpPr>
          <p:nvPr/>
        </p:nvSpPr>
        <p:spPr bwMode="auto">
          <a:xfrm>
            <a:off x="3885512" y="8686960"/>
            <a:ext cx="2972488" cy="457040"/>
          </a:xfrm>
          <a:prstGeom prst="rect">
            <a:avLst/>
          </a:prstGeom>
          <a:noFill/>
          <a:ln w="9525">
            <a:noFill/>
            <a:round/>
            <a:headEnd/>
            <a:tailEnd/>
          </a:ln>
        </p:spPr>
        <p:txBody>
          <a:bodyPr lIns="80750" tIns="41990" rIns="80750" bIns="41990" anchor="b">
            <a:prstTxWarp prst="textNoShape">
              <a:avLst/>
            </a:prstTxWarp>
          </a:bodyPr>
          <a:lstStyle/>
          <a:p>
            <a:pPr algn="r" defTabSz="409538">
              <a:tabLst>
                <a:tab pos="648568" algn="l"/>
                <a:tab pos="1297135" algn="l"/>
                <a:tab pos="1947297" algn="l"/>
                <a:tab pos="2597458" algn="l"/>
              </a:tabLst>
            </a:pPr>
            <a:fld id="{C8D3A732-F0B7-BE40-941A-6B7B8C15978B}" type="slidenum">
              <a:rPr lang="en-US" sz="1100">
                <a:solidFill>
                  <a:srgbClr val="000000"/>
                </a:solidFill>
                <a:latin typeface="Arial" charset="0"/>
                <a:ea typeface="DejaVu Sans" charset="0"/>
                <a:cs typeface="DejaVu Sans" charset="0"/>
              </a:rPr>
              <a:pPr algn="r" defTabSz="409538">
                <a:tabLst>
                  <a:tab pos="648568" algn="l"/>
                  <a:tab pos="1297135" algn="l"/>
                  <a:tab pos="1947297" algn="l"/>
                  <a:tab pos="2597458" algn="l"/>
                </a:tabLst>
              </a:pPr>
              <a:t>12</a:t>
            </a:fld>
            <a:endParaRPr lang="en-US" sz="1100" dirty="0">
              <a:solidFill>
                <a:srgbClr val="000000"/>
              </a:solidFill>
              <a:latin typeface="Arial" charset="0"/>
              <a:ea typeface="DejaVu Sans"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normAutofit lnSpcReduction="10000"/>
          </a:bodyPr>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The map on the lower left shows </a:t>
            </a:r>
            <a:r>
              <a:rPr lang="en-US" sz="2200" dirty="0" err="1">
                <a:latin typeface="Arial" charset="0"/>
                <a:ea typeface="DejaVu Sans" charset="0"/>
                <a:cs typeface="DejaVu Sans" charset="0"/>
              </a:rPr>
              <a:t>Suominet</a:t>
            </a:r>
            <a:r>
              <a:rPr lang="en-US" sz="2200" dirty="0">
                <a:latin typeface="Arial" charset="0"/>
                <a:ea typeface="DejaVu Sans" charset="0"/>
                <a:cs typeface="DejaVu Sans" charset="0"/>
              </a:rPr>
              <a:t> GPS stations (in blue), and locations of hurricane landfall from 2003-2005. The </a:t>
            </a:r>
            <a:r>
              <a:rPr lang="en-US" sz="2200" dirty="0" err="1">
                <a:latin typeface="Arial" charset="0"/>
                <a:ea typeface="DejaVu Sans" charset="0"/>
                <a:cs typeface="DejaVu Sans" charset="0"/>
              </a:rPr>
              <a:t>scatterplot</a:t>
            </a:r>
            <a:r>
              <a:rPr lang="en-US" sz="2200" dirty="0">
                <a:latin typeface="Arial" charset="0"/>
                <a:ea typeface="DejaVu Sans" charset="0"/>
                <a:cs typeface="DejaVu Sans" charset="0"/>
              </a:rPr>
              <a:t> on the upper right shows the correlation between GPS PW and drop in surface pressure (1013 - </a:t>
            </a:r>
            <a:r>
              <a:rPr lang="en-US" sz="2200" dirty="0" err="1">
                <a:latin typeface="Arial" charset="0"/>
                <a:ea typeface="DejaVu Sans" charset="0"/>
                <a:cs typeface="DejaVu Sans" charset="0"/>
              </a:rPr>
              <a:t>Surf_Press</a:t>
            </a:r>
            <a:r>
              <a:rPr lang="en-US" sz="2200" dirty="0">
                <a:latin typeface="Arial" charset="0"/>
                <a:ea typeface="DejaVu Sans" charset="0"/>
                <a:cs typeface="DejaVu Sans" charset="0"/>
              </a:rPr>
              <a:t>) for stations within 200km of hurricane landfall. The correlation between PW and surface pressure is -0.71. This high correlation is a positive sign that GPS PW can be  used to improve intensity forecasts.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01/12/12</a:t>
            </a:r>
            <a:endParaRPr lang="en-US"/>
          </a:p>
        </p:txBody>
      </p:sp>
      <p:sp>
        <p:nvSpPr>
          <p:cNvPr id="6" name="Footer Placeholder 5"/>
          <p:cNvSpPr>
            <a:spLocks noGrp="1"/>
          </p:cNvSpPr>
          <p:nvPr>
            <p:ph type="ftr" sz="quarter" idx="11"/>
          </p:nvPr>
        </p:nvSpPr>
        <p:spPr/>
        <p:txBody>
          <a:bodyPr/>
          <a:lstStyle/>
          <a:p>
            <a:r>
              <a:rPr lang="en-US" smtClean="0"/>
              <a:t>MetApps Lec 12</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01/12/12</a:t>
            </a:r>
            <a:endParaRPr lang="en-US"/>
          </a:p>
        </p:txBody>
      </p:sp>
      <p:sp>
        <p:nvSpPr>
          <p:cNvPr id="8" name="Footer Placeholder 7"/>
          <p:cNvSpPr>
            <a:spLocks noGrp="1"/>
          </p:cNvSpPr>
          <p:nvPr>
            <p:ph type="ftr" sz="quarter" idx="11"/>
          </p:nvPr>
        </p:nvSpPr>
        <p:spPr/>
        <p:txBody>
          <a:bodyPr/>
          <a:lstStyle/>
          <a:p>
            <a:r>
              <a:rPr lang="en-US" smtClean="0"/>
              <a:t>MetApps Lec 12</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01/12/12</a:t>
            </a:r>
            <a:endParaRPr lang="en-US"/>
          </a:p>
        </p:txBody>
      </p:sp>
      <p:sp>
        <p:nvSpPr>
          <p:cNvPr id="4" name="Footer Placeholder 3"/>
          <p:cNvSpPr>
            <a:spLocks noGrp="1"/>
          </p:cNvSpPr>
          <p:nvPr>
            <p:ph type="ftr" sz="quarter" idx="11"/>
          </p:nvPr>
        </p:nvSpPr>
        <p:spPr/>
        <p:txBody>
          <a:bodyPr/>
          <a:lstStyle/>
          <a:p>
            <a:r>
              <a:rPr lang="en-US" smtClean="0"/>
              <a:t>MetApps Lec 12</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01/12/12</a:t>
            </a:r>
            <a:endParaRPr lang="en-US"/>
          </a:p>
        </p:txBody>
      </p:sp>
      <p:sp>
        <p:nvSpPr>
          <p:cNvPr id="6" name="Footer Placeholder 5"/>
          <p:cNvSpPr>
            <a:spLocks noGrp="1"/>
          </p:cNvSpPr>
          <p:nvPr>
            <p:ph type="ftr" sz="quarter" idx="11"/>
          </p:nvPr>
        </p:nvSpPr>
        <p:spPr/>
        <p:txBody>
          <a:bodyPr/>
          <a:lstStyle/>
          <a:p>
            <a:r>
              <a:rPr lang="en-US" smtClean="0"/>
              <a:t>MetApps Lec 12</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01/12/12</a:t>
            </a:r>
            <a:endParaRPr lang="en-US"/>
          </a:p>
        </p:txBody>
      </p:sp>
      <p:sp>
        <p:nvSpPr>
          <p:cNvPr id="6" name="Footer Placeholder 5"/>
          <p:cNvSpPr>
            <a:spLocks noGrp="1"/>
          </p:cNvSpPr>
          <p:nvPr>
            <p:ph type="ftr" sz="quarter" idx="11"/>
          </p:nvPr>
        </p:nvSpPr>
        <p:spPr/>
        <p:txBody>
          <a:bodyPr/>
          <a:lstStyle/>
          <a:p>
            <a:r>
              <a:rPr lang="en-US" smtClean="0"/>
              <a:t>MetApps Lec 12</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01/12/12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MetApps Lec 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97B1B-8A45-BA41-B693-2A0016DA62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iuws.unibe.ch/ionosphere/p1p2_all.dcb"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57200" y="1524000"/>
            <a:ext cx="7772400" cy="1524000"/>
          </a:xfrm>
        </p:spPr>
        <p:txBody>
          <a:bodyPr>
            <a:normAutofit fontScale="90000"/>
          </a:bodyPr>
          <a:lstStyle/>
          <a:p>
            <a:pPr>
              <a:lnSpc>
                <a:spcPct val="150000"/>
              </a:lnSpc>
            </a:pPr>
            <a:r>
              <a:rPr lang="en-US" sz="2800" dirty="0">
                <a:latin typeface="Arial" charset="0"/>
              </a:rPr>
              <a:t>Estimating Atmospheric Water Vapor with Ground-based </a:t>
            </a:r>
            <a:r>
              <a:rPr lang="en-US" sz="2800" dirty="0" smtClean="0">
                <a:latin typeface="Arial" charset="0"/>
              </a:rPr>
              <a:t>GPS</a:t>
            </a:r>
            <a:br>
              <a:rPr lang="en-US" sz="2800" dirty="0" smtClean="0">
                <a:latin typeface="Arial" charset="0"/>
              </a:rPr>
            </a:br>
            <a:r>
              <a:rPr lang="en-US" sz="2800" dirty="0" smtClean="0">
                <a:latin typeface="Arial" charset="0"/>
              </a:rPr>
              <a:t>Lecture 12</a:t>
            </a:r>
            <a:endParaRPr lang="en-US" sz="2800" dirty="0">
              <a:latin typeface="Arial" charset="0"/>
            </a:endParaRPr>
          </a:p>
        </p:txBody>
      </p:sp>
      <p:pic>
        <p:nvPicPr>
          <p:cNvPr id="15362" name="Content Placeholder 3" descr="gustav_assim.png"/>
          <p:cNvPicPr>
            <a:picLocks noChangeAspect="1"/>
          </p:cNvPicPr>
          <p:nvPr/>
        </p:nvPicPr>
        <p:blipFill>
          <a:blip r:embed="rId2">
            <a:lum bright="2000"/>
            <a:extLst>
              <a:ext uri="{28A0092B-C50C-407E-A947-70E740481C1C}">
                <a14:useLocalDpi xmlns:a14="http://schemas.microsoft.com/office/drawing/2010/main" val="0"/>
              </a:ext>
            </a:extLst>
          </a:blip>
          <a:srcRect t="3978" r="50685" b="14774"/>
          <a:stretch>
            <a:fillRect/>
          </a:stretch>
        </p:blipFill>
        <p:spPr bwMode="auto">
          <a:xfrm>
            <a:off x="5486400" y="4419600"/>
            <a:ext cx="23622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2041525" y="2859088"/>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endParaRPr lang="en-US"/>
          </a:p>
        </p:txBody>
      </p:sp>
    </p:spTree>
    <p:extLst>
      <p:ext uri="{BB962C8B-B14F-4D97-AF65-F5344CB8AC3E}">
        <p14:creationId xmlns:p14="http://schemas.microsoft.com/office/powerpoint/2010/main" val="16576172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686800" cy="1143000"/>
          </a:xfrm>
        </p:spPr>
        <p:txBody>
          <a:bodyPr>
            <a:normAutofit fontScale="90000"/>
          </a:bodyPr>
          <a:lstStyle/>
          <a:p>
            <a:r>
              <a:rPr lang="en-US" sz="3556" dirty="0" smtClean="0">
                <a:solidFill>
                  <a:srgbClr val="000000"/>
                </a:solidFill>
              </a:rPr>
              <a:t>Short-period Variations in Surface Pressure not Modeled by GPT </a:t>
            </a:r>
            <a:r>
              <a:rPr lang="en-US" dirty="0" smtClean="0">
                <a:solidFill>
                  <a:srgbClr val="000000"/>
                </a:solidFill>
              </a:rPr>
              <a:t/>
            </a:r>
            <a:br>
              <a:rPr lang="en-US" dirty="0" smtClean="0">
                <a:solidFill>
                  <a:srgbClr val="000000"/>
                </a:solidFill>
              </a:rPr>
            </a:br>
            <a:endParaRPr lang="en-US" dirty="0"/>
          </a:p>
        </p:txBody>
      </p:sp>
      <p:sp>
        <p:nvSpPr>
          <p:cNvPr id="11" name="Content Placeholder 10"/>
          <p:cNvSpPr>
            <a:spLocks noGrp="1"/>
          </p:cNvSpPr>
          <p:nvPr>
            <p:ph idx="1"/>
          </p:nvPr>
        </p:nvSpPr>
        <p:spPr>
          <a:xfrm>
            <a:off x="4305300" y="1409700"/>
            <a:ext cx="4572000" cy="4889500"/>
          </a:xfrm>
        </p:spPr>
        <p:txBody>
          <a:bodyPr>
            <a:noAutofit/>
          </a:bodyPr>
          <a:lstStyle/>
          <a:p>
            <a:r>
              <a:rPr lang="en-US" sz="2400" dirty="0" smtClean="0">
                <a:solidFill>
                  <a:srgbClr val="000000"/>
                </a:solidFill>
              </a:rPr>
              <a:t>Differences in GPS estimates of ZTD at Algonquin, </a:t>
            </a:r>
            <a:r>
              <a:rPr lang="en-US" sz="2400" dirty="0" err="1" smtClean="0">
                <a:solidFill>
                  <a:srgbClr val="000000"/>
                </a:solidFill>
              </a:rPr>
              <a:t>Ny</a:t>
            </a:r>
            <a:r>
              <a:rPr lang="en-US" sz="2400" dirty="0" smtClean="0">
                <a:solidFill>
                  <a:srgbClr val="000000"/>
                </a:solidFill>
              </a:rPr>
              <a:t> </a:t>
            </a:r>
            <a:r>
              <a:rPr lang="en-US" sz="2400" dirty="0" err="1" smtClean="0">
                <a:solidFill>
                  <a:srgbClr val="000000"/>
                </a:solidFill>
              </a:rPr>
              <a:t>Alessund</a:t>
            </a:r>
            <a:r>
              <a:rPr lang="en-US" sz="2400" dirty="0" smtClean="0">
                <a:solidFill>
                  <a:srgbClr val="000000"/>
                </a:solidFill>
              </a:rPr>
              <a:t>, </a:t>
            </a:r>
            <a:r>
              <a:rPr lang="en-US" sz="2400" dirty="0" err="1" smtClean="0">
                <a:solidFill>
                  <a:srgbClr val="000000"/>
                </a:solidFill>
              </a:rPr>
              <a:t>Wettzell</a:t>
            </a:r>
            <a:r>
              <a:rPr lang="en-US" sz="2400" dirty="0" smtClean="0">
                <a:solidFill>
                  <a:srgbClr val="000000"/>
                </a:solidFill>
              </a:rPr>
              <a:t> and Westford computed using static or observed surface pressure to derive the a priori.  Height differences will be about twice as large.  (Elevation-dependent weighting used). </a:t>
            </a:r>
            <a:endParaRPr lang="en-US" sz="2400" dirty="0" smtClean="0"/>
          </a:p>
        </p:txBody>
      </p:sp>
      <p:pic>
        <p:nvPicPr>
          <p:cNvPr id="12" name="Picture 3" descr="Tregoning &amp; Herring 20"/>
          <p:cNvPicPr>
            <a:picLocks noChangeAspect="1" noChangeArrowheads="1"/>
          </p:cNvPicPr>
          <p:nvPr/>
        </p:nvPicPr>
        <p:blipFill>
          <a:blip r:embed="rId3"/>
          <a:srcRect/>
          <a:stretch>
            <a:fillRect/>
          </a:stretch>
        </p:blipFill>
        <p:spPr>
          <a:xfrm>
            <a:off x="152400" y="978931"/>
            <a:ext cx="4241800" cy="5857615"/>
          </a:xfrm>
          <a:prstGeom prst="rect">
            <a:avLst/>
          </a:prstGeom>
        </p:spPr>
      </p:pic>
      <p:sp>
        <p:nvSpPr>
          <p:cNvPr id="13" name="Date Placeholder 12"/>
          <p:cNvSpPr>
            <a:spLocks noGrp="1"/>
          </p:cNvSpPr>
          <p:nvPr>
            <p:ph type="dt" sz="half" idx="10"/>
          </p:nvPr>
        </p:nvSpPr>
        <p:spPr/>
        <p:txBody>
          <a:bodyPr/>
          <a:lstStyle/>
          <a:p>
            <a:r>
              <a:rPr lang="en-US" smtClean="0"/>
              <a:t>01/12/12</a:t>
            </a:r>
            <a:endParaRPr lang="en-US"/>
          </a:p>
        </p:txBody>
      </p:sp>
      <p:sp>
        <p:nvSpPr>
          <p:cNvPr id="14" name="Slide Number Placeholder 13"/>
          <p:cNvSpPr>
            <a:spLocks noGrp="1"/>
          </p:cNvSpPr>
          <p:nvPr>
            <p:ph type="sldNum" sz="quarter" idx="12"/>
          </p:nvPr>
        </p:nvSpPr>
        <p:spPr/>
        <p:txBody>
          <a:bodyPr/>
          <a:lstStyle/>
          <a:p>
            <a:fld id="{17E0029F-1530-E341-B47E-ACE1863AC7B8}" type="slidenum">
              <a:rPr lang="en-US" smtClean="0"/>
              <a:t>10</a:t>
            </a:fld>
            <a:endParaRPr lang="en-US"/>
          </a:p>
        </p:txBody>
      </p:sp>
      <p:sp>
        <p:nvSpPr>
          <p:cNvPr id="15" name="Footer Placeholder 14"/>
          <p:cNvSpPr>
            <a:spLocks noGrp="1"/>
          </p:cNvSpPr>
          <p:nvPr>
            <p:ph type="ftr" sz="quarter" idx="11"/>
          </p:nvPr>
        </p:nvSpPr>
        <p:spPr/>
        <p:txBody>
          <a:bodyPr/>
          <a:lstStyle/>
          <a:p>
            <a:r>
              <a:rPr lang="en-US" smtClean="0"/>
              <a:t>MetApps Lec 12</a:t>
            </a:r>
            <a:endParaRPr lang="en-US"/>
          </a:p>
        </p:txBody>
      </p:sp>
    </p:spTree>
    <p:extLst>
      <p:ext uri="{BB962C8B-B14F-4D97-AF65-F5344CB8AC3E}">
        <p14:creationId xmlns:p14="http://schemas.microsoft.com/office/powerpoint/2010/main" val="4096761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1066800" y="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966" tIns="40166" rIns="81966" bIns="40166" anchor="b"/>
          <a:lstStyle/>
          <a:p>
            <a:pPr algn="ctr" defTabSz="414338" eaLnBrk="1">
              <a:lnSpc>
                <a:spcPct val="100000"/>
              </a:lnSpc>
              <a:tabLst>
                <a:tab pos="657225" algn="l"/>
                <a:tab pos="1312863" algn="l"/>
                <a:tab pos="1970088" algn="l"/>
                <a:tab pos="2627313" algn="l"/>
                <a:tab pos="3282950" algn="l"/>
                <a:tab pos="3940175" algn="l"/>
                <a:tab pos="4595813" algn="l"/>
                <a:tab pos="5253038" algn="l"/>
                <a:tab pos="5910263" algn="l"/>
              </a:tabLst>
            </a:pPr>
            <a:r>
              <a:rPr lang="en-US" sz="1900">
                <a:latin typeface="Arial" charset="0"/>
              </a:rPr>
              <a:t>Example of GPS Water Vapor Time Series</a:t>
            </a:r>
            <a:endParaRPr lang="en-US" sz="1800">
              <a:latin typeface="Arial" charset="0"/>
            </a:endParaRPr>
          </a:p>
        </p:txBody>
      </p:sp>
      <p:grpSp>
        <p:nvGrpSpPr>
          <p:cNvPr id="46082" name="Group 3"/>
          <p:cNvGrpSpPr>
            <a:grpSpLocks/>
          </p:cNvGrpSpPr>
          <p:nvPr/>
        </p:nvGrpSpPr>
        <p:grpSpPr bwMode="auto">
          <a:xfrm>
            <a:off x="304800" y="838200"/>
            <a:ext cx="4356100" cy="4117975"/>
            <a:chOff x="144" y="741"/>
            <a:chExt cx="3026" cy="2859"/>
          </a:xfrm>
        </p:grpSpPr>
        <p:pic>
          <p:nvPicPr>
            <p:cNvPr id="460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90" name="AutoShape 5"/>
            <p:cNvSpPr>
              <a:spLocks noChangeArrowheads="1"/>
            </p:cNvSpPr>
            <p:nvPr/>
          </p:nvSpPr>
          <p:spPr bwMode="auto">
            <a:xfrm>
              <a:off x="2218" y="2039"/>
              <a:ext cx="138" cy="167"/>
            </a:xfrm>
            <a:custGeom>
              <a:avLst/>
              <a:gdLst>
                <a:gd name="T0" fmla="*/ 77 w 125"/>
                <a:gd name="T1" fmla="*/ 0 h 152"/>
                <a:gd name="T2" fmla="*/ 0 w 125"/>
                <a:gd name="T3" fmla="*/ 70 h 152"/>
                <a:gd name="T4" fmla="*/ 29 w 125"/>
                <a:gd name="T5" fmla="*/ 183 h 152"/>
                <a:gd name="T6" fmla="*/ 124 w 125"/>
                <a:gd name="T7" fmla="*/ 183 h 152"/>
                <a:gd name="T8" fmla="*/ 152 w 125"/>
                <a:gd name="T9" fmla="*/ 70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lnTo>
                    <a:pt x="0" y="58"/>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46083" name="Group 6"/>
          <p:cNvGrpSpPr>
            <a:grpSpLocks/>
          </p:cNvGrpSpPr>
          <p:nvPr/>
        </p:nvGrpSpPr>
        <p:grpSpPr bwMode="auto">
          <a:xfrm>
            <a:off x="4800600" y="838200"/>
            <a:ext cx="4191000" cy="4724400"/>
            <a:chOff x="3264" y="635"/>
            <a:chExt cx="2953" cy="3372"/>
          </a:xfrm>
        </p:grpSpPr>
        <p:grpSp>
          <p:nvGrpSpPr>
            <p:cNvPr id="46085" name="Group 7"/>
            <p:cNvGrpSpPr>
              <a:grpSpLocks/>
            </p:cNvGrpSpPr>
            <p:nvPr/>
          </p:nvGrpSpPr>
          <p:grpSpPr bwMode="auto">
            <a:xfrm>
              <a:off x="3264" y="635"/>
              <a:ext cx="2953" cy="3372"/>
              <a:chOff x="3264" y="635"/>
              <a:chExt cx="2953" cy="3372"/>
            </a:xfrm>
          </p:grpSpPr>
          <p:pic>
            <p:nvPicPr>
              <p:cNvPr id="46087"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8"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46086"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6084" name="Text Box 11"/>
          <p:cNvSpPr txBox="1">
            <a:spLocks noChangeArrowheads="1"/>
          </p:cNvSpPr>
          <p:nvPr/>
        </p:nvSpPr>
        <p:spPr bwMode="auto">
          <a:xfrm>
            <a:off x="166540" y="5307033"/>
            <a:ext cx="8991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cs typeface="ＭＳ Ｐゴシック" charset="0"/>
              </a:defRPr>
            </a:lvl1pPr>
            <a:lvl2pPr marL="742950" indent="-2857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2pPr>
            <a:lvl3pPr marL="1143000" indent="-22860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3pPr>
            <a:lvl4pPr marL="1600200" indent="-22860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4pPr>
            <a:lvl5pPr marL="2057400" indent="-22860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5pPr>
            <a:lvl6pPr marL="2514600" indent="-228600" defTabSz="414338" eaLnBrk="0" fontAlgn="base" hangingPunct="0">
              <a:lnSpc>
                <a:spcPct val="80000"/>
              </a:lnSpc>
              <a:spcBef>
                <a:spcPct val="0"/>
              </a:spcBef>
              <a:spcAft>
                <a:spcPct val="0"/>
              </a:spcAft>
              <a:buClr>
                <a:srgbClr val="000000"/>
              </a:buClr>
              <a:buSzPct val="100000"/>
              <a:buFont typeface="Times New Roman" charse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6pPr>
            <a:lvl7pPr marL="2971800" indent="-228600" defTabSz="414338" eaLnBrk="0" fontAlgn="base" hangingPunct="0">
              <a:lnSpc>
                <a:spcPct val="80000"/>
              </a:lnSpc>
              <a:spcBef>
                <a:spcPct val="0"/>
              </a:spcBef>
              <a:spcAft>
                <a:spcPct val="0"/>
              </a:spcAft>
              <a:buClr>
                <a:srgbClr val="000000"/>
              </a:buClr>
              <a:buSzPct val="100000"/>
              <a:buFont typeface="Times New Roman" charse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7pPr>
            <a:lvl8pPr marL="3429000" indent="-228600" defTabSz="414338" eaLnBrk="0" fontAlgn="base" hangingPunct="0">
              <a:lnSpc>
                <a:spcPct val="80000"/>
              </a:lnSpc>
              <a:spcBef>
                <a:spcPct val="0"/>
              </a:spcBef>
              <a:spcAft>
                <a:spcPct val="0"/>
              </a:spcAft>
              <a:buClr>
                <a:srgbClr val="000000"/>
              </a:buClr>
              <a:buSzPct val="100000"/>
              <a:buFont typeface="Times New Roman" charse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8pPr>
            <a:lvl9pPr marL="3886200" indent="-228600" defTabSz="414338" eaLnBrk="0" fontAlgn="base" hangingPunct="0">
              <a:lnSpc>
                <a:spcPct val="80000"/>
              </a:lnSpc>
              <a:spcBef>
                <a:spcPct val="0"/>
              </a:spcBef>
              <a:spcAft>
                <a:spcPct val="0"/>
              </a:spcAft>
              <a:buClr>
                <a:srgbClr val="000000"/>
              </a:buClr>
              <a:buSzPct val="100000"/>
              <a:buFont typeface="Times New Roman" charse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bg1"/>
                </a:solidFill>
                <a:latin typeface="Times New Roman" charset="0"/>
                <a:ea typeface="ＭＳ Ｐゴシック" charset="0"/>
              </a:defRPr>
            </a:lvl9pPr>
          </a:lstStyle>
          <a:p>
            <a:pPr eaLnBrk="1">
              <a:lnSpc>
                <a:spcPct val="100000"/>
              </a:lnSpc>
            </a:pPr>
            <a:r>
              <a:rPr lang="en-US" sz="1600" dirty="0">
                <a:solidFill>
                  <a:srgbClr val="000000"/>
                </a:solidFill>
                <a:latin typeface="Arial" charset="0"/>
              </a:rPr>
              <a:t>GOES IR satellite image of central US on left with location of GPS station shown as red star. </a:t>
            </a:r>
          </a:p>
          <a:p>
            <a:pPr eaLnBrk="1">
              <a:lnSpc>
                <a:spcPct val="100000"/>
              </a:lnSpc>
            </a:pPr>
            <a:r>
              <a:rPr lang="en-US" sz="1600" dirty="0">
                <a:solidFill>
                  <a:srgbClr val="000000"/>
                </a:solidFill>
                <a:latin typeface="Arial" charset="0"/>
              </a:rPr>
              <a:t>Time series of temperature, dew point, wind speed, and accumulated rain shown in top right. GPS PW is shown in bottom right. Increase in PW of more than 20mm due to convective system shown in satellite image. </a:t>
            </a:r>
          </a:p>
        </p:txBody>
      </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11</a:t>
            </a:fld>
            <a:endParaRPr lang="en-US"/>
          </a:p>
        </p:txBody>
      </p:sp>
    </p:spTree>
    <p:extLst>
      <p:ext uri="{BB962C8B-B14F-4D97-AF65-F5344CB8AC3E}">
        <p14:creationId xmlns:p14="http://schemas.microsoft.com/office/powerpoint/2010/main" val="24692275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l="5556" t="17360" r="5724" b="6931"/>
          <a:stretch>
            <a:fillRect/>
          </a:stretch>
        </p:blipFill>
        <p:spPr bwMode="auto">
          <a:xfrm>
            <a:off x="228600" y="1219200"/>
            <a:ext cx="4724400" cy="3729038"/>
          </a:xfrm>
          <a:prstGeom prst="rect">
            <a:avLst/>
          </a:prstGeom>
          <a:noFill/>
          <a:ln w="9525">
            <a:noFill/>
            <a:round/>
            <a:headEnd/>
            <a:tailEnd/>
          </a:ln>
        </p:spPr>
      </p:pic>
      <p:sp>
        <p:nvSpPr>
          <p:cNvPr id="49155" name="Rectangle 3"/>
          <p:cNvSpPr>
            <a:spLocks noChangeArrowheads="1"/>
          </p:cNvSpPr>
          <p:nvPr/>
        </p:nvSpPr>
        <p:spPr bwMode="auto">
          <a:xfrm>
            <a:off x="381000" y="228600"/>
            <a:ext cx="8120063" cy="466725"/>
          </a:xfrm>
          <a:prstGeom prst="rect">
            <a:avLst/>
          </a:prstGeom>
          <a:noFill/>
          <a:ln w="9525">
            <a:noFill/>
            <a:round/>
            <a:headEnd/>
            <a:tailEnd/>
          </a:ln>
        </p:spPr>
        <p:txBody>
          <a:bodyPr wrap="none"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Lst>
            </a:pPr>
            <a:r>
              <a:rPr lang="en-US" sz="2500" dirty="0">
                <a:solidFill>
                  <a:srgbClr val="000000"/>
                </a:solidFill>
                <a:latin typeface="Arial" charset="0"/>
              </a:rPr>
              <a:t>Water Vapor as a Proxy for Pressure in Storm Prediction</a:t>
            </a:r>
          </a:p>
        </p:txBody>
      </p:sp>
      <p:pic>
        <p:nvPicPr>
          <p:cNvPr id="49156" name="Picture 4"/>
          <p:cNvPicPr>
            <a:picLocks noChangeAspect="1" noChangeArrowheads="1"/>
          </p:cNvPicPr>
          <p:nvPr/>
        </p:nvPicPr>
        <p:blipFill>
          <a:blip r:embed="rId4"/>
          <a:srcRect l="4198" t="16949" b="5083"/>
          <a:stretch>
            <a:fillRect/>
          </a:stretch>
        </p:blipFill>
        <p:spPr bwMode="auto">
          <a:xfrm>
            <a:off x="5149850" y="925689"/>
            <a:ext cx="3476625" cy="3505200"/>
          </a:xfrm>
          <a:prstGeom prst="rect">
            <a:avLst/>
          </a:prstGeom>
          <a:noFill/>
          <a:ln w="9525">
            <a:noFill/>
            <a:round/>
            <a:headEnd/>
            <a:tailEnd/>
          </a:ln>
        </p:spPr>
      </p:pic>
      <p:sp>
        <p:nvSpPr>
          <p:cNvPr id="49157" name="Text Box 6"/>
          <p:cNvSpPr txBox="1">
            <a:spLocks noChangeArrowheads="1"/>
          </p:cNvSpPr>
          <p:nvPr/>
        </p:nvSpPr>
        <p:spPr bwMode="auto">
          <a:xfrm>
            <a:off x="685800" y="5257800"/>
            <a:ext cx="3597275" cy="595313"/>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GPS stations (blue) and locations of hurricane landfalls</a:t>
            </a:r>
            <a:endParaRPr lang="en-US" sz="1400" dirty="0">
              <a:solidFill>
                <a:srgbClr val="000000"/>
              </a:solidFill>
              <a:latin typeface="Arial" charset="0"/>
            </a:endParaRPr>
          </a:p>
        </p:txBody>
      </p:sp>
      <p:sp>
        <p:nvSpPr>
          <p:cNvPr id="49158" name="Text Box 7"/>
          <p:cNvSpPr txBox="1">
            <a:spLocks noChangeArrowheads="1"/>
          </p:cNvSpPr>
          <p:nvPr/>
        </p:nvSpPr>
        <p:spPr bwMode="auto">
          <a:xfrm>
            <a:off x="5562600" y="5181600"/>
            <a:ext cx="3063875" cy="1343025"/>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Correlation (75%) between GPS-measured </a:t>
            </a:r>
            <a:r>
              <a:rPr lang="en-US" sz="1800" dirty="0" err="1">
                <a:solidFill>
                  <a:srgbClr val="000000"/>
                </a:solidFill>
                <a:latin typeface="Arial" charset="0"/>
              </a:rPr>
              <a:t>precipitable</a:t>
            </a:r>
            <a:r>
              <a:rPr lang="en-US" sz="1800" dirty="0">
                <a:solidFill>
                  <a:srgbClr val="000000"/>
                </a:solidFill>
                <a:latin typeface="Arial" charset="0"/>
              </a:rPr>
              <a:t> water and drop in surface pressure for stations within 200 km of landfall.</a:t>
            </a:r>
            <a:r>
              <a:rPr lang="en-US" sz="1600" dirty="0">
                <a:solidFill>
                  <a:srgbClr val="000000"/>
                </a:solidFill>
                <a:latin typeface="Arial" charset="0"/>
              </a:rPr>
              <a:t>   </a:t>
            </a:r>
          </a:p>
        </p:txBody>
      </p:sp>
      <p:sp>
        <p:nvSpPr>
          <p:cNvPr id="49159" name="Text Box 8"/>
          <p:cNvSpPr txBox="1">
            <a:spLocks noChangeArrowheads="1"/>
          </p:cNvSpPr>
          <p:nvPr/>
        </p:nvSpPr>
        <p:spPr bwMode="auto">
          <a:xfrm>
            <a:off x="457200" y="6324600"/>
            <a:ext cx="1587193" cy="369332"/>
          </a:xfrm>
          <a:prstGeom prst="rect">
            <a:avLst/>
          </a:prstGeom>
          <a:noFill/>
          <a:ln w="9525">
            <a:noFill/>
            <a:miter lim="800000"/>
            <a:headEnd/>
            <a:tailEnd/>
          </a:ln>
        </p:spPr>
        <p:txBody>
          <a:bodyPr wrap="none">
            <a:prstTxWarp prst="textNoShape">
              <a:avLst/>
            </a:prstTxWarp>
            <a:spAutoFit/>
          </a:bodyPr>
          <a:lstStyle/>
          <a:p>
            <a:r>
              <a:rPr lang="en-US" sz="1600" dirty="0" err="1">
                <a:solidFill>
                  <a:srgbClr val="000000"/>
                </a:solidFill>
                <a:latin typeface="Arial" charset="0"/>
              </a:rPr>
              <a:t>J.Braun</a:t>
            </a:r>
            <a:r>
              <a:rPr lang="en-US" sz="1600" dirty="0">
                <a:solidFill>
                  <a:srgbClr val="000000"/>
                </a:solidFill>
                <a:latin typeface="Arial" charset="0"/>
              </a:rPr>
              <a:t>, UCAR</a:t>
            </a:r>
            <a:r>
              <a:rPr lang="en-US" dirty="0">
                <a:solidFill>
                  <a:srgbClr val="000000"/>
                </a:solidFill>
              </a:rPr>
              <a:t> </a:t>
            </a:r>
          </a:p>
        </p:txBody>
      </p:sp>
      <p:sp>
        <p:nvSpPr>
          <p:cNvPr id="8" name="Date Placeholder 7"/>
          <p:cNvSpPr>
            <a:spLocks noGrp="1"/>
          </p:cNvSpPr>
          <p:nvPr>
            <p:ph type="dt" sz="half" idx="10"/>
          </p:nvPr>
        </p:nvSpPr>
        <p:spPr/>
        <p:txBody>
          <a:bodyPr/>
          <a:lstStyle/>
          <a:p>
            <a:r>
              <a:rPr lang="en-US" smtClean="0"/>
              <a:t>01/12/12</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12</a:t>
            </a:fld>
            <a:endParaRPr lang="en-US"/>
          </a:p>
        </p:txBody>
      </p:sp>
      <p:sp>
        <p:nvSpPr>
          <p:cNvPr id="10" name="Footer Placeholder 9"/>
          <p:cNvSpPr>
            <a:spLocks noGrp="1"/>
          </p:cNvSpPr>
          <p:nvPr>
            <p:ph type="ftr" sz="quarter" idx="11"/>
          </p:nvPr>
        </p:nvSpPr>
        <p:spPr/>
        <p:txBody>
          <a:bodyPr/>
          <a:lstStyle/>
          <a:p>
            <a:r>
              <a:rPr lang="en-US" smtClean="0"/>
              <a:t>MetApps Lec 12</a:t>
            </a:r>
            <a:endParaRPr lang="en-US"/>
          </a:p>
        </p:txBody>
      </p:sp>
    </p:spTree>
    <p:extLst>
      <p:ext uri="{BB962C8B-B14F-4D97-AF65-F5344CB8AC3E}">
        <p14:creationId xmlns:p14="http://schemas.microsoft.com/office/powerpoint/2010/main" val="19228293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GAMIT Meteorological Apps.</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For </a:t>
            </a:r>
            <a:r>
              <a:rPr lang="en-US" dirty="0" err="1" smtClean="0"/>
              <a:t>gamit</a:t>
            </a:r>
            <a:r>
              <a:rPr lang="en-US" dirty="0" smtClean="0"/>
              <a:t> meteorological applications the zenith delays and gradient estimates are of most interest.</a:t>
            </a:r>
          </a:p>
          <a:p>
            <a:r>
              <a:rPr lang="en-US" dirty="0" smtClean="0"/>
              <a:t>In general, we find at least two gradient parameters per day (i.e., a linear change over 24-hrs) should be used for good station coordinate estimates.</a:t>
            </a:r>
          </a:p>
          <a:p>
            <a:r>
              <a:rPr lang="en-US" dirty="0" smtClean="0"/>
              <a:t>For atmospheric delay estimates, one strategy is to tightly constrains coordinates in </a:t>
            </a:r>
            <a:r>
              <a:rPr lang="en-US" dirty="0" err="1" smtClean="0"/>
              <a:t>gamit</a:t>
            </a:r>
            <a:r>
              <a:rPr lang="en-US" dirty="0" smtClean="0"/>
              <a:t> (based on very good coordinates).  One potential problem here, is loading effects can change the coordinates and thus possible alias into atmospheric delay estimates.</a:t>
            </a:r>
          </a:p>
          <a:p>
            <a:r>
              <a:rPr lang="en-US" dirty="0" smtClean="0"/>
              <a:t>The </a:t>
            </a:r>
            <a:r>
              <a:rPr lang="en-US" dirty="0" err="1" smtClean="0"/>
              <a:t>sh_metutil</a:t>
            </a:r>
            <a:r>
              <a:rPr lang="en-US" dirty="0" smtClean="0"/>
              <a:t> is a script that will generate water estimates from </a:t>
            </a:r>
            <a:r>
              <a:rPr lang="en-US" dirty="0" err="1" smtClean="0"/>
              <a:t>gamit</a:t>
            </a:r>
            <a:r>
              <a:rPr lang="en-US" dirty="0" smtClean="0"/>
              <a:t> o-files is there is a source of pressure data (</a:t>
            </a:r>
            <a:r>
              <a:rPr lang="en-US" dirty="0" err="1" smtClean="0"/>
              <a:t>gamit</a:t>
            </a:r>
            <a:r>
              <a:rPr lang="en-US" dirty="0" smtClean="0"/>
              <a:t> z-file or </a:t>
            </a:r>
            <a:r>
              <a:rPr lang="en-US" dirty="0" err="1" smtClean="0"/>
              <a:t>rinex</a:t>
            </a:r>
            <a:r>
              <a:rPr lang="en-US" dirty="0" smtClean="0"/>
              <a:t> met file).</a:t>
            </a:r>
          </a:p>
          <a:p>
            <a:pPr marL="0" indent="0">
              <a:buNone/>
            </a:pPr>
            <a:endParaRPr lang="en-US" dirty="0"/>
          </a:p>
        </p:txBody>
      </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13</a:t>
            </a:fld>
            <a:endParaRPr lang="en-US"/>
          </a:p>
        </p:txBody>
      </p:sp>
    </p:spTree>
    <p:extLst>
      <p:ext uri="{BB962C8B-B14F-4D97-AF65-F5344CB8AC3E}">
        <p14:creationId xmlns:p14="http://schemas.microsoft.com/office/powerpoint/2010/main" val="12271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Ionospheric delay estimates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GAMIT uses a dual frequency combination to eliminate the ionospheric delay (to first order) from the data observable.</a:t>
            </a:r>
          </a:p>
          <a:p>
            <a:r>
              <a:rPr lang="en-US" dirty="0" smtClean="0"/>
              <a:t>There are no utilities in </a:t>
            </a:r>
            <a:r>
              <a:rPr lang="en-US" dirty="0" err="1" smtClean="0"/>
              <a:t>gamit</a:t>
            </a:r>
            <a:r>
              <a:rPr lang="en-US" dirty="0" smtClean="0"/>
              <a:t> to estimate ionospheric delay robustly.</a:t>
            </a:r>
          </a:p>
          <a:p>
            <a:r>
              <a:rPr lang="en-US" dirty="0" smtClean="0"/>
              <a:t>The one-way phase residual files from </a:t>
            </a:r>
            <a:r>
              <a:rPr lang="en-US" dirty="0" err="1" smtClean="0"/>
              <a:t>autcln</a:t>
            </a:r>
            <a:r>
              <a:rPr lang="en-US" dirty="0" smtClean="0"/>
              <a:t> could be used but the pseudoranges in </a:t>
            </a:r>
            <a:r>
              <a:rPr lang="en-US" dirty="0" err="1" smtClean="0"/>
              <a:t>gamit</a:t>
            </a:r>
            <a:r>
              <a:rPr lang="en-US" dirty="0" smtClean="0"/>
              <a:t> are not corrected for P1-P2 biases (because these cancel out in double differences).  The C1-P1 bias (differential code biases) are accounted for provide </a:t>
            </a:r>
            <a:r>
              <a:rPr lang="en-US" dirty="0" err="1" smtClean="0"/>
              <a:t>dcb.dat</a:t>
            </a:r>
            <a:r>
              <a:rPr lang="en-US" dirty="0" smtClean="0"/>
              <a:t> is up to date. </a:t>
            </a:r>
          </a:p>
          <a:p>
            <a:r>
              <a:rPr lang="en-US" dirty="0">
                <a:hlinkClick r:id="rId2"/>
              </a:rPr>
              <a:t>http://aiuws.unibe.ch/ionosphere/</a:t>
            </a:r>
            <a:r>
              <a:rPr lang="en-US" dirty="0" smtClean="0">
                <a:hlinkClick r:id="rId2"/>
              </a:rPr>
              <a:t>p1p2_all.dcb</a:t>
            </a:r>
            <a:r>
              <a:rPr lang="en-US" dirty="0" smtClean="0"/>
              <a:t> provides P1-P2 bias estimates and these need to be applied to one-way range residuals to obtain </a:t>
            </a:r>
            <a:r>
              <a:rPr lang="en-US" dirty="0" err="1" smtClean="0"/>
              <a:t>resonable</a:t>
            </a:r>
            <a:r>
              <a:rPr lang="en-US" dirty="0" smtClean="0"/>
              <a:t> estimates of the absolute ionospheric delays.</a:t>
            </a:r>
            <a:endParaRPr lang="en-US" dirty="0"/>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14</a:t>
            </a:fld>
            <a:endParaRPr lang="en-US"/>
          </a:p>
        </p:txBody>
      </p:sp>
    </p:spTree>
    <p:extLst>
      <p:ext uri="{BB962C8B-B14F-4D97-AF65-F5344CB8AC3E}">
        <p14:creationId xmlns:p14="http://schemas.microsoft.com/office/powerpoint/2010/main" val="72561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ctrTitle"/>
          </p:nvPr>
        </p:nvSpPr>
        <p:spPr>
          <a:xfrm>
            <a:off x="685800" y="2286000"/>
            <a:ext cx="7772400" cy="1143000"/>
          </a:xfrm>
        </p:spPr>
        <p:txBody>
          <a:bodyPr/>
          <a:lstStyle/>
          <a:p>
            <a:r>
              <a:rPr lang="en-US" dirty="0">
                <a:latin typeface="Arial" charset="0"/>
              </a:rPr>
              <a:t>EXTRA </a:t>
            </a:r>
            <a:r>
              <a:rPr lang="en-US" dirty="0" smtClean="0">
                <a:latin typeface="Arial" charset="0"/>
              </a:rPr>
              <a:t>SLIDES on STORMS</a:t>
            </a:r>
            <a:endParaRPr lang="en-US" dirty="0">
              <a:latin typeface="Arial" charset="0"/>
            </a:endParaRPr>
          </a:p>
        </p:txBody>
      </p:sp>
      <p:sp>
        <p:nvSpPr>
          <p:cNvPr id="55298" name="Rectangle 3"/>
          <p:cNvSpPr>
            <a:spLocks noGrp="1" noChangeArrowheads="1"/>
          </p:cNvSpPr>
          <p:nvPr>
            <p:ph type="subTitle" idx="1"/>
          </p:nvPr>
        </p:nvSpPr>
        <p:spPr/>
        <p:txBody>
          <a:bodyPr/>
          <a:lstStyle/>
          <a:p>
            <a:pPr>
              <a:spcBef>
                <a:spcPts val="800"/>
              </a:spcBef>
            </a:pPr>
            <a:endParaRPr lang="en-US" sz="3200">
              <a:latin typeface="Tahoma" charset="0"/>
            </a:endParaRPr>
          </a:p>
        </p:txBody>
      </p:sp>
    </p:spTree>
    <p:extLst>
      <p:ext uri="{BB962C8B-B14F-4D97-AF65-F5344CB8AC3E}">
        <p14:creationId xmlns:p14="http://schemas.microsoft.com/office/powerpoint/2010/main" val="425340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457200" y="274638"/>
            <a:ext cx="8229600" cy="715962"/>
          </a:xfrm>
        </p:spPr>
        <p:txBody>
          <a:bodyPr lIns="91440" tIns="45720" rIns="91440" bIns="45720" anchor="ctr">
            <a:normAutofit fontScale="90000"/>
          </a:bodyPr>
          <a:lstStyle/>
          <a:p>
            <a:r>
              <a:rPr lang="en-US" dirty="0">
                <a:latin typeface="Arial" charset="0"/>
              </a:rPr>
              <a:t>Influence of the Atmosphere</a:t>
            </a:r>
          </a:p>
        </p:txBody>
      </p:sp>
      <p:sp>
        <p:nvSpPr>
          <p:cNvPr id="58370" name="Text Placeholder 2"/>
          <p:cNvSpPr>
            <a:spLocks noGrp="1"/>
          </p:cNvSpPr>
          <p:nvPr>
            <p:ph type="body" sz="half" idx="4294967295"/>
          </p:nvPr>
        </p:nvSpPr>
        <p:spPr>
          <a:xfrm>
            <a:off x="590550" y="1098469"/>
            <a:ext cx="8134350" cy="2587706"/>
          </a:xfrm>
        </p:spPr>
        <p:txBody>
          <a:bodyPr lIns="91440" tIns="45720" rIns="91440" bIns="45720">
            <a:normAutofit/>
          </a:bodyPr>
          <a:lstStyle/>
          <a:p>
            <a:pPr marL="342900" indent="-342900">
              <a:lnSpc>
                <a:spcPct val="100000"/>
              </a:lnSpc>
              <a:spcBef>
                <a:spcPct val="20000"/>
              </a:spcBef>
              <a:buClr>
                <a:srgbClr val="000000"/>
              </a:buClr>
              <a:buSzPct val="100000"/>
              <a:buFont typeface="Times New Roman" charset="0"/>
              <a:buNone/>
            </a:pPr>
            <a:r>
              <a:rPr lang="en-US" sz="2400" b="0" dirty="0">
                <a:solidFill>
                  <a:schemeClr val="accent2"/>
                </a:solidFill>
                <a:latin typeface="+mj-lt"/>
              </a:rPr>
              <a:t>Atmospheric and Ionospheric Effects</a:t>
            </a:r>
          </a:p>
          <a:p>
            <a:pPr marL="342900" indent="-342900">
              <a:lnSpc>
                <a:spcPct val="85000"/>
              </a:lnSpc>
              <a:spcBef>
                <a:spcPts val="300"/>
              </a:spcBef>
              <a:buClr>
                <a:srgbClr val="000000"/>
              </a:buClr>
              <a:buSzPct val="100000"/>
              <a:buFont typeface="Times New Roman" charset="0"/>
              <a:buChar char="•"/>
            </a:pPr>
            <a:r>
              <a:rPr lang="en-US" sz="2400" b="0" dirty="0" err="1">
                <a:solidFill>
                  <a:srgbClr val="000000"/>
                </a:solidFill>
                <a:latin typeface="+mj-lt"/>
              </a:rPr>
              <a:t>Precipitable</a:t>
            </a:r>
            <a:r>
              <a:rPr lang="en-US" sz="2400" b="0" dirty="0">
                <a:solidFill>
                  <a:srgbClr val="000000"/>
                </a:solidFill>
                <a:latin typeface="+mj-lt"/>
              </a:rPr>
              <a:t> Water Vapor (PWV) derived from GPS signal delays</a:t>
            </a:r>
          </a:p>
          <a:p>
            <a:pPr marL="342900" indent="-342900">
              <a:lnSpc>
                <a:spcPct val="85000"/>
              </a:lnSpc>
              <a:spcBef>
                <a:spcPts val="300"/>
              </a:spcBef>
              <a:buClr>
                <a:srgbClr val="000000"/>
              </a:buClr>
              <a:buSzPct val="100000"/>
              <a:buFont typeface="Times New Roman" charset="0"/>
              <a:buChar char="•"/>
            </a:pPr>
            <a:r>
              <a:rPr lang="en-US" sz="2400" b="0" dirty="0">
                <a:solidFill>
                  <a:srgbClr val="000000"/>
                </a:solidFill>
                <a:latin typeface="+mj-lt"/>
              </a:rPr>
              <a:t>Assimilation of PW into weather models improves forecasting for storm intensity</a:t>
            </a:r>
          </a:p>
          <a:p>
            <a:pPr marL="342900" indent="-342900">
              <a:lnSpc>
                <a:spcPct val="85000"/>
              </a:lnSpc>
              <a:spcBef>
                <a:spcPts val="300"/>
              </a:spcBef>
              <a:buClr>
                <a:srgbClr val="000000"/>
              </a:buClr>
              <a:buSzPct val="100000"/>
              <a:buFont typeface="Times New Roman" charset="0"/>
              <a:buChar char="•"/>
            </a:pPr>
            <a:r>
              <a:rPr lang="en-US" sz="2400" b="0" dirty="0">
                <a:solidFill>
                  <a:srgbClr val="000000"/>
                </a:solidFill>
                <a:latin typeface="+mj-lt"/>
              </a:rPr>
              <a:t>Total electron count (TEC) in Ionosphere</a:t>
            </a:r>
          </a:p>
          <a:p>
            <a:pPr marL="342900" indent="-342900">
              <a:lnSpc>
                <a:spcPct val="100000"/>
              </a:lnSpc>
              <a:spcBef>
                <a:spcPct val="20000"/>
              </a:spcBef>
              <a:buClr>
                <a:srgbClr val="000000"/>
              </a:buClr>
              <a:buSzPct val="100000"/>
              <a:buFont typeface="Times New Roman" charset="0"/>
              <a:buChar char="•"/>
            </a:pPr>
            <a:endParaRPr lang="en-US" sz="2400" b="0" dirty="0">
              <a:solidFill>
                <a:srgbClr val="000000"/>
              </a:solidFill>
              <a:latin typeface="+mj-lt"/>
            </a:endParaRPr>
          </a:p>
        </p:txBody>
      </p:sp>
      <p:sp>
        <p:nvSpPr>
          <p:cNvPr id="58371" name="Slide Number Placeholder 4"/>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algn="r" defTabSz="914400" eaLnBrk="1" hangingPunct="1">
              <a:lnSpc>
                <a:spcPct val="100000"/>
              </a:lnSpc>
              <a:buClrTx/>
              <a:buSzTx/>
              <a:buFontTx/>
              <a:buNone/>
            </a:pPr>
            <a:fld id="{E69252DE-AA99-F040-84F2-039ABE2532A6}" type="slidenum">
              <a:rPr lang="en-US" sz="1400">
                <a:solidFill>
                  <a:srgbClr val="FF6600"/>
                </a:solidFill>
                <a:latin typeface="Arial" charset="0"/>
              </a:rPr>
              <a:pPr algn="r" defTabSz="914400" eaLnBrk="1" hangingPunct="1">
                <a:lnSpc>
                  <a:spcPct val="100000"/>
                </a:lnSpc>
                <a:buClrTx/>
                <a:buSzTx/>
                <a:buFontTx/>
                <a:buNone/>
              </a:pPr>
              <a:t>16</a:t>
            </a:fld>
            <a:endParaRPr lang="en-US" sz="1400">
              <a:solidFill>
                <a:srgbClr val="FF6600"/>
              </a:solidFill>
              <a:latin typeface="Arial" charset="0"/>
            </a:endParaRPr>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3686175"/>
            <a:ext cx="35655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3890963"/>
            <a:ext cx="23939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16</a:t>
            </a:fld>
            <a:endParaRPr lang="en-US"/>
          </a:p>
        </p:txBody>
      </p:sp>
    </p:spTree>
    <p:extLst>
      <p:ext uri="{BB962C8B-B14F-4D97-AF65-F5344CB8AC3E}">
        <p14:creationId xmlns:p14="http://schemas.microsoft.com/office/powerpoint/2010/main" val="21638717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lIns="90488" tIns="44450" rIns="90488" bIns="44450"/>
          <a:lstStyle/>
          <a:p>
            <a:r>
              <a:rPr lang="en-US">
                <a:latin typeface="Arial" charset="0"/>
              </a:rPr>
              <a:t>Suominet – PBO Stations</a:t>
            </a:r>
          </a:p>
        </p:txBody>
      </p:sp>
      <p:pic>
        <p:nvPicPr>
          <p:cNvPr id="60418" name="Content Placeholder 4" descr="20090127_2215_suomipwv.gif"/>
          <p:cNvPicPr>
            <a:picLocks noGrp="1" noChangeAspect="1"/>
          </p:cNvPicPr>
          <p:nvPr>
            <p:ph idx="4294967295"/>
          </p:nvPr>
        </p:nvPicPr>
        <p:blipFill>
          <a:blip r:embed="rId3">
            <a:extLst>
              <a:ext uri="{28A0092B-C50C-407E-A947-70E740481C1C}">
                <a14:useLocalDpi xmlns:a14="http://schemas.microsoft.com/office/drawing/2010/main" val="0"/>
              </a:ext>
            </a:extLst>
          </a:blip>
          <a:srcRect l="-725" r="4910"/>
          <a:stretch>
            <a:fillRect/>
          </a:stretch>
        </p:blipFill>
        <p:spPr>
          <a:xfrm>
            <a:off x="0" y="1371600"/>
            <a:ext cx="6477000" cy="5257800"/>
          </a:xfrm>
        </p:spPr>
      </p:pic>
      <p:sp>
        <p:nvSpPr>
          <p:cNvPr id="60419" name="TextBox 3"/>
          <p:cNvSpPr txBox="1">
            <a:spLocks noChangeArrowheads="1"/>
          </p:cNvSpPr>
          <p:nvPr/>
        </p:nvSpPr>
        <p:spPr bwMode="auto">
          <a:xfrm>
            <a:off x="6705600" y="1371600"/>
            <a:ext cx="2133600"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defTabSz="914400">
              <a:lnSpc>
                <a:spcPct val="100000"/>
              </a:lnSpc>
              <a:buClrTx/>
              <a:buSzTx/>
              <a:buFont typeface="Arial" charset="0"/>
              <a:buChar char="•"/>
            </a:pPr>
            <a:r>
              <a:rPr lang="en-US" sz="1800" dirty="0">
                <a:solidFill>
                  <a:schemeClr val="tx1"/>
                </a:solidFill>
                <a:latin typeface="+mn-lt"/>
              </a:rPr>
              <a:t> 80 Plate Boundary Observatory (PBO) sites now included in analysis.</a:t>
            </a:r>
          </a:p>
          <a:p>
            <a:pPr defTabSz="914400">
              <a:lnSpc>
                <a:spcPct val="100000"/>
              </a:lnSpc>
              <a:buClrTx/>
              <a:buSzTx/>
              <a:buFont typeface="Arial" charset="0"/>
              <a:buChar char="•"/>
            </a:pPr>
            <a:endParaRPr lang="en-US" sz="1800" dirty="0">
              <a:solidFill>
                <a:schemeClr val="tx1"/>
              </a:solidFill>
              <a:latin typeface="+mn-lt"/>
            </a:endParaRPr>
          </a:p>
          <a:p>
            <a:pPr defTabSz="914400">
              <a:lnSpc>
                <a:spcPct val="100000"/>
              </a:lnSpc>
              <a:buClrTx/>
              <a:buSzTx/>
              <a:buFont typeface="Arial" charset="0"/>
              <a:buChar char="•"/>
            </a:pPr>
            <a:r>
              <a:rPr lang="en-US" sz="1800" dirty="0">
                <a:solidFill>
                  <a:schemeClr val="tx1"/>
                </a:solidFill>
                <a:latin typeface="+mn-lt"/>
              </a:rPr>
              <a:t>These sites significantly improve moisture observations in western US.</a:t>
            </a:r>
          </a:p>
          <a:p>
            <a:pPr defTabSz="914400">
              <a:lnSpc>
                <a:spcPct val="100000"/>
              </a:lnSpc>
              <a:buClrTx/>
              <a:buSzTx/>
              <a:buFont typeface="Arial" charset="0"/>
              <a:buChar char="•"/>
            </a:pPr>
            <a:endParaRPr lang="en-US" sz="1800" dirty="0">
              <a:solidFill>
                <a:schemeClr val="tx1"/>
              </a:solidFill>
              <a:latin typeface="+mn-lt"/>
            </a:endParaRPr>
          </a:p>
          <a:p>
            <a:pPr defTabSz="914400">
              <a:lnSpc>
                <a:spcPct val="100000"/>
              </a:lnSpc>
              <a:buClrTx/>
              <a:buSzTx/>
              <a:buFont typeface="Arial" charset="0"/>
              <a:buChar char="•"/>
            </a:pPr>
            <a:r>
              <a:rPr lang="en-US" sz="1800" dirty="0">
                <a:solidFill>
                  <a:schemeClr val="tx1"/>
                </a:solidFill>
                <a:latin typeface="+mn-lt"/>
              </a:rPr>
              <a:t>Should be useful for spring/summer precipitation studies. </a:t>
            </a:r>
          </a:p>
          <a:p>
            <a:pPr defTabSz="914400">
              <a:lnSpc>
                <a:spcPct val="100000"/>
              </a:lnSpc>
              <a:buClrTx/>
              <a:buSzTx/>
              <a:buFontTx/>
              <a:buNone/>
            </a:pPr>
            <a:endParaRPr lang="en-US" sz="1800" dirty="0">
              <a:solidFill>
                <a:schemeClr val="tx1"/>
              </a:solidFill>
              <a:latin typeface="+mn-lt"/>
            </a:endParaRPr>
          </a:p>
          <a:p>
            <a:pPr defTabSz="914400">
              <a:lnSpc>
                <a:spcPct val="100000"/>
              </a:lnSpc>
              <a:buClrTx/>
              <a:buSzTx/>
              <a:buFont typeface="Arial" charset="0"/>
              <a:buChar char="•"/>
            </a:pPr>
            <a:r>
              <a:rPr lang="en-US" sz="1800" dirty="0">
                <a:solidFill>
                  <a:schemeClr val="tx1"/>
                </a:solidFill>
                <a:latin typeface="+mn-lt"/>
              </a:rPr>
              <a:t>Network routine exceeds 300 stations. </a:t>
            </a:r>
          </a:p>
        </p:txBody>
      </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17</a:t>
            </a:fld>
            <a:endParaRPr lang="en-US"/>
          </a:p>
        </p:txBody>
      </p:sp>
    </p:spTree>
    <p:extLst>
      <p:ext uri="{BB962C8B-B14F-4D97-AF65-F5344CB8AC3E}">
        <p14:creationId xmlns:p14="http://schemas.microsoft.com/office/powerpoint/2010/main" val="37937747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443468" y="264481"/>
            <a:ext cx="8122682" cy="609600"/>
          </a:xfrm>
        </p:spPr>
        <p:txBody>
          <a:bodyPr lIns="90488" tIns="44450" rIns="90488" bIns="44450">
            <a:noAutofit/>
          </a:bodyPr>
          <a:lstStyle/>
          <a:p>
            <a:r>
              <a:rPr lang="en-US" sz="3200" dirty="0">
                <a:latin typeface="Arial" charset="0"/>
              </a:rPr>
              <a:t>Impact of GPS PW on Hurricane Intensity</a:t>
            </a:r>
          </a:p>
        </p:txBody>
      </p:sp>
      <p:pic>
        <p:nvPicPr>
          <p:cNvPr id="62466" name="Content Placeholder 3" descr="gustav_assim.png"/>
          <p:cNvPicPr>
            <a:picLocks noGrp="1" noChangeAspect="1"/>
          </p:cNvPicPr>
          <p:nvPr>
            <p:ph idx="4294967295"/>
          </p:nvPr>
        </p:nvPicPr>
        <p:blipFill>
          <a:blip r:embed="rId3">
            <a:lum bright="2000"/>
            <a:extLst>
              <a:ext uri="{28A0092B-C50C-407E-A947-70E740481C1C}">
                <a14:useLocalDpi xmlns:a14="http://schemas.microsoft.com/office/drawing/2010/main" val="0"/>
              </a:ext>
            </a:extLst>
          </a:blip>
          <a:srcRect t="-1270" b="1231"/>
          <a:stretch>
            <a:fillRect/>
          </a:stretch>
        </p:blipFill>
        <p:spPr>
          <a:xfrm>
            <a:off x="685800" y="4043363"/>
            <a:ext cx="7880350" cy="2814637"/>
          </a:xfrm>
        </p:spPr>
      </p:pic>
      <p:grpSp>
        <p:nvGrpSpPr>
          <p:cNvPr id="62467" name="Group 6"/>
          <p:cNvGrpSpPr>
            <a:grpSpLocks/>
          </p:cNvGrpSpPr>
          <p:nvPr/>
        </p:nvGrpSpPr>
        <p:grpSpPr bwMode="auto">
          <a:xfrm>
            <a:off x="533400" y="838200"/>
            <a:ext cx="7797800" cy="3124200"/>
            <a:chOff x="194292" y="838200"/>
            <a:chExt cx="7796778" cy="3124200"/>
          </a:xfrm>
        </p:grpSpPr>
        <p:pic>
          <p:nvPicPr>
            <p:cNvPr id="62469" name="Picture 3" descr="dean_ir_o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292" y="1143000"/>
              <a:ext cx="779677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4"/>
            <p:cNvSpPr txBox="1">
              <a:spLocks noChangeArrowheads="1"/>
            </p:cNvSpPr>
            <p:nvPr/>
          </p:nvSpPr>
          <p:spPr bwMode="auto">
            <a:xfrm>
              <a:off x="3406971" y="838200"/>
              <a:ext cx="137142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defTabSz="914400">
                <a:lnSpc>
                  <a:spcPct val="100000"/>
                </a:lnSpc>
                <a:buClrTx/>
                <a:buSzTx/>
                <a:buFontTx/>
                <a:buNone/>
              </a:pPr>
              <a:r>
                <a:rPr lang="en-US" sz="1800" dirty="0">
                  <a:solidFill>
                    <a:schemeClr val="tx1"/>
                  </a:solidFill>
                </a:rPr>
                <a:t>Dean - 2007</a:t>
              </a:r>
            </a:p>
          </p:txBody>
        </p:sp>
      </p:grpSp>
      <p:sp>
        <p:nvSpPr>
          <p:cNvPr id="62468" name="TextBox 5"/>
          <p:cNvSpPr txBox="1">
            <a:spLocks noChangeArrowheads="1"/>
          </p:cNvSpPr>
          <p:nvPr/>
        </p:nvSpPr>
        <p:spPr bwMode="auto">
          <a:xfrm>
            <a:off x="3679825" y="3810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defTabSz="914400">
              <a:lnSpc>
                <a:spcPct val="100000"/>
              </a:lnSpc>
              <a:buClrTx/>
              <a:buSzTx/>
              <a:buFontTx/>
              <a:buNone/>
            </a:pPr>
            <a:r>
              <a:rPr lang="en-US" sz="1800">
                <a:solidFill>
                  <a:schemeClr val="tx1"/>
                </a:solidFill>
              </a:rPr>
              <a:t>Gustav - 2008</a:t>
            </a:r>
          </a:p>
        </p:txBody>
      </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18</a:t>
            </a:fld>
            <a:endParaRPr lang="en-US"/>
          </a:p>
        </p:txBody>
      </p:sp>
    </p:spTree>
    <p:extLst>
      <p:ext uri="{BB962C8B-B14F-4D97-AF65-F5344CB8AC3E}">
        <p14:creationId xmlns:p14="http://schemas.microsoft.com/office/powerpoint/2010/main" val="3177361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lecture covers metrological applications of GPS</a:t>
            </a:r>
          </a:p>
          <a:p>
            <a:r>
              <a:rPr lang="en-US" dirty="0" smtClean="0"/>
              <a:t>Some of the material has already been presented and is shown here for completeness.</a:t>
            </a:r>
          </a:p>
          <a:p>
            <a:r>
              <a:rPr lang="en-US" dirty="0" smtClean="0"/>
              <a:t>There are two major contributions of the atmosphere:</a:t>
            </a:r>
          </a:p>
          <a:p>
            <a:pPr lvl="1"/>
            <a:r>
              <a:rPr lang="en-US" dirty="0" smtClean="0"/>
              <a:t>Neutral atmospheric delay composed of hydrostatic component (N</a:t>
            </a:r>
            <a:r>
              <a:rPr lang="en-US" baseline="-25000" dirty="0" smtClean="0"/>
              <a:t>2</a:t>
            </a:r>
            <a:r>
              <a:rPr lang="en-US" dirty="0" smtClean="0"/>
              <a:t>, O</a:t>
            </a:r>
            <a:r>
              <a:rPr lang="en-US" baseline="-25000" dirty="0" smtClean="0"/>
              <a:t>2</a:t>
            </a:r>
            <a:r>
              <a:rPr lang="en-US" dirty="0" smtClean="0"/>
              <a:t>, CO</a:t>
            </a:r>
            <a:r>
              <a:rPr lang="en-US" baseline="-25000" dirty="0" smtClean="0"/>
              <a:t>2</a:t>
            </a:r>
            <a:r>
              <a:rPr lang="en-US" dirty="0" smtClean="0"/>
              <a:t>, trace gases and part of the water vapor contribution) and water vapor component</a:t>
            </a:r>
          </a:p>
          <a:p>
            <a:pPr lvl="1"/>
            <a:r>
              <a:rPr lang="en-US" dirty="0" smtClean="0"/>
              <a:t>Ionospheric delay component due to free electrons.  This component is frequency dependent and can be estimated from dual frequency measurements (L1 and L2 frequencies)</a:t>
            </a:r>
            <a:endParaRPr lang="en-US" dirty="0"/>
          </a:p>
        </p:txBody>
      </p:sp>
      <p:sp>
        <p:nvSpPr>
          <p:cNvPr id="4" name="Date Placeholder 3"/>
          <p:cNvSpPr>
            <a:spLocks noGrp="1"/>
          </p:cNvSpPr>
          <p:nvPr>
            <p:ph type="dt" sz="half" idx="10"/>
          </p:nvPr>
        </p:nvSpPr>
        <p:spPr/>
        <p:txBody>
          <a:bodyPr/>
          <a:lstStyle/>
          <a:p>
            <a:r>
              <a:rPr lang="en-US" smtClean="0"/>
              <a:t>01/12/12</a:t>
            </a:r>
            <a:endParaRPr lang="en-US"/>
          </a:p>
        </p:txBody>
      </p:sp>
      <p:sp>
        <p:nvSpPr>
          <p:cNvPr id="5" name="Footer Placeholder 4"/>
          <p:cNvSpPr>
            <a:spLocks noGrp="1"/>
          </p:cNvSpPr>
          <p:nvPr>
            <p:ph type="ftr" sz="quarter" idx="11"/>
          </p:nvPr>
        </p:nvSpPr>
        <p:spPr/>
        <p:txBody>
          <a:bodyPr/>
          <a:lstStyle/>
          <a:p>
            <a:r>
              <a:rPr lang="en-US" smtClean="0"/>
              <a:t>MetApps Lec 12</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2</a:t>
            </a:fld>
            <a:endParaRPr lang="en-US"/>
          </a:p>
        </p:txBody>
      </p:sp>
    </p:spTree>
    <p:extLst>
      <p:ext uri="{BB962C8B-B14F-4D97-AF65-F5344CB8AC3E}">
        <p14:creationId xmlns:p14="http://schemas.microsoft.com/office/powerpoint/2010/main" val="7578873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457200" y="274638"/>
            <a:ext cx="8229600" cy="784225"/>
          </a:xfrm>
        </p:spPr>
        <p:txBody>
          <a:bodyPr lIns="92075" tIns="46038" rIns="92075" bIns="46038" anchor="ctr"/>
          <a:lstStyle/>
          <a:p>
            <a:pPr eaLnBrk="1" hangingPunct="1"/>
            <a:r>
              <a:rPr lang="en-US" dirty="0">
                <a:latin typeface="Arial" charset="0"/>
              </a:rPr>
              <a:t>Atmospheric Delays</a:t>
            </a:r>
          </a:p>
        </p:txBody>
      </p:sp>
      <p:sp>
        <p:nvSpPr>
          <p:cNvPr id="56322" name="Rectangle 3"/>
          <p:cNvSpPr>
            <a:spLocks noGrp="1" noChangeArrowheads="1"/>
          </p:cNvSpPr>
          <p:nvPr>
            <p:ph type="body" idx="4294967295"/>
          </p:nvPr>
        </p:nvSpPr>
        <p:spPr>
          <a:xfrm>
            <a:off x="331788" y="5803900"/>
            <a:ext cx="8623300" cy="1054100"/>
          </a:xfrm>
        </p:spPr>
        <p:txBody>
          <a:bodyPr lIns="91440" tIns="45720" rIns="91440" bIns="45720"/>
          <a:lstStyle/>
          <a:p>
            <a:pPr lvl="1" eaLnBrk="1" hangingPunct="1">
              <a:lnSpc>
                <a:spcPct val="84000"/>
              </a:lnSpc>
            </a:pPr>
            <a:r>
              <a:rPr lang="en-US" sz="1800">
                <a:latin typeface="Tahoma" charset="0"/>
                <a:ea typeface="DejaVu Sans" charset="0"/>
                <a:cs typeface="DejaVu Sans" charset="0"/>
              </a:rPr>
              <a:t>Ionosphere (use dual frequency receivers)</a:t>
            </a:r>
          </a:p>
          <a:p>
            <a:pPr lvl="1" eaLnBrk="1" hangingPunct="1">
              <a:lnSpc>
                <a:spcPct val="84000"/>
              </a:lnSpc>
            </a:pPr>
            <a:r>
              <a:rPr lang="en-US" sz="1800">
                <a:latin typeface="Tahoma" charset="0"/>
                <a:ea typeface="DejaVu Sans" charset="0"/>
                <a:cs typeface="DejaVu Sans" charset="0"/>
              </a:rPr>
              <a:t>Troposphere (estimate troposphere)</a:t>
            </a:r>
          </a:p>
          <a:p>
            <a:pPr eaLnBrk="1" hangingPunct="1">
              <a:lnSpc>
                <a:spcPct val="84000"/>
              </a:lnSpc>
              <a:buFont typeface="Monotype Sorts" charset="0"/>
              <a:buNone/>
            </a:pPr>
            <a:endParaRPr lang="en-US" sz="2400">
              <a:latin typeface="Tahoma" charset="0"/>
            </a:endParaRPr>
          </a:p>
        </p:txBody>
      </p:sp>
      <p:grpSp>
        <p:nvGrpSpPr>
          <p:cNvPr id="56323" name="Group 4"/>
          <p:cNvGrpSpPr>
            <a:grpSpLocks/>
          </p:cNvGrpSpPr>
          <p:nvPr/>
        </p:nvGrpSpPr>
        <p:grpSpPr bwMode="auto">
          <a:xfrm>
            <a:off x="306388" y="752475"/>
            <a:ext cx="8643937" cy="5018088"/>
            <a:chOff x="193" y="689"/>
            <a:chExt cx="5445" cy="3161"/>
          </a:xfrm>
        </p:grpSpPr>
        <p:sp>
          <p:nvSpPr>
            <p:cNvPr id="56324" name="AutoShape 5"/>
            <p:cNvSpPr>
              <a:spLocks noChangeArrowheads="1"/>
            </p:cNvSpPr>
            <p:nvPr/>
          </p:nvSpPr>
          <p:spPr bwMode="auto">
            <a:xfrm>
              <a:off x="4656" y="2592"/>
              <a:ext cx="288" cy="528"/>
            </a:xfrm>
            <a:prstGeom prst="lightningBolt">
              <a:avLst/>
            </a:prstGeom>
            <a:solidFill>
              <a:schemeClr val="tx2"/>
            </a:solidFill>
            <a:ln w="19050">
              <a:solidFill>
                <a:srgbClr val="000000"/>
              </a:solidFill>
              <a:miter lim="800000"/>
              <a:headEnd type="none" w="sm" len="sm"/>
              <a:tailEnd type="none" w="med" len="lg"/>
            </a:ln>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grpSp>
          <p:nvGrpSpPr>
            <p:cNvPr id="56325" name="Group 6"/>
            <p:cNvGrpSpPr>
              <a:grpSpLocks/>
            </p:cNvGrpSpPr>
            <p:nvPr/>
          </p:nvGrpSpPr>
          <p:grpSpPr bwMode="auto">
            <a:xfrm>
              <a:off x="4128" y="2448"/>
              <a:ext cx="1144" cy="480"/>
              <a:chOff x="4128" y="2448"/>
              <a:chExt cx="1144" cy="480"/>
            </a:xfrm>
          </p:grpSpPr>
          <p:sp>
            <p:nvSpPr>
              <p:cNvPr id="56401" name="AutoShape 7"/>
              <p:cNvSpPr>
                <a:spLocks noChangeArrowheads="1"/>
              </p:cNvSpPr>
              <p:nvPr/>
            </p:nvSpPr>
            <p:spPr bwMode="auto">
              <a:xfrm rot="1498555">
                <a:off x="4600" y="2552"/>
                <a:ext cx="672" cy="288"/>
              </a:xfrm>
              <a:prstGeom prst="cloudCallout">
                <a:avLst>
                  <a:gd name="adj1" fmla="val -21278"/>
                  <a:gd name="adj2" fmla="val 112565"/>
                </a:avLst>
              </a:prstGeom>
              <a:solidFill>
                <a:srgbClr val="808080"/>
              </a:solidFill>
              <a:ln w="12700">
                <a:solidFill>
                  <a:srgbClr val="000000"/>
                </a:solidFill>
                <a:round/>
                <a:headEnd type="none" w="sm" len="sm"/>
                <a:tailEnd type="none" w="med" len="lg"/>
              </a:ln>
            </p:spPr>
            <p:txBody>
              <a:bodyPr wrap="none" anchor="ctr"/>
              <a:lstStyle/>
              <a:p>
                <a:pPr algn="ctr" defTabSz="914400">
                  <a:lnSpc>
                    <a:spcPct val="100000"/>
                  </a:lnSpc>
                  <a:buClrTx/>
                  <a:buSzTx/>
                  <a:buFontTx/>
                  <a:buNone/>
                </a:pPr>
                <a:endParaRPr lang="en-US" b="1">
                  <a:solidFill>
                    <a:srgbClr val="8CF4EA"/>
                  </a:solidFill>
                  <a:latin typeface="Arial" charset="0"/>
                </a:endParaRPr>
              </a:p>
            </p:txBody>
          </p:sp>
          <p:sp>
            <p:nvSpPr>
              <p:cNvPr id="56402" name="AutoShape 8"/>
              <p:cNvSpPr>
                <a:spLocks noChangeArrowheads="1"/>
              </p:cNvSpPr>
              <p:nvPr/>
            </p:nvSpPr>
            <p:spPr bwMode="auto">
              <a:xfrm rot="-9763260">
                <a:off x="4128" y="2448"/>
                <a:ext cx="672" cy="480"/>
              </a:xfrm>
              <a:prstGeom prst="cloudCallout">
                <a:avLst>
                  <a:gd name="adj1" fmla="val -43750"/>
                  <a:gd name="adj2" fmla="val 70000"/>
                </a:avLst>
              </a:prstGeom>
              <a:solidFill>
                <a:srgbClr val="C0C0C0"/>
              </a:solidFill>
              <a:ln w="12700">
                <a:solidFill>
                  <a:srgbClr val="000000"/>
                </a:solidFill>
                <a:round/>
                <a:headEnd type="none" w="sm" len="sm"/>
                <a:tailEnd type="none" w="med" len="lg"/>
              </a:ln>
            </p:spPr>
            <p:txBody>
              <a:bodyPr rot="10800000" wrap="none" anchor="ctr"/>
              <a:lstStyle/>
              <a:p>
                <a:pPr algn="ctr" defTabSz="914400">
                  <a:lnSpc>
                    <a:spcPct val="100000"/>
                  </a:lnSpc>
                  <a:buClrTx/>
                  <a:buSzTx/>
                  <a:buFontTx/>
                  <a:buNone/>
                </a:pPr>
                <a:endParaRPr lang="en-US" b="1">
                  <a:solidFill>
                    <a:srgbClr val="8CF4EA"/>
                  </a:solidFill>
                  <a:latin typeface="Arial" charset="0"/>
                </a:endParaRPr>
              </a:p>
            </p:txBody>
          </p:sp>
        </p:grpSp>
        <p:sp>
          <p:nvSpPr>
            <p:cNvPr id="56326" name="Rectangle 9"/>
            <p:cNvSpPr>
              <a:spLocks noChangeArrowheads="1"/>
            </p:cNvSpPr>
            <p:nvPr/>
          </p:nvSpPr>
          <p:spPr bwMode="auto">
            <a:xfrm rot="600000">
              <a:off x="4032" y="2208"/>
              <a:ext cx="1289" cy="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defTabSz="914400">
                <a:lnSpc>
                  <a:spcPct val="100000"/>
                </a:lnSpc>
                <a:buClrTx/>
                <a:buSzTx/>
                <a:buFontTx/>
                <a:buNone/>
              </a:pPr>
              <a:r>
                <a:rPr lang="en-US" b="1">
                  <a:solidFill>
                    <a:srgbClr val="000000"/>
                  </a:solidFill>
                  <a:latin typeface="Arial" charset="0"/>
                </a:rPr>
                <a:t>Troposphere</a:t>
              </a:r>
            </a:p>
          </p:txBody>
        </p:sp>
        <p:sp>
          <p:nvSpPr>
            <p:cNvPr id="56327" name="Oval 10"/>
            <p:cNvSpPr>
              <a:spLocks noChangeArrowheads="1"/>
            </p:cNvSpPr>
            <p:nvPr/>
          </p:nvSpPr>
          <p:spPr bwMode="auto">
            <a:xfrm rot="-300000">
              <a:off x="193" y="3276"/>
              <a:ext cx="1661" cy="492"/>
            </a:xfrm>
            <a:prstGeom prst="ellipse">
              <a:avLst/>
            </a:prstGeom>
            <a:solidFill>
              <a:srgbClr val="05C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sp>
          <p:nvSpPr>
            <p:cNvPr id="56328" name="Rectangle 11"/>
            <p:cNvSpPr>
              <a:spLocks noChangeArrowheads="1"/>
            </p:cNvSpPr>
            <p:nvPr/>
          </p:nvSpPr>
          <p:spPr bwMode="auto">
            <a:xfrm>
              <a:off x="543" y="689"/>
              <a:ext cx="5095" cy="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grpSp>
          <p:nvGrpSpPr>
            <p:cNvPr id="56329" name="Group 12"/>
            <p:cNvGrpSpPr>
              <a:grpSpLocks/>
            </p:cNvGrpSpPr>
            <p:nvPr/>
          </p:nvGrpSpPr>
          <p:grpSpPr bwMode="auto">
            <a:xfrm>
              <a:off x="2448" y="732"/>
              <a:ext cx="505" cy="423"/>
              <a:chOff x="2448" y="732"/>
              <a:chExt cx="505" cy="423"/>
            </a:xfrm>
          </p:grpSpPr>
          <p:sp>
            <p:nvSpPr>
              <p:cNvPr id="56394" name="Freeform 13"/>
              <p:cNvSpPr>
                <a:spLocks/>
              </p:cNvSpPr>
              <p:nvPr/>
            </p:nvSpPr>
            <p:spPr bwMode="auto">
              <a:xfrm>
                <a:off x="2627" y="882"/>
                <a:ext cx="175" cy="198"/>
              </a:xfrm>
              <a:custGeom>
                <a:avLst/>
                <a:gdLst>
                  <a:gd name="T0" fmla="*/ 19 w 175"/>
                  <a:gd name="T1" fmla="*/ 31 h 198"/>
                  <a:gd name="T2" fmla="*/ 16 w 175"/>
                  <a:gd name="T3" fmla="*/ 31 h 198"/>
                  <a:gd name="T4" fmla="*/ 13 w 175"/>
                  <a:gd name="T5" fmla="*/ 35 h 198"/>
                  <a:gd name="T6" fmla="*/ 8 w 175"/>
                  <a:gd name="T7" fmla="*/ 41 h 198"/>
                  <a:gd name="T8" fmla="*/ 5 w 175"/>
                  <a:gd name="T9" fmla="*/ 42 h 198"/>
                  <a:gd name="T10" fmla="*/ 3 w 175"/>
                  <a:gd name="T11" fmla="*/ 46 h 198"/>
                  <a:gd name="T12" fmla="*/ 4 w 175"/>
                  <a:gd name="T13" fmla="*/ 53 h 198"/>
                  <a:gd name="T14" fmla="*/ 3 w 175"/>
                  <a:gd name="T15" fmla="*/ 60 h 198"/>
                  <a:gd name="T16" fmla="*/ 0 w 175"/>
                  <a:gd name="T17" fmla="*/ 63 h 198"/>
                  <a:gd name="T18" fmla="*/ 3 w 175"/>
                  <a:gd name="T19" fmla="*/ 66 h 198"/>
                  <a:gd name="T20" fmla="*/ 1 w 175"/>
                  <a:gd name="T21" fmla="*/ 70 h 198"/>
                  <a:gd name="T22" fmla="*/ 38 w 175"/>
                  <a:gd name="T23" fmla="*/ 174 h 198"/>
                  <a:gd name="T24" fmla="*/ 39 w 175"/>
                  <a:gd name="T25" fmla="*/ 177 h 198"/>
                  <a:gd name="T26" fmla="*/ 40 w 175"/>
                  <a:gd name="T27" fmla="*/ 180 h 198"/>
                  <a:gd name="T28" fmla="*/ 44 w 175"/>
                  <a:gd name="T29" fmla="*/ 185 h 198"/>
                  <a:gd name="T30" fmla="*/ 47 w 175"/>
                  <a:gd name="T31" fmla="*/ 185 h 198"/>
                  <a:gd name="T32" fmla="*/ 49 w 175"/>
                  <a:gd name="T33" fmla="*/ 191 h 198"/>
                  <a:gd name="T34" fmla="*/ 55 w 175"/>
                  <a:gd name="T35" fmla="*/ 192 h 198"/>
                  <a:gd name="T36" fmla="*/ 59 w 175"/>
                  <a:gd name="T37" fmla="*/ 195 h 198"/>
                  <a:gd name="T38" fmla="*/ 63 w 175"/>
                  <a:gd name="T39" fmla="*/ 197 h 198"/>
                  <a:gd name="T40" fmla="*/ 69 w 175"/>
                  <a:gd name="T41" fmla="*/ 195 h 198"/>
                  <a:gd name="T42" fmla="*/ 72 w 175"/>
                  <a:gd name="T43" fmla="*/ 193 h 198"/>
                  <a:gd name="T44" fmla="*/ 155 w 175"/>
                  <a:gd name="T45" fmla="*/ 164 h 198"/>
                  <a:gd name="T46" fmla="*/ 158 w 175"/>
                  <a:gd name="T47" fmla="*/ 161 h 198"/>
                  <a:gd name="T48" fmla="*/ 164 w 175"/>
                  <a:gd name="T49" fmla="*/ 158 h 198"/>
                  <a:gd name="T50" fmla="*/ 163 w 175"/>
                  <a:gd name="T51" fmla="*/ 155 h 198"/>
                  <a:gd name="T52" fmla="*/ 168 w 175"/>
                  <a:gd name="T53" fmla="*/ 150 h 198"/>
                  <a:gd name="T54" fmla="*/ 170 w 175"/>
                  <a:gd name="T55" fmla="*/ 146 h 198"/>
                  <a:gd name="T56" fmla="*/ 170 w 175"/>
                  <a:gd name="T57" fmla="*/ 143 h 198"/>
                  <a:gd name="T58" fmla="*/ 172 w 175"/>
                  <a:gd name="T59" fmla="*/ 138 h 198"/>
                  <a:gd name="T60" fmla="*/ 171 w 175"/>
                  <a:gd name="T61" fmla="*/ 132 h 198"/>
                  <a:gd name="T62" fmla="*/ 173 w 175"/>
                  <a:gd name="T63" fmla="*/ 128 h 198"/>
                  <a:gd name="T64" fmla="*/ 172 w 175"/>
                  <a:gd name="T65" fmla="*/ 121 h 198"/>
                  <a:gd name="T66" fmla="*/ 139 w 175"/>
                  <a:gd name="T67" fmla="*/ 23 h 198"/>
                  <a:gd name="T68" fmla="*/ 138 w 175"/>
                  <a:gd name="T69" fmla="*/ 17 h 198"/>
                  <a:gd name="T70" fmla="*/ 134 w 175"/>
                  <a:gd name="T71" fmla="*/ 14 h 198"/>
                  <a:gd name="T72" fmla="*/ 130 w 175"/>
                  <a:gd name="T73" fmla="*/ 9 h 198"/>
                  <a:gd name="T74" fmla="*/ 126 w 175"/>
                  <a:gd name="T75" fmla="*/ 7 h 198"/>
                  <a:gd name="T76" fmla="*/ 122 w 175"/>
                  <a:gd name="T77" fmla="*/ 4 h 198"/>
                  <a:gd name="T78" fmla="*/ 118 w 175"/>
                  <a:gd name="T79" fmla="*/ 3 h 198"/>
                  <a:gd name="T80" fmla="*/ 114 w 175"/>
                  <a:gd name="T81" fmla="*/ 0 h 198"/>
                  <a:gd name="T82" fmla="*/ 111 w 175"/>
                  <a:gd name="T83" fmla="*/ 1 h 198"/>
                  <a:gd name="T84" fmla="*/ 105 w 175"/>
                  <a:gd name="T85" fmla="*/ 4 h 198"/>
                  <a:gd name="T86" fmla="*/ 101 w 175"/>
                  <a:gd name="T87" fmla="*/ 1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198"/>
                  <a:gd name="T134" fmla="*/ 175 w 175"/>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198">
                    <a:moveTo>
                      <a:pt x="101" y="1"/>
                    </a:moveTo>
                    <a:lnTo>
                      <a:pt x="19" y="31"/>
                    </a:lnTo>
                    <a:lnTo>
                      <a:pt x="16" y="35"/>
                    </a:lnTo>
                    <a:lnTo>
                      <a:pt x="16" y="31"/>
                    </a:lnTo>
                    <a:lnTo>
                      <a:pt x="13" y="33"/>
                    </a:lnTo>
                    <a:lnTo>
                      <a:pt x="13" y="35"/>
                    </a:lnTo>
                    <a:lnTo>
                      <a:pt x="10" y="37"/>
                    </a:lnTo>
                    <a:lnTo>
                      <a:pt x="8" y="41"/>
                    </a:lnTo>
                    <a:lnTo>
                      <a:pt x="5" y="42"/>
                    </a:lnTo>
                    <a:lnTo>
                      <a:pt x="6" y="45"/>
                    </a:lnTo>
                    <a:lnTo>
                      <a:pt x="3" y="46"/>
                    </a:lnTo>
                    <a:lnTo>
                      <a:pt x="3" y="49"/>
                    </a:lnTo>
                    <a:lnTo>
                      <a:pt x="4" y="53"/>
                    </a:lnTo>
                    <a:lnTo>
                      <a:pt x="1" y="57"/>
                    </a:lnTo>
                    <a:lnTo>
                      <a:pt x="3" y="60"/>
                    </a:lnTo>
                    <a:lnTo>
                      <a:pt x="0" y="63"/>
                    </a:lnTo>
                    <a:lnTo>
                      <a:pt x="3" y="62"/>
                    </a:lnTo>
                    <a:lnTo>
                      <a:pt x="1" y="67"/>
                    </a:lnTo>
                    <a:lnTo>
                      <a:pt x="3" y="66"/>
                    </a:lnTo>
                    <a:lnTo>
                      <a:pt x="1" y="70"/>
                    </a:lnTo>
                    <a:lnTo>
                      <a:pt x="3" y="76"/>
                    </a:lnTo>
                    <a:lnTo>
                      <a:pt x="34" y="172"/>
                    </a:lnTo>
                    <a:lnTo>
                      <a:pt x="38" y="174"/>
                    </a:lnTo>
                    <a:lnTo>
                      <a:pt x="37" y="171"/>
                    </a:lnTo>
                    <a:lnTo>
                      <a:pt x="38" y="174"/>
                    </a:lnTo>
                    <a:lnTo>
                      <a:pt x="39" y="177"/>
                    </a:lnTo>
                    <a:lnTo>
                      <a:pt x="40" y="180"/>
                    </a:lnTo>
                    <a:lnTo>
                      <a:pt x="43" y="183"/>
                    </a:lnTo>
                    <a:lnTo>
                      <a:pt x="44" y="185"/>
                    </a:lnTo>
                    <a:lnTo>
                      <a:pt x="45" y="188"/>
                    </a:lnTo>
                    <a:lnTo>
                      <a:pt x="47" y="185"/>
                    </a:lnTo>
                    <a:lnTo>
                      <a:pt x="48" y="188"/>
                    </a:lnTo>
                    <a:lnTo>
                      <a:pt x="49" y="191"/>
                    </a:lnTo>
                    <a:lnTo>
                      <a:pt x="52" y="192"/>
                    </a:lnTo>
                    <a:lnTo>
                      <a:pt x="55" y="192"/>
                    </a:lnTo>
                    <a:lnTo>
                      <a:pt x="56" y="195"/>
                    </a:lnTo>
                    <a:lnTo>
                      <a:pt x="59" y="195"/>
                    </a:lnTo>
                    <a:lnTo>
                      <a:pt x="63" y="197"/>
                    </a:lnTo>
                    <a:lnTo>
                      <a:pt x="66" y="196"/>
                    </a:lnTo>
                    <a:lnTo>
                      <a:pt x="69" y="195"/>
                    </a:lnTo>
                    <a:lnTo>
                      <a:pt x="72" y="193"/>
                    </a:lnTo>
                    <a:lnTo>
                      <a:pt x="152" y="165"/>
                    </a:lnTo>
                    <a:lnTo>
                      <a:pt x="155" y="164"/>
                    </a:lnTo>
                    <a:lnTo>
                      <a:pt x="158" y="161"/>
                    </a:lnTo>
                    <a:lnTo>
                      <a:pt x="161" y="159"/>
                    </a:lnTo>
                    <a:lnTo>
                      <a:pt x="164" y="158"/>
                    </a:lnTo>
                    <a:lnTo>
                      <a:pt x="163" y="155"/>
                    </a:lnTo>
                    <a:lnTo>
                      <a:pt x="166" y="154"/>
                    </a:lnTo>
                    <a:lnTo>
                      <a:pt x="169" y="152"/>
                    </a:lnTo>
                    <a:lnTo>
                      <a:pt x="168" y="150"/>
                    </a:lnTo>
                    <a:lnTo>
                      <a:pt x="171" y="149"/>
                    </a:lnTo>
                    <a:lnTo>
                      <a:pt x="170" y="146"/>
                    </a:lnTo>
                    <a:lnTo>
                      <a:pt x="171" y="149"/>
                    </a:lnTo>
                    <a:lnTo>
                      <a:pt x="170" y="146"/>
                    </a:lnTo>
                    <a:lnTo>
                      <a:pt x="170" y="143"/>
                    </a:lnTo>
                    <a:lnTo>
                      <a:pt x="172" y="138"/>
                    </a:lnTo>
                    <a:lnTo>
                      <a:pt x="171" y="135"/>
                    </a:lnTo>
                    <a:lnTo>
                      <a:pt x="171" y="132"/>
                    </a:lnTo>
                    <a:lnTo>
                      <a:pt x="174" y="131"/>
                    </a:lnTo>
                    <a:lnTo>
                      <a:pt x="173" y="128"/>
                    </a:lnTo>
                    <a:lnTo>
                      <a:pt x="173" y="125"/>
                    </a:lnTo>
                    <a:lnTo>
                      <a:pt x="172" y="121"/>
                    </a:lnTo>
                    <a:lnTo>
                      <a:pt x="137" y="27"/>
                    </a:lnTo>
                    <a:lnTo>
                      <a:pt x="139" y="23"/>
                    </a:lnTo>
                    <a:lnTo>
                      <a:pt x="136" y="24"/>
                    </a:lnTo>
                    <a:lnTo>
                      <a:pt x="136" y="21"/>
                    </a:lnTo>
                    <a:lnTo>
                      <a:pt x="138" y="17"/>
                    </a:lnTo>
                    <a:lnTo>
                      <a:pt x="135" y="17"/>
                    </a:lnTo>
                    <a:lnTo>
                      <a:pt x="134" y="14"/>
                    </a:lnTo>
                    <a:lnTo>
                      <a:pt x="133" y="12"/>
                    </a:lnTo>
                    <a:lnTo>
                      <a:pt x="130" y="9"/>
                    </a:lnTo>
                    <a:lnTo>
                      <a:pt x="126" y="7"/>
                    </a:lnTo>
                    <a:lnTo>
                      <a:pt x="122" y="4"/>
                    </a:lnTo>
                    <a:lnTo>
                      <a:pt x="121" y="2"/>
                    </a:lnTo>
                    <a:lnTo>
                      <a:pt x="118" y="3"/>
                    </a:lnTo>
                    <a:lnTo>
                      <a:pt x="114" y="0"/>
                    </a:lnTo>
                    <a:lnTo>
                      <a:pt x="111" y="1"/>
                    </a:lnTo>
                    <a:lnTo>
                      <a:pt x="108" y="0"/>
                    </a:lnTo>
                    <a:lnTo>
                      <a:pt x="105" y="4"/>
                    </a:lnTo>
                    <a:lnTo>
                      <a:pt x="104" y="0"/>
                    </a:lnTo>
                    <a:lnTo>
                      <a:pt x="101" y="1"/>
                    </a:lnTo>
                  </a:path>
                </a:pathLst>
              </a:custGeom>
              <a:solidFill>
                <a:srgbClr val="FFFFFF"/>
              </a:solidFill>
              <a:ln w="12700" cap="rnd">
                <a:solidFill>
                  <a:schemeClr val="accent2"/>
                </a:solidFill>
                <a:round/>
                <a:headEnd/>
                <a:tailEnd/>
              </a:ln>
            </p:spPr>
            <p:txBody>
              <a:bodyPr/>
              <a:lstStyle/>
              <a:p>
                <a:endParaRPr lang="en-US"/>
              </a:p>
            </p:txBody>
          </p:sp>
          <p:sp>
            <p:nvSpPr>
              <p:cNvPr id="56395" name="Freeform 14"/>
              <p:cNvSpPr>
                <a:spLocks/>
              </p:cNvSpPr>
              <p:nvPr/>
            </p:nvSpPr>
            <p:spPr bwMode="auto">
              <a:xfrm>
                <a:off x="2745" y="732"/>
                <a:ext cx="208" cy="318"/>
              </a:xfrm>
              <a:custGeom>
                <a:avLst/>
                <a:gdLst>
                  <a:gd name="T0" fmla="*/ 119 w 208"/>
                  <a:gd name="T1" fmla="*/ 0 h 318"/>
                  <a:gd name="T2" fmla="*/ 0 w 208"/>
                  <a:gd name="T3" fmla="*/ 40 h 318"/>
                  <a:gd name="T4" fmla="*/ 88 w 208"/>
                  <a:gd name="T5" fmla="*/ 317 h 318"/>
                  <a:gd name="T6" fmla="*/ 207 w 208"/>
                  <a:gd name="T7" fmla="*/ 272 h 318"/>
                  <a:gd name="T8" fmla="*/ 119 w 208"/>
                  <a:gd name="T9" fmla="*/ 0 h 318"/>
                  <a:gd name="T10" fmla="*/ 0 60000 65536"/>
                  <a:gd name="T11" fmla="*/ 0 60000 65536"/>
                  <a:gd name="T12" fmla="*/ 0 60000 65536"/>
                  <a:gd name="T13" fmla="*/ 0 60000 65536"/>
                  <a:gd name="T14" fmla="*/ 0 60000 65536"/>
                  <a:gd name="T15" fmla="*/ 0 w 208"/>
                  <a:gd name="T16" fmla="*/ 0 h 318"/>
                  <a:gd name="T17" fmla="*/ 208 w 208"/>
                  <a:gd name="T18" fmla="*/ 318 h 318"/>
                </a:gdLst>
                <a:ahLst/>
                <a:cxnLst>
                  <a:cxn ang="T10">
                    <a:pos x="T0" y="T1"/>
                  </a:cxn>
                  <a:cxn ang="T11">
                    <a:pos x="T2" y="T3"/>
                  </a:cxn>
                  <a:cxn ang="T12">
                    <a:pos x="T4" y="T5"/>
                  </a:cxn>
                  <a:cxn ang="T13">
                    <a:pos x="T6" y="T7"/>
                  </a:cxn>
                  <a:cxn ang="T14">
                    <a:pos x="T8" y="T9"/>
                  </a:cxn>
                </a:cxnLst>
                <a:rect l="T15" t="T16" r="T17" b="T18"/>
                <a:pathLst>
                  <a:path w="208" h="318">
                    <a:moveTo>
                      <a:pt x="119" y="0"/>
                    </a:moveTo>
                    <a:lnTo>
                      <a:pt x="0" y="40"/>
                    </a:lnTo>
                    <a:lnTo>
                      <a:pt x="88" y="317"/>
                    </a:lnTo>
                    <a:lnTo>
                      <a:pt x="207" y="272"/>
                    </a:lnTo>
                    <a:lnTo>
                      <a:pt x="119" y="0"/>
                    </a:lnTo>
                  </a:path>
                </a:pathLst>
              </a:custGeom>
              <a:solidFill>
                <a:srgbClr val="000000"/>
              </a:solidFill>
              <a:ln w="12700" cap="rnd">
                <a:solidFill>
                  <a:schemeClr val="hlink"/>
                </a:solidFill>
                <a:round/>
                <a:headEnd/>
                <a:tailEnd/>
              </a:ln>
            </p:spPr>
            <p:txBody>
              <a:bodyPr/>
              <a:lstStyle/>
              <a:p>
                <a:endParaRPr lang="en-US"/>
              </a:p>
            </p:txBody>
          </p:sp>
          <p:sp>
            <p:nvSpPr>
              <p:cNvPr id="56396" name="Freeform 15"/>
              <p:cNvSpPr>
                <a:spLocks/>
              </p:cNvSpPr>
              <p:nvPr/>
            </p:nvSpPr>
            <p:spPr bwMode="auto">
              <a:xfrm>
                <a:off x="2448" y="837"/>
                <a:ext cx="208" cy="318"/>
              </a:xfrm>
              <a:custGeom>
                <a:avLst/>
                <a:gdLst>
                  <a:gd name="T0" fmla="*/ 122 w 208"/>
                  <a:gd name="T1" fmla="*/ 0 h 318"/>
                  <a:gd name="T2" fmla="*/ 0 w 208"/>
                  <a:gd name="T3" fmla="*/ 42 h 318"/>
                  <a:gd name="T4" fmla="*/ 91 w 208"/>
                  <a:gd name="T5" fmla="*/ 317 h 318"/>
                  <a:gd name="T6" fmla="*/ 207 w 208"/>
                  <a:gd name="T7" fmla="*/ 274 h 318"/>
                  <a:gd name="T8" fmla="*/ 122 w 208"/>
                  <a:gd name="T9" fmla="*/ 0 h 318"/>
                  <a:gd name="T10" fmla="*/ 0 60000 65536"/>
                  <a:gd name="T11" fmla="*/ 0 60000 65536"/>
                  <a:gd name="T12" fmla="*/ 0 60000 65536"/>
                  <a:gd name="T13" fmla="*/ 0 60000 65536"/>
                  <a:gd name="T14" fmla="*/ 0 60000 65536"/>
                  <a:gd name="T15" fmla="*/ 0 w 208"/>
                  <a:gd name="T16" fmla="*/ 0 h 318"/>
                  <a:gd name="T17" fmla="*/ 208 w 208"/>
                  <a:gd name="T18" fmla="*/ 318 h 318"/>
                </a:gdLst>
                <a:ahLst/>
                <a:cxnLst>
                  <a:cxn ang="T10">
                    <a:pos x="T0" y="T1"/>
                  </a:cxn>
                  <a:cxn ang="T11">
                    <a:pos x="T2" y="T3"/>
                  </a:cxn>
                  <a:cxn ang="T12">
                    <a:pos x="T4" y="T5"/>
                  </a:cxn>
                  <a:cxn ang="T13">
                    <a:pos x="T6" y="T7"/>
                  </a:cxn>
                  <a:cxn ang="T14">
                    <a:pos x="T8" y="T9"/>
                  </a:cxn>
                </a:cxnLst>
                <a:rect l="T15" t="T16" r="T17" b="T18"/>
                <a:pathLst>
                  <a:path w="208" h="318">
                    <a:moveTo>
                      <a:pt x="122" y="0"/>
                    </a:moveTo>
                    <a:lnTo>
                      <a:pt x="0" y="42"/>
                    </a:lnTo>
                    <a:lnTo>
                      <a:pt x="91" y="317"/>
                    </a:lnTo>
                    <a:lnTo>
                      <a:pt x="207" y="274"/>
                    </a:lnTo>
                    <a:lnTo>
                      <a:pt x="122" y="0"/>
                    </a:lnTo>
                  </a:path>
                </a:pathLst>
              </a:custGeom>
              <a:solidFill>
                <a:srgbClr val="000000"/>
              </a:solidFill>
              <a:ln w="12700" cap="rnd">
                <a:solidFill>
                  <a:schemeClr val="hlink"/>
                </a:solidFill>
                <a:round/>
                <a:headEnd/>
                <a:tailEnd/>
              </a:ln>
            </p:spPr>
            <p:txBody>
              <a:bodyPr/>
              <a:lstStyle/>
              <a:p>
                <a:endParaRPr lang="en-US"/>
              </a:p>
            </p:txBody>
          </p:sp>
          <p:sp>
            <p:nvSpPr>
              <p:cNvPr id="56397" name="Freeform 16"/>
              <p:cNvSpPr>
                <a:spLocks/>
              </p:cNvSpPr>
              <p:nvPr/>
            </p:nvSpPr>
            <p:spPr bwMode="auto">
              <a:xfrm>
                <a:off x="2610" y="863"/>
                <a:ext cx="80" cy="79"/>
              </a:xfrm>
              <a:custGeom>
                <a:avLst/>
                <a:gdLst>
                  <a:gd name="T0" fmla="*/ 79 w 80"/>
                  <a:gd name="T1" fmla="*/ 0 h 79"/>
                  <a:gd name="T2" fmla="*/ 5 w 80"/>
                  <a:gd name="T3" fmla="*/ 29 h 79"/>
                  <a:gd name="T4" fmla="*/ 5 w 80"/>
                  <a:gd name="T5" fmla="*/ 29 h 79"/>
                  <a:gd name="T6" fmla="*/ 6 w 80"/>
                  <a:gd name="T7" fmla="*/ 35 h 79"/>
                  <a:gd name="T8" fmla="*/ 6 w 80"/>
                  <a:gd name="T9" fmla="*/ 35 h 79"/>
                  <a:gd name="T10" fmla="*/ 6 w 80"/>
                  <a:gd name="T11" fmla="*/ 35 h 79"/>
                  <a:gd name="T12" fmla="*/ 4 w 80"/>
                  <a:gd name="T13" fmla="*/ 43 h 79"/>
                  <a:gd name="T14" fmla="*/ 4 w 80"/>
                  <a:gd name="T15" fmla="*/ 43 h 79"/>
                  <a:gd name="T16" fmla="*/ 5 w 80"/>
                  <a:gd name="T17" fmla="*/ 46 h 79"/>
                  <a:gd name="T18" fmla="*/ 6 w 80"/>
                  <a:gd name="T19" fmla="*/ 49 h 79"/>
                  <a:gd name="T20" fmla="*/ 6 w 80"/>
                  <a:gd name="T21" fmla="*/ 49 h 79"/>
                  <a:gd name="T22" fmla="*/ 0 w 80"/>
                  <a:gd name="T23" fmla="*/ 37 h 79"/>
                  <a:gd name="T24" fmla="*/ 3 w 80"/>
                  <a:gd name="T25" fmla="*/ 47 h 79"/>
                  <a:gd name="T26" fmla="*/ 3 w 80"/>
                  <a:gd name="T27" fmla="*/ 47 h 79"/>
                  <a:gd name="T28" fmla="*/ 3 w 80"/>
                  <a:gd name="T29" fmla="*/ 50 h 79"/>
                  <a:gd name="T30" fmla="*/ 3 w 80"/>
                  <a:gd name="T31" fmla="*/ 53 h 79"/>
                  <a:gd name="T32" fmla="*/ 0 w 80"/>
                  <a:gd name="T33" fmla="*/ 54 h 79"/>
                  <a:gd name="T34" fmla="*/ 1 w 80"/>
                  <a:gd name="T35" fmla="*/ 56 h 79"/>
                  <a:gd name="T36" fmla="*/ 1 w 80"/>
                  <a:gd name="T37" fmla="*/ 56 h 79"/>
                  <a:gd name="T38" fmla="*/ 1 w 80"/>
                  <a:gd name="T39" fmla="*/ 56 h 79"/>
                  <a:gd name="T40" fmla="*/ 3 w 80"/>
                  <a:gd name="T41" fmla="*/ 64 h 79"/>
                  <a:gd name="T42" fmla="*/ 0 w 80"/>
                  <a:gd name="T43" fmla="*/ 65 h 79"/>
                  <a:gd name="T44" fmla="*/ 0 w 80"/>
                  <a:gd name="T45" fmla="*/ 68 h 79"/>
                  <a:gd name="T46" fmla="*/ 2 w 80"/>
                  <a:gd name="T47" fmla="*/ 74 h 79"/>
                  <a:gd name="T48" fmla="*/ 2 w 80"/>
                  <a:gd name="T49" fmla="*/ 74 h 79"/>
                  <a:gd name="T50" fmla="*/ 0 w 80"/>
                  <a:gd name="T51" fmla="*/ 68 h 79"/>
                  <a:gd name="T52" fmla="*/ 3 w 80"/>
                  <a:gd name="T53" fmla="*/ 78 h 79"/>
                  <a:gd name="T54" fmla="*/ 3 w 80"/>
                  <a:gd name="T55" fmla="*/ 78 h 79"/>
                  <a:gd name="T56" fmla="*/ 0 w 80"/>
                  <a:gd name="T57" fmla="*/ 78 h 79"/>
                  <a:gd name="T58" fmla="*/ 0 w 80"/>
                  <a:gd name="T59" fmla="*/ 78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79"/>
                  <a:gd name="T92" fmla="*/ 80 w 80"/>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79">
                    <a:moveTo>
                      <a:pt x="79" y="0"/>
                    </a:moveTo>
                    <a:lnTo>
                      <a:pt x="5" y="29"/>
                    </a:lnTo>
                    <a:lnTo>
                      <a:pt x="6" y="35"/>
                    </a:lnTo>
                    <a:lnTo>
                      <a:pt x="4" y="43"/>
                    </a:lnTo>
                    <a:lnTo>
                      <a:pt x="5" y="46"/>
                    </a:lnTo>
                    <a:lnTo>
                      <a:pt x="6" y="49"/>
                    </a:lnTo>
                    <a:lnTo>
                      <a:pt x="0" y="37"/>
                    </a:lnTo>
                    <a:lnTo>
                      <a:pt x="3" y="47"/>
                    </a:lnTo>
                    <a:lnTo>
                      <a:pt x="3" y="50"/>
                    </a:lnTo>
                    <a:lnTo>
                      <a:pt x="3" y="53"/>
                    </a:lnTo>
                    <a:lnTo>
                      <a:pt x="0" y="54"/>
                    </a:lnTo>
                    <a:lnTo>
                      <a:pt x="1" y="56"/>
                    </a:lnTo>
                    <a:lnTo>
                      <a:pt x="3" y="64"/>
                    </a:lnTo>
                    <a:lnTo>
                      <a:pt x="0" y="65"/>
                    </a:lnTo>
                    <a:lnTo>
                      <a:pt x="0" y="68"/>
                    </a:lnTo>
                    <a:lnTo>
                      <a:pt x="2" y="74"/>
                    </a:lnTo>
                    <a:lnTo>
                      <a:pt x="0" y="68"/>
                    </a:lnTo>
                    <a:lnTo>
                      <a:pt x="3" y="78"/>
                    </a:lnTo>
                    <a:lnTo>
                      <a:pt x="0" y="78"/>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8" name="Freeform 17"/>
              <p:cNvSpPr>
                <a:spLocks/>
              </p:cNvSpPr>
              <p:nvPr/>
            </p:nvSpPr>
            <p:spPr bwMode="auto">
              <a:xfrm>
                <a:off x="2677" y="954"/>
                <a:ext cx="54" cy="84"/>
              </a:xfrm>
              <a:custGeom>
                <a:avLst/>
                <a:gdLst>
                  <a:gd name="T0" fmla="*/ 53 w 54"/>
                  <a:gd name="T1" fmla="*/ 3 h 84"/>
                  <a:gd name="T2" fmla="*/ 49 w 54"/>
                  <a:gd name="T3" fmla="*/ 0 h 84"/>
                  <a:gd name="T4" fmla="*/ 49 w 54"/>
                  <a:gd name="T5" fmla="*/ 4 h 84"/>
                  <a:gd name="T6" fmla="*/ 49 w 54"/>
                  <a:gd name="T7" fmla="*/ 0 h 84"/>
                  <a:gd name="T8" fmla="*/ 46 w 54"/>
                  <a:gd name="T9" fmla="*/ 1 h 84"/>
                  <a:gd name="T10" fmla="*/ 43 w 54"/>
                  <a:gd name="T11" fmla="*/ 3 h 84"/>
                  <a:gd name="T12" fmla="*/ 42 w 54"/>
                  <a:gd name="T13" fmla="*/ 0 h 84"/>
                  <a:gd name="T14" fmla="*/ 42 w 54"/>
                  <a:gd name="T15" fmla="*/ 0 h 84"/>
                  <a:gd name="T16" fmla="*/ 42 w 54"/>
                  <a:gd name="T17" fmla="*/ 0 h 84"/>
                  <a:gd name="T18" fmla="*/ 39 w 54"/>
                  <a:gd name="T19" fmla="*/ 0 h 84"/>
                  <a:gd name="T20" fmla="*/ 39 w 54"/>
                  <a:gd name="T21" fmla="*/ 0 h 84"/>
                  <a:gd name="T22" fmla="*/ 36 w 54"/>
                  <a:gd name="T23" fmla="*/ 1 h 84"/>
                  <a:gd name="T24" fmla="*/ 33 w 54"/>
                  <a:gd name="T25" fmla="*/ 3 h 84"/>
                  <a:gd name="T26" fmla="*/ 33 w 54"/>
                  <a:gd name="T27" fmla="*/ 3 h 84"/>
                  <a:gd name="T28" fmla="*/ 29 w 54"/>
                  <a:gd name="T29" fmla="*/ 4 h 84"/>
                  <a:gd name="T30" fmla="*/ 29 w 54"/>
                  <a:gd name="T31" fmla="*/ 4 h 84"/>
                  <a:gd name="T32" fmla="*/ 26 w 54"/>
                  <a:gd name="T33" fmla="*/ 4 h 84"/>
                  <a:gd name="T34" fmla="*/ 20 w 54"/>
                  <a:gd name="T35" fmla="*/ 6 h 84"/>
                  <a:gd name="T36" fmla="*/ 16 w 54"/>
                  <a:gd name="T37" fmla="*/ 7 h 84"/>
                  <a:gd name="T38" fmla="*/ 15 w 54"/>
                  <a:gd name="T39" fmla="*/ 14 h 84"/>
                  <a:gd name="T40" fmla="*/ 12 w 54"/>
                  <a:gd name="T41" fmla="*/ 16 h 84"/>
                  <a:gd name="T42" fmla="*/ 9 w 54"/>
                  <a:gd name="T43" fmla="*/ 16 h 84"/>
                  <a:gd name="T44" fmla="*/ 10 w 54"/>
                  <a:gd name="T45" fmla="*/ 22 h 84"/>
                  <a:gd name="T46" fmla="*/ 7 w 54"/>
                  <a:gd name="T47" fmla="*/ 23 h 84"/>
                  <a:gd name="T48" fmla="*/ 5 w 54"/>
                  <a:gd name="T49" fmla="*/ 28 h 84"/>
                  <a:gd name="T50" fmla="*/ 3 w 54"/>
                  <a:gd name="T51" fmla="*/ 34 h 84"/>
                  <a:gd name="T52" fmla="*/ 4 w 54"/>
                  <a:gd name="T53" fmla="*/ 38 h 84"/>
                  <a:gd name="T54" fmla="*/ 4 w 54"/>
                  <a:gd name="T55" fmla="*/ 41 h 84"/>
                  <a:gd name="T56" fmla="*/ 3 w 54"/>
                  <a:gd name="T57" fmla="*/ 45 h 84"/>
                  <a:gd name="T58" fmla="*/ 4 w 54"/>
                  <a:gd name="T59" fmla="*/ 51 h 84"/>
                  <a:gd name="T60" fmla="*/ 5 w 54"/>
                  <a:gd name="T61" fmla="*/ 54 h 84"/>
                  <a:gd name="T62" fmla="*/ 5 w 54"/>
                  <a:gd name="T63" fmla="*/ 57 h 84"/>
                  <a:gd name="T64" fmla="*/ 6 w 54"/>
                  <a:gd name="T65" fmla="*/ 61 h 84"/>
                  <a:gd name="T66" fmla="*/ 6 w 54"/>
                  <a:gd name="T67" fmla="*/ 64 h 84"/>
                  <a:gd name="T68" fmla="*/ 6 w 54"/>
                  <a:gd name="T69" fmla="*/ 64 h 84"/>
                  <a:gd name="T70" fmla="*/ 7 w 54"/>
                  <a:gd name="T71" fmla="*/ 67 h 84"/>
                  <a:gd name="T72" fmla="*/ 9 w 54"/>
                  <a:gd name="T73" fmla="*/ 69 h 84"/>
                  <a:gd name="T74" fmla="*/ 11 w 54"/>
                  <a:gd name="T75" fmla="*/ 69 h 84"/>
                  <a:gd name="T76" fmla="*/ 12 w 54"/>
                  <a:gd name="T77" fmla="*/ 72 h 84"/>
                  <a:gd name="T78" fmla="*/ 12 w 54"/>
                  <a:gd name="T79" fmla="*/ 72 h 84"/>
                  <a:gd name="T80" fmla="*/ 12 w 54"/>
                  <a:gd name="T81" fmla="*/ 72 h 84"/>
                  <a:gd name="T82" fmla="*/ 15 w 54"/>
                  <a:gd name="T83" fmla="*/ 74 h 84"/>
                  <a:gd name="T84" fmla="*/ 17 w 54"/>
                  <a:gd name="T85" fmla="*/ 77 h 84"/>
                  <a:gd name="T86" fmla="*/ 17 w 54"/>
                  <a:gd name="T87" fmla="*/ 77 h 84"/>
                  <a:gd name="T88" fmla="*/ 21 w 54"/>
                  <a:gd name="T89" fmla="*/ 79 h 84"/>
                  <a:gd name="T90" fmla="*/ 21 w 54"/>
                  <a:gd name="T91" fmla="*/ 79 h 84"/>
                  <a:gd name="T92" fmla="*/ 21 w 54"/>
                  <a:gd name="T93" fmla="*/ 79 h 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84"/>
                  <a:gd name="T143" fmla="*/ 54 w 54"/>
                  <a:gd name="T144" fmla="*/ 84 h 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84">
                    <a:moveTo>
                      <a:pt x="53" y="3"/>
                    </a:moveTo>
                    <a:lnTo>
                      <a:pt x="53" y="3"/>
                    </a:lnTo>
                    <a:lnTo>
                      <a:pt x="49" y="0"/>
                    </a:lnTo>
                    <a:lnTo>
                      <a:pt x="49" y="4"/>
                    </a:lnTo>
                    <a:lnTo>
                      <a:pt x="49" y="0"/>
                    </a:lnTo>
                    <a:lnTo>
                      <a:pt x="46" y="1"/>
                    </a:lnTo>
                    <a:lnTo>
                      <a:pt x="43" y="3"/>
                    </a:lnTo>
                    <a:lnTo>
                      <a:pt x="42" y="0"/>
                    </a:lnTo>
                    <a:lnTo>
                      <a:pt x="39" y="0"/>
                    </a:lnTo>
                    <a:lnTo>
                      <a:pt x="36" y="1"/>
                    </a:lnTo>
                    <a:lnTo>
                      <a:pt x="39" y="0"/>
                    </a:lnTo>
                    <a:lnTo>
                      <a:pt x="36" y="1"/>
                    </a:lnTo>
                    <a:lnTo>
                      <a:pt x="33" y="3"/>
                    </a:lnTo>
                    <a:lnTo>
                      <a:pt x="29" y="4"/>
                    </a:lnTo>
                    <a:lnTo>
                      <a:pt x="26" y="4"/>
                    </a:lnTo>
                    <a:lnTo>
                      <a:pt x="23" y="5"/>
                    </a:lnTo>
                    <a:lnTo>
                      <a:pt x="20" y="6"/>
                    </a:lnTo>
                    <a:lnTo>
                      <a:pt x="16" y="7"/>
                    </a:lnTo>
                    <a:lnTo>
                      <a:pt x="15" y="12"/>
                    </a:lnTo>
                    <a:lnTo>
                      <a:pt x="15" y="14"/>
                    </a:lnTo>
                    <a:lnTo>
                      <a:pt x="15" y="12"/>
                    </a:lnTo>
                    <a:lnTo>
                      <a:pt x="12" y="16"/>
                    </a:lnTo>
                    <a:lnTo>
                      <a:pt x="12" y="13"/>
                    </a:lnTo>
                    <a:lnTo>
                      <a:pt x="9" y="16"/>
                    </a:lnTo>
                    <a:lnTo>
                      <a:pt x="10" y="19"/>
                    </a:lnTo>
                    <a:lnTo>
                      <a:pt x="10" y="22"/>
                    </a:lnTo>
                    <a:lnTo>
                      <a:pt x="7" y="23"/>
                    </a:lnTo>
                    <a:lnTo>
                      <a:pt x="5" y="28"/>
                    </a:lnTo>
                    <a:lnTo>
                      <a:pt x="6" y="30"/>
                    </a:lnTo>
                    <a:lnTo>
                      <a:pt x="3" y="34"/>
                    </a:lnTo>
                    <a:lnTo>
                      <a:pt x="4" y="38"/>
                    </a:lnTo>
                    <a:lnTo>
                      <a:pt x="4" y="41"/>
                    </a:lnTo>
                    <a:lnTo>
                      <a:pt x="1" y="42"/>
                    </a:lnTo>
                    <a:lnTo>
                      <a:pt x="3" y="45"/>
                    </a:lnTo>
                    <a:lnTo>
                      <a:pt x="0" y="48"/>
                    </a:lnTo>
                    <a:lnTo>
                      <a:pt x="4" y="51"/>
                    </a:lnTo>
                    <a:lnTo>
                      <a:pt x="5" y="54"/>
                    </a:lnTo>
                    <a:lnTo>
                      <a:pt x="5" y="57"/>
                    </a:lnTo>
                    <a:lnTo>
                      <a:pt x="6" y="61"/>
                    </a:lnTo>
                    <a:lnTo>
                      <a:pt x="6" y="64"/>
                    </a:lnTo>
                    <a:lnTo>
                      <a:pt x="7" y="67"/>
                    </a:lnTo>
                    <a:lnTo>
                      <a:pt x="10" y="65"/>
                    </a:lnTo>
                    <a:lnTo>
                      <a:pt x="9" y="69"/>
                    </a:lnTo>
                    <a:lnTo>
                      <a:pt x="11" y="69"/>
                    </a:lnTo>
                    <a:lnTo>
                      <a:pt x="12" y="72"/>
                    </a:lnTo>
                    <a:lnTo>
                      <a:pt x="15" y="74"/>
                    </a:lnTo>
                    <a:lnTo>
                      <a:pt x="17" y="77"/>
                    </a:lnTo>
                    <a:lnTo>
                      <a:pt x="18" y="80"/>
                    </a:lnTo>
                    <a:lnTo>
                      <a:pt x="21" y="79"/>
                    </a:lnTo>
                    <a:lnTo>
                      <a:pt x="21" y="83"/>
                    </a:lnTo>
                    <a:lnTo>
                      <a:pt x="21" y="79"/>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9" name="Line 18"/>
              <p:cNvSpPr>
                <a:spLocks noChangeShapeType="1"/>
              </p:cNvSpPr>
              <p:nvPr/>
            </p:nvSpPr>
            <p:spPr bwMode="auto">
              <a:xfrm flipH="1">
                <a:off x="2686" y="935"/>
                <a:ext cx="1" cy="44"/>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400" name="Line 19"/>
              <p:cNvSpPr>
                <a:spLocks noChangeShapeType="1"/>
              </p:cNvSpPr>
              <p:nvPr/>
            </p:nvSpPr>
            <p:spPr bwMode="auto">
              <a:xfrm flipV="1">
                <a:off x="2722" y="992"/>
                <a:ext cx="1" cy="9"/>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30" name="Group 20"/>
            <p:cNvGrpSpPr>
              <a:grpSpLocks/>
            </p:cNvGrpSpPr>
            <p:nvPr/>
          </p:nvGrpSpPr>
          <p:grpSpPr bwMode="auto">
            <a:xfrm>
              <a:off x="528" y="3256"/>
              <a:ext cx="132" cy="272"/>
              <a:chOff x="528" y="3256"/>
              <a:chExt cx="132" cy="272"/>
            </a:xfrm>
          </p:grpSpPr>
          <p:pic>
            <p:nvPicPr>
              <p:cNvPr id="56390"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3285"/>
                <a:ext cx="13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91" name="Oval 22"/>
              <p:cNvSpPr>
                <a:spLocks noChangeArrowheads="1"/>
              </p:cNvSpPr>
              <p:nvPr/>
            </p:nvSpPr>
            <p:spPr bwMode="auto">
              <a:xfrm>
                <a:off x="557" y="3256"/>
                <a:ext cx="78" cy="19"/>
              </a:xfrm>
              <a:prstGeom prst="ellipse">
                <a:avLst/>
              </a:prstGeom>
              <a:solidFill>
                <a:srgbClr val="FFFFFF"/>
              </a:solidFill>
              <a:ln w="12700">
                <a:solidFill>
                  <a:srgbClr val="000000"/>
                </a:solidFill>
                <a:round/>
                <a:headEnd/>
                <a:tailEnd/>
              </a:ln>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sp>
            <p:nvSpPr>
              <p:cNvPr id="56392" name="Line 23"/>
              <p:cNvSpPr>
                <a:spLocks noChangeShapeType="1"/>
              </p:cNvSpPr>
              <p:nvPr/>
            </p:nvSpPr>
            <p:spPr bwMode="auto">
              <a:xfrm flipV="1">
                <a:off x="577" y="3260"/>
                <a:ext cx="17"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93" name="Line 24"/>
              <p:cNvSpPr>
                <a:spLocks noChangeShapeType="1"/>
              </p:cNvSpPr>
              <p:nvPr/>
            </p:nvSpPr>
            <p:spPr bwMode="auto">
              <a:xfrm>
                <a:off x="593" y="3260"/>
                <a:ext cx="1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31" name="Group 25"/>
            <p:cNvGrpSpPr>
              <a:grpSpLocks/>
            </p:cNvGrpSpPr>
            <p:nvPr/>
          </p:nvGrpSpPr>
          <p:grpSpPr bwMode="auto">
            <a:xfrm>
              <a:off x="1344" y="3160"/>
              <a:ext cx="132" cy="272"/>
              <a:chOff x="1344" y="3160"/>
              <a:chExt cx="132" cy="272"/>
            </a:xfrm>
          </p:grpSpPr>
          <p:pic>
            <p:nvPicPr>
              <p:cNvPr id="56386"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3189"/>
                <a:ext cx="13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87" name="Oval 27"/>
              <p:cNvSpPr>
                <a:spLocks noChangeArrowheads="1"/>
              </p:cNvSpPr>
              <p:nvPr/>
            </p:nvSpPr>
            <p:spPr bwMode="auto">
              <a:xfrm>
                <a:off x="1373" y="3160"/>
                <a:ext cx="78" cy="19"/>
              </a:xfrm>
              <a:prstGeom prst="ellipse">
                <a:avLst/>
              </a:prstGeom>
              <a:solidFill>
                <a:srgbClr val="FFFFFF"/>
              </a:solidFill>
              <a:ln w="12700">
                <a:solidFill>
                  <a:srgbClr val="000000"/>
                </a:solidFill>
                <a:round/>
                <a:headEnd/>
                <a:tailEnd/>
              </a:ln>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sp>
            <p:nvSpPr>
              <p:cNvPr id="56388" name="Line 28"/>
              <p:cNvSpPr>
                <a:spLocks noChangeShapeType="1"/>
              </p:cNvSpPr>
              <p:nvPr/>
            </p:nvSpPr>
            <p:spPr bwMode="auto">
              <a:xfrm flipV="1">
                <a:off x="1393" y="3164"/>
                <a:ext cx="17"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89" name="Line 29"/>
              <p:cNvSpPr>
                <a:spLocks noChangeShapeType="1"/>
              </p:cNvSpPr>
              <p:nvPr/>
            </p:nvSpPr>
            <p:spPr bwMode="auto">
              <a:xfrm>
                <a:off x="1409" y="3164"/>
                <a:ext cx="1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32" name="Group 30"/>
            <p:cNvGrpSpPr>
              <a:grpSpLocks/>
            </p:cNvGrpSpPr>
            <p:nvPr/>
          </p:nvGrpSpPr>
          <p:grpSpPr bwMode="auto">
            <a:xfrm>
              <a:off x="3972" y="3172"/>
              <a:ext cx="1332" cy="500"/>
              <a:chOff x="3972" y="3172"/>
              <a:chExt cx="1332" cy="500"/>
            </a:xfrm>
          </p:grpSpPr>
          <p:sp>
            <p:nvSpPr>
              <p:cNvPr id="56380" name="Oval 31"/>
              <p:cNvSpPr>
                <a:spLocks noChangeArrowheads="1"/>
              </p:cNvSpPr>
              <p:nvPr/>
            </p:nvSpPr>
            <p:spPr bwMode="auto">
              <a:xfrm rot="300000">
                <a:off x="3972" y="3240"/>
                <a:ext cx="1332" cy="432"/>
              </a:xfrm>
              <a:prstGeom prst="ellipse">
                <a:avLst/>
              </a:prstGeom>
              <a:solidFill>
                <a:srgbClr val="05C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grpSp>
            <p:nvGrpSpPr>
              <p:cNvPr id="56381" name="Group 32"/>
              <p:cNvGrpSpPr>
                <a:grpSpLocks/>
              </p:cNvGrpSpPr>
              <p:nvPr/>
            </p:nvGrpSpPr>
            <p:grpSpPr bwMode="auto">
              <a:xfrm>
                <a:off x="4644" y="3172"/>
                <a:ext cx="132" cy="272"/>
                <a:chOff x="4644" y="3172"/>
                <a:chExt cx="132" cy="272"/>
              </a:xfrm>
            </p:grpSpPr>
            <p:pic>
              <p:nvPicPr>
                <p:cNvPr id="56382" name="Pictur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 y="3201"/>
                  <a:ext cx="13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83" name="Oval 34"/>
                <p:cNvSpPr>
                  <a:spLocks noChangeArrowheads="1"/>
                </p:cNvSpPr>
                <p:nvPr/>
              </p:nvSpPr>
              <p:spPr bwMode="auto">
                <a:xfrm>
                  <a:off x="4673" y="3172"/>
                  <a:ext cx="78" cy="19"/>
                </a:xfrm>
                <a:prstGeom prst="ellipse">
                  <a:avLst/>
                </a:prstGeom>
                <a:solidFill>
                  <a:srgbClr val="FFFFFF"/>
                </a:solidFill>
                <a:ln w="12700">
                  <a:solidFill>
                    <a:srgbClr val="000000"/>
                  </a:solidFill>
                  <a:round/>
                  <a:headEnd/>
                  <a:tailEnd/>
                </a:ln>
              </p:spPr>
              <p:txBody>
                <a:bodyPr wrap="none" anchor="ctr"/>
                <a:lstStyle/>
                <a:p>
                  <a:pPr defTabSz="914400" eaLnBrk="1" hangingPunct="1">
                    <a:lnSpc>
                      <a:spcPct val="100000"/>
                    </a:lnSpc>
                    <a:buClrTx/>
                    <a:buSzTx/>
                    <a:buFontTx/>
                    <a:buNone/>
                  </a:pPr>
                  <a:endParaRPr lang="en-US" sz="1800" b="1">
                    <a:solidFill>
                      <a:schemeClr val="tx1"/>
                    </a:solidFill>
                    <a:latin typeface="Arial" charset="0"/>
                  </a:endParaRPr>
                </a:p>
              </p:txBody>
            </p:sp>
            <p:sp>
              <p:nvSpPr>
                <p:cNvPr id="56384" name="Line 35"/>
                <p:cNvSpPr>
                  <a:spLocks noChangeShapeType="1"/>
                </p:cNvSpPr>
                <p:nvPr/>
              </p:nvSpPr>
              <p:spPr bwMode="auto">
                <a:xfrm flipV="1">
                  <a:off x="4693" y="3176"/>
                  <a:ext cx="17"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85" name="Line 36"/>
                <p:cNvSpPr>
                  <a:spLocks noChangeShapeType="1"/>
                </p:cNvSpPr>
                <p:nvPr/>
              </p:nvSpPr>
              <p:spPr bwMode="auto">
                <a:xfrm>
                  <a:off x="4709" y="3176"/>
                  <a:ext cx="1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6333" name="Arc 37"/>
            <p:cNvSpPr>
              <a:spLocks/>
            </p:cNvSpPr>
            <p:nvPr/>
          </p:nvSpPr>
          <p:spPr bwMode="auto">
            <a:xfrm rot="-241873">
              <a:off x="336" y="1490"/>
              <a:ext cx="4979" cy="1500"/>
            </a:xfrm>
            <a:custGeom>
              <a:avLst/>
              <a:gdLst>
                <a:gd name="T0" fmla="*/ 0 w 26762"/>
                <a:gd name="T1" fmla="*/ 0 h 21600"/>
                <a:gd name="T2" fmla="*/ 32 w 26762"/>
                <a:gd name="T3" fmla="*/ 0 h 21600"/>
                <a:gd name="T4" fmla="*/ 16 w 26762"/>
                <a:gd name="T5" fmla="*/ 0 h 21600"/>
                <a:gd name="T6" fmla="*/ 0 60000 65536"/>
                <a:gd name="T7" fmla="*/ 0 60000 65536"/>
                <a:gd name="T8" fmla="*/ 0 60000 65536"/>
                <a:gd name="T9" fmla="*/ 0 w 26762"/>
                <a:gd name="T10" fmla="*/ 0 h 21600"/>
                <a:gd name="T11" fmla="*/ 26762 w 26762"/>
                <a:gd name="T12" fmla="*/ 21600 h 21600"/>
              </a:gdLst>
              <a:ahLst/>
              <a:cxnLst>
                <a:cxn ang="T6">
                  <a:pos x="T0" y="T1"/>
                </a:cxn>
                <a:cxn ang="T7">
                  <a:pos x="T2" y="T3"/>
                </a:cxn>
                <a:cxn ang="T8">
                  <a:pos x="T4" y="T5"/>
                </a:cxn>
              </a:cxnLst>
              <a:rect l="T9" t="T10" r="T11" b="T12"/>
              <a:pathLst>
                <a:path w="26762" h="21600" fill="none" extrusionOk="0">
                  <a:moveTo>
                    <a:pt x="0" y="4888"/>
                  </a:moveTo>
                  <a:cubicBezTo>
                    <a:pt x="3860" y="1727"/>
                    <a:pt x="8695" y="-1"/>
                    <a:pt x="13685" y="0"/>
                  </a:cubicBezTo>
                  <a:cubicBezTo>
                    <a:pt x="18408" y="0"/>
                    <a:pt x="23002" y="1548"/>
                    <a:pt x="26761" y="4408"/>
                  </a:cubicBezTo>
                </a:path>
                <a:path w="26762" h="21600" stroke="0" extrusionOk="0">
                  <a:moveTo>
                    <a:pt x="0" y="4888"/>
                  </a:moveTo>
                  <a:cubicBezTo>
                    <a:pt x="3860" y="1727"/>
                    <a:pt x="8695" y="-1"/>
                    <a:pt x="13685" y="0"/>
                  </a:cubicBezTo>
                  <a:cubicBezTo>
                    <a:pt x="18408" y="0"/>
                    <a:pt x="23002" y="1548"/>
                    <a:pt x="26761" y="4408"/>
                  </a:cubicBezTo>
                  <a:lnTo>
                    <a:pt x="13685" y="21600"/>
                  </a:lnTo>
                  <a:lnTo>
                    <a:pt x="0" y="4888"/>
                  </a:lnTo>
                  <a:close/>
                </a:path>
              </a:pathLst>
            </a:custGeom>
            <a:noFill/>
            <a:ln w="12700" cap="rnd">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4" name="Arc 38"/>
            <p:cNvSpPr>
              <a:spLocks/>
            </p:cNvSpPr>
            <p:nvPr/>
          </p:nvSpPr>
          <p:spPr bwMode="auto">
            <a:xfrm>
              <a:off x="356" y="2064"/>
              <a:ext cx="5033" cy="1500"/>
            </a:xfrm>
            <a:custGeom>
              <a:avLst/>
              <a:gdLst>
                <a:gd name="T0" fmla="*/ 0 w 27055"/>
                <a:gd name="T1" fmla="*/ 0 h 21600"/>
                <a:gd name="T2" fmla="*/ 32 w 27055"/>
                <a:gd name="T3" fmla="*/ 0 h 21600"/>
                <a:gd name="T4" fmla="*/ 16 w 27055"/>
                <a:gd name="T5" fmla="*/ 0 h 21600"/>
                <a:gd name="T6" fmla="*/ 0 60000 65536"/>
                <a:gd name="T7" fmla="*/ 0 60000 65536"/>
                <a:gd name="T8" fmla="*/ 0 60000 65536"/>
                <a:gd name="T9" fmla="*/ 0 w 27055"/>
                <a:gd name="T10" fmla="*/ 0 h 21600"/>
                <a:gd name="T11" fmla="*/ 27055 w 27055"/>
                <a:gd name="T12" fmla="*/ 21600 h 21600"/>
              </a:gdLst>
              <a:ahLst/>
              <a:cxnLst>
                <a:cxn ang="T6">
                  <a:pos x="T0" y="T1"/>
                </a:cxn>
                <a:cxn ang="T7">
                  <a:pos x="T2" y="T3"/>
                </a:cxn>
                <a:cxn ang="T8">
                  <a:pos x="T4" y="T5"/>
                </a:cxn>
              </a:cxnLst>
              <a:rect l="T9" t="T10" r="T11" b="T12"/>
              <a:pathLst>
                <a:path w="27055" h="21600" fill="none" extrusionOk="0">
                  <a:moveTo>
                    <a:pt x="0" y="4888"/>
                  </a:moveTo>
                  <a:cubicBezTo>
                    <a:pt x="3860" y="1727"/>
                    <a:pt x="8695" y="-1"/>
                    <a:pt x="13685" y="0"/>
                  </a:cubicBezTo>
                  <a:cubicBezTo>
                    <a:pt x="18535" y="0"/>
                    <a:pt x="23245" y="1632"/>
                    <a:pt x="27054" y="4635"/>
                  </a:cubicBezTo>
                </a:path>
                <a:path w="27055" h="21600" stroke="0" extrusionOk="0">
                  <a:moveTo>
                    <a:pt x="0" y="4888"/>
                  </a:moveTo>
                  <a:cubicBezTo>
                    <a:pt x="3860" y="1727"/>
                    <a:pt x="8695" y="-1"/>
                    <a:pt x="13685" y="0"/>
                  </a:cubicBezTo>
                  <a:cubicBezTo>
                    <a:pt x="18535" y="0"/>
                    <a:pt x="23245" y="1632"/>
                    <a:pt x="27054" y="4635"/>
                  </a:cubicBezTo>
                  <a:lnTo>
                    <a:pt x="13685" y="21600"/>
                  </a:lnTo>
                  <a:lnTo>
                    <a:pt x="0" y="4888"/>
                  </a:lnTo>
                  <a:close/>
                </a:path>
              </a:pathLst>
            </a:custGeom>
            <a:noFill/>
            <a:ln w="12700" cap="rnd">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5" name="Freeform 39" descr="Small checker board"/>
            <p:cNvSpPr>
              <a:spLocks/>
            </p:cNvSpPr>
            <p:nvPr/>
          </p:nvSpPr>
          <p:spPr bwMode="auto">
            <a:xfrm>
              <a:off x="2688" y="1482"/>
              <a:ext cx="2694" cy="888"/>
            </a:xfrm>
            <a:custGeom>
              <a:avLst/>
              <a:gdLst>
                <a:gd name="T0" fmla="*/ 2694 w 2694"/>
                <a:gd name="T1" fmla="*/ 888 h 888"/>
                <a:gd name="T2" fmla="*/ 2694 w 2694"/>
                <a:gd name="T3" fmla="*/ 186 h 888"/>
                <a:gd name="T4" fmla="*/ 2514 w 2694"/>
                <a:gd name="T5" fmla="*/ 150 h 888"/>
                <a:gd name="T6" fmla="*/ 2142 w 2694"/>
                <a:gd name="T7" fmla="*/ 72 h 888"/>
                <a:gd name="T8" fmla="*/ 1740 w 2694"/>
                <a:gd name="T9" fmla="*/ 36 h 888"/>
                <a:gd name="T10" fmla="*/ 1422 w 2694"/>
                <a:gd name="T11" fmla="*/ 12 h 888"/>
                <a:gd name="T12" fmla="*/ 1050 w 2694"/>
                <a:gd name="T13" fmla="*/ 0 h 888"/>
                <a:gd name="T14" fmla="*/ 576 w 2694"/>
                <a:gd name="T15" fmla="*/ 6 h 888"/>
                <a:gd name="T16" fmla="*/ 204 w 2694"/>
                <a:gd name="T17" fmla="*/ 24 h 888"/>
                <a:gd name="T18" fmla="*/ 0 w 2694"/>
                <a:gd name="T19" fmla="*/ 42 h 888"/>
                <a:gd name="T20" fmla="*/ 422 w 2694"/>
                <a:gd name="T21" fmla="*/ 229 h 888"/>
                <a:gd name="T22" fmla="*/ 24 w 2694"/>
                <a:gd name="T23" fmla="*/ 357 h 888"/>
                <a:gd name="T24" fmla="*/ 442 w 2694"/>
                <a:gd name="T25" fmla="*/ 445 h 888"/>
                <a:gd name="T26" fmla="*/ 18 w 2694"/>
                <a:gd name="T27" fmla="*/ 558 h 888"/>
                <a:gd name="T28" fmla="*/ 408 w 2694"/>
                <a:gd name="T29" fmla="*/ 564 h 888"/>
                <a:gd name="T30" fmla="*/ 720 w 2694"/>
                <a:gd name="T31" fmla="*/ 576 h 888"/>
                <a:gd name="T32" fmla="*/ 1014 w 2694"/>
                <a:gd name="T33" fmla="*/ 588 h 888"/>
                <a:gd name="T34" fmla="*/ 1254 w 2694"/>
                <a:gd name="T35" fmla="*/ 612 h 888"/>
                <a:gd name="T36" fmla="*/ 1530 w 2694"/>
                <a:gd name="T37" fmla="*/ 642 h 888"/>
                <a:gd name="T38" fmla="*/ 1902 w 2694"/>
                <a:gd name="T39" fmla="*/ 696 h 888"/>
                <a:gd name="T40" fmla="*/ 2316 w 2694"/>
                <a:gd name="T41" fmla="*/ 786 h 888"/>
                <a:gd name="T42" fmla="*/ 2574 w 2694"/>
                <a:gd name="T43" fmla="*/ 846 h 888"/>
                <a:gd name="T44" fmla="*/ 2640 w 2694"/>
                <a:gd name="T45" fmla="*/ 864 h 8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94"/>
                <a:gd name="T70" fmla="*/ 0 h 888"/>
                <a:gd name="T71" fmla="*/ 2694 w 2694"/>
                <a:gd name="T72" fmla="*/ 888 h 8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94" h="888">
                  <a:moveTo>
                    <a:pt x="2694" y="888"/>
                  </a:moveTo>
                  <a:lnTo>
                    <a:pt x="2694" y="186"/>
                  </a:lnTo>
                  <a:lnTo>
                    <a:pt x="2514" y="150"/>
                  </a:lnTo>
                  <a:lnTo>
                    <a:pt x="2142" y="72"/>
                  </a:lnTo>
                  <a:lnTo>
                    <a:pt x="1740" y="36"/>
                  </a:lnTo>
                  <a:lnTo>
                    <a:pt x="1422" y="12"/>
                  </a:lnTo>
                  <a:lnTo>
                    <a:pt x="1050" y="0"/>
                  </a:lnTo>
                  <a:lnTo>
                    <a:pt x="576" y="6"/>
                  </a:lnTo>
                  <a:lnTo>
                    <a:pt x="204" y="24"/>
                  </a:lnTo>
                  <a:lnTo>
                    <a:pt x="0" y="42"/>
                  </a:lnTo>
                  <a:lnTo>
                    <a:pt x="422" y="229"/>
                  </a:lnTo>
                  <a:lnTo>
                    <a:pt x="24" y="357"/>
                  </a:lnTo>
                  <a:lnTo>
                    <a:pt x="442" y="445"/>
                  </a:lnTo>
                  <a:lnTo>
                    <a:pt x="18" y="558"/>
                  </a:lnTo>
                  <a:lnTo>
                    <a:pt x="408" y="564"/>
                  </a:lnTo>
                  <a:lnTo>
                    <a:pt x="720" y="576"/>
                  </a:lnTo>
                  <a:lnTo>
                    <a:pt x="1014" y="588"/>
                  </a:lnTo>
                  <a:lnTo>
                    <a:pt x="1254" y="612"/>
                  </a:lnTo>
                  <a:lnTo>
                    <a:pt x="1530" y="642"/>
                  </a:lnTo>
                  <a:lnTo>
                    <a:pt x="1902" y="696"/>
                  </a:lnTo>
                  <a:lnTo>
                    <a:pt x="2316" y="786"/>
                  </a:lnTo>
                  <a:lnTo>
                    <a:pt x="2574" y="846"/>
                  </a:lnTo>
                  <a:lnTo>
                    <a:pt x="2640" y="864"/>
                  </a:lnTo>
                </a:path>
              </a:pathLst>
            </a:custGeom>
            <a:pattFill prst="smCheck">
              <a:fgClr>
                <a:srgbClr val="D39FFC"/>
              </a:fgClr>
              <a:bgClr>
                <a:schemeClr val="bg2"/>
              </a:bgClr>
            </a:patt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336" name="Freeform 40" descr="20%"/>
            <p:cNvSpPr>
              <a:spLocks/>
            </p:cNvSpPr>
            <p:nvPr/>
          </p:nvSpPr>
          <p:spPr bwMode="auto">
            <a:xfrm>
              <a:off x="316" y="1512"/>
              <a:ext cx="2788" cy="864"/>
            </a:xfrm>
            <a:custGeom>
              <a:avLst/>
              <a:gdLst>
                <a:gd name="T0" fmla="*/ 50 w 2788"/>
                <a:gd name="T1" fmla="*/ 864 h 864"/>
                <a:gd name="T2" fmla="*/ 458 w 2788"/>
                <a:gd name="T3" fmla="*/ 750 h 864"/>
                <a:gd name="T4" fmla="*/ 788 w 2788"/>
                <a:gd name="T5" fmla="*/ 696 h 864"/>
                <a:gd name="T6" fmla="*/ 1244 w 2788"/>
                <a:gd name="T7" fmla="*/ 606 h 864"/>
                <a:gd name="T8" fmla="*/ 1700 w 2788"/>
                <a:gd name="T9" fmla="*/ 570 h 864"/>
                <a:gd name="T10" fmla="*/ 2090 w 2788"/>
                <a:gd name="T11" fmla="*/ 534 h 864"/>
                <a:gd name="T12" fmla="*/ 2390 w 2788"/>
                <a:gd name="T13" fmla="*/ 534 h 864"/>
                <a:gd name="T14" fmla="*/ 2788 w 2788"/>
                <a:gd name="T15" fmla="*/ 415 h 864"/>
                <a:gd name="T16" fmla="*/ 2406 w 2788"/>
                <a:gd name="T17" fmla="*/ 325 h 864"/>
                <a:gd name="T18" fmla="*/ 2786 w 2788"/>
                <a:gd name="T19" fmla="*/ 199 h 864"/>
                <a:gd name="T20" fmla="*/ 2372 w 2788"/>
                <a:gd name="T21" fmla="*/ 0 h 864"/>
                <a:gd name="T22" fmla="*/ 2060 w 2788"/>
                <a:gd name="T23" fmla="*/ 30 h 864"/>
                <a:gd name="T24" fmla="*/ 1982 w 2788"/>
                <a:gd name="T25" fmla="*/ 48 h 864"/>
                <a:gd name="T26" fmla="*/ 1744 w 2788"/>
                <a:gd name="T27" fmla="*/ 73 h 864"/>
                <a:gd name="T28" fmla="*/ 1280 w 2788"/>
                <a:gd name="T29" fmla="*/ 156 h 864"/>
                <a:gd name="T30" fmla="*/ 818 w 2788"/>
                <a:gd name="T31" fmla="*/ 258 h 864"/>
                <a:gd name="T32" fmla="*/ 344 w 2788"/>
                <a:gd name="T33" fmla="*/ 384 h 864"/>
                <a:gd name="T34" fmla="*/ 96 w 2788"/>
                <a:gd name="T35" fmla="*/ 472 h 864"/>
                <a:gd name="T36" fmla="*/ 0 w 2788"/>
                <a:gd name="T37" fmla="*/ 512 h 8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88"/>
                <a:gd name="T58" fmla="*/ 0 h 864"/>
                <a:gd name="T59" fmla="*/ 2788 w 2788"/>
                <a:gd name="T60" fmla="*/ 864 h 8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88" h="864">
                  <a:moveTo>
                    <a:pt x="50" y="864"/>
                  </a:moveTo>
                  <a:lnTo>
                    <a:pt x="458" y="750"/>
                  </a:lnTo>
                  <a:lnTo>
                    <a:pt x="788" y="696"/>
                  </a:lnTo>
                  <a:lnTo>
                    <a:pt x="1244" y="606"/>
                  </a:lnTo>
                  <a:lnTo>
                    <a:pt x="1700" y="570"/>
                  </a:lnTo>
                  <a:lnTo>
                    <a:pt x="2090" y="534"/>
                  </a:lnTo>
                  <a:lnTo>
                    <a:pt x="2390" y="534"/>
                  </a:lnTo>
                  <a:lnTo>
                    <a:pt x="2788" y="415"/>
                  </a:lnTo>
                  <a:lnTo>
                    <a:pt x="2406" y="325"/>
                  </a:lnTo>
                  <a:lnTo>
                    <a:pt x="2786" y="199"/>
                  </a:lnTo>
                  <a:lnTo>
                    <a:pt x="2372" y="0"/>
                  </a:lnTo>
                  <a:lnTo>
                    <a:pt x="2060" y="30"/>
                  </a:lnTo>
                  <a:lnTo>
                    <a:pt x="1982" y="48"/>
                  </a:lnTo>
                  <a:lnTo>
                    <a:pt x="1744" y="73"/>
                  </a:lnTo>
                  <a:lnTo>
                    <a:pt x="1280" y="156"/>
                  </a:lnTo>
                  <a:lnTo>
                    <a:pt x="818" y="258"/>
                  </a:lnTo>
                  <a:lnTo>
                    <a:pt x="344" y="384"/>
                  </a:lnTo>
                  <a:lnTo>
                    <a:pt x="96" y="472"/>
                  </a:lnTo>
                  <a:lnTo>
                    <a:pt x="0" y="512"/>
                  </a:lnTo>
                </a:path>
              </a:pathLst>
            </a:custGeom>
            <a:pattFill prst="pct20">
              <a:fgClr>
                <a:srgbClr val="D39FFC"/>
              </a:fgClr>
              <a:bgClr>
                <a:schemeClr val="bg2"/>
              </a:bgClr>
            </a:patt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337" name="Rectangle 41"/>
            <p:cNvSpPr>
              <a:spLocks noChangeArrowheads="1"/>
            </p:cNvSpPr>
            <p:nvPr/>
          </p:nvSpPr>
          <p:spPr bwMode="auto">
            <a:xfrm rot="600000">
              <a:off x="4128" y="1728"/>
              <a:ext cx="1151" cy="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defTabSz="914400">
                <a:lnSpc>
                  <a:spcPct val="100000"/>
                </a:lnSpc>
                <a:buClrTx/>
                <a:buSzTx/>
                <a:buFontTx/>
                <a:buNone/>
              </a:pPr>
              <a:r>
                <a:rPr lang="en-US" b="1">
                  <a:solidFill>
                    <a:srgbClr val="000000"/>
                  </a:solidFill>
                  <a:latin typeface="Arial" charset="0"/>
                </a:rPr>
                <a:t>Ionosphere</a:t>
              </a:r>
            </a:p>
          </p:txBody>
        </p:sp>
        <p:grpSp>
          <p:nvGrpSpPr>
            <p:cNvPr id="56338" name="Group 42"/>
            <p:cNvGrpSpPr>
              <a:grpSpLocks/>
            </p:cNvGrpSpPr>
            <p:nvPr/>
          </p:nvGrpSpPr>
          <p:grpSpPr bwMode="auto">
            <a:xfrm>
              <a:off x="660" y="1200"/>
              <a:ext cx="2004" cy="1992"/>
              <a:chOff x="660" y="1200"/>
              <a:chExt cx="2004" cy="1992"/>
            </a:xfrm>
          </p:grpSpPr>
          <p:sp>
            <p:nvSpPr>
              <p:cNvPr id="56378" name="Line 43"/>
              <p:cNvSpPr>
                <a:spLocks noChangeShapeType="1"/>
              </p:cNvSpPr>
              <p:nvPr/>
            </p:nvSpPr>
            <p:spPr bwMode="auto">
              <a:xfrm flipH="1">
                <a:off x="660" y="1200"/>
                <a:ext cx="1860" cy="1992"/>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79" name="Line 44"/>
              <p:cNvSpPr>
                <a:spLocks noChangeShapeType="1"/>
              </p:cNvSpPr>
              <p:nvPr/>
            </p:nvSpPr>
            <p:spPr bwMode="auto">
              <a:xfrm flipH="1">
                <a:off x="1464" y="1200"/>
                <a:ext cx="1200" cy="1884"/>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6339" name="Line 45"/>
            <p:cNvSpPr>
              <a:spLocks noChangeShapeType="1"/>
            </p:cNvSpPr>
            <p:nvPr/>
          </p:nvSpPr>
          <p:spPr bwMode="auto">
            <a:xfrm flipV="1">
              <a:off x="590" y="3412"/>
              <a:ext cx="814" cy="96"/>
            </a:xfrm>
            <a:prstGeom prst="line">
              <a:avLst/>
            </a:prstGeom>
            <a:noFill/>
            <a:ln w="12700">
              <a:solidFill>
                <a:srgbClr val="FEB53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40" name="Line 46"/>
            <p:cNvSpPr>
              <a:spLocks noChangeShapeType="1"/>
            </p:cNvSpPr>
            <p:nvPr/>
          </p:nvSpPr>
          <p:spPr bwMode="auto">
            <a:xfrm>
              <a:off x="2808" y="1176"/>
              <a:ext cx="1848" cy="1908"/>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1" name="Line 47"/>
            <p:cNvSpPr>
              <a:spLocks noChangeShapeType="1"/>
            </p:cNvSpPr>
            <p:nvPr/>
          </p:nvSpPr>
          <p:spPr bwMode="auto">
            <a:xfrm>
              <a:off x="1412" y="3410"/>
              <a:ext cx="3294" cy="12"/>
            </a:xfrm>
            <a:prstGeom prst="line">
              <a:avLst/>
            </a:prstGeom>
            <a:noFill/>
            <a:ln w="12700">
              <a:solidFill>
                <a:srgbClr val="D39FF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6342" name="Group 48"/>
            <p:cNvGrpSpPr>
              <a:grpSpLocks/>
            </p:cNvGrpSpPr>
            <p:nvPr/>
          </p:nvGrpSpPr>
          <p:grpSpPr bwMode="auto">
            <a:xfrm>
              <a:off x="4272" y="2880"/>
              <a:ext cx="816" cy="288"/>
              <a:chOff x="4272" y="2880"/>
              <a:chExt cx="816" cy="288"/>
            </a:xfrm>
          </p:grpSpPr>
          <p:sp>
            <p:nvSpPr>
              <p:cNvPr id="56370" name="Line 49"/>
              <p:cNvSpPr>
                <a:spLocks noChangeShapeType="1"/>
              </p:cNvSpPr>
              <p:nvPr/>
            </p:nvSpPr>
            <p:spPr bwMode="auto">
              <a:xfrm flipH="1">
                <a:off x="4272"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1" name="Line 50"/>
              <p:cNvSpPr>
                <a:spLocks noChangeShapeType="1"/>
              </p:cNvSpPr>
              <p:nvPr/>
            </p:nvSpPr>
            <p:spPr bwMode="auto">
              <a:xfrm flipH="1">
                <a:off x="4368"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2" name="Line 51"/>
              <p:cNvSpPr>
                <a:spLocks noChangeShapeType="1"/>
              </p:cNvSpPr>
              <p:nvPr/>
            </p:nvSpPr>
            <p:spPr bwMode="auto">
              <a:xfrm flipH="1">
                <a:off x="446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3" name="Line 52"/>
              <p:cNvSpPr>
                <a:spLocks noChangeShapeType="1"/>
              </p:cNvSpPr>
              <p:nvPr/>
            </p:nvSpPr>
            <p:spPr bwMode="auto">
              <a:xfrm flipH="1">
                <a:off x="470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4" name="Line 53"/>
              <p:cNvSpPr>
                <a:spLocks noChangeShapeType="1"/>
              </p:cNvSpPr>
              <p:nvPr/>
            </p:nvSpPr>
            <p:spPr bwMode="auto">
              <a:xfrm flipH="1">
                <a:off x="4848"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5" name="Line 54"/>
              <p:cNvSpPr>
                <a:spLocks noChangeShapeType="1"/>
              </p:cNvSpPr>
              <p:nvPr/>
            </p:nvSpPr>
            <p:spPr bwMode="auto">
              <a:xfrm flipH="1">
                <a:off x="4944"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6" name="Line 55"/>
              <p:cNvSpPr>
                <a:spLocks noChangeShapeType="1"/>
              </p:cNvSpPr>
              <p:nvPr/>
            </p:nvSpPr>
            <p:spPr bwMode="auto">
              <a:xfrm flipH="1">
                <a:off x="504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77" name="Line 56"/>
              <p:cNvSpPr>
                <a:spLocks noChangeShapeType="1"/>
              </p:cNvSpPr>
              <p:nvPr/>
            </p:nvSpPr>
            <p:spPr bwMode="auto">
              <a:xfrm flipH="1">
                <a:off x="456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43" name="Group 57"/>
            <p:cNvGrpSpPr>
              <a:grpSpLocks/>
            </p:cNvGrpSpPr>
            <p:nvPr/>
          </p:nvGrpSpPr>
          <p:grpSpPr bwMode="auto">
            <a:xfrm>
              <a:off x="4272" y="2880"/>
              <a:ext cx="816" cy="288"/>
              <a:chOff x="4272" y="2880"/>
              <a:chExt cx="816" cy="288"/>
            </a:xfrm>
          </p:grpSpPr>
          <p:sp>
            <p:nvSpPr>
              <p:cNvPr id="56362" name="Line 58"/>
              <p:cNvSpPr>
                <a:spLocks noChangeShapeType="1"/>
              </p:cNvSpPr>
              <p:nvPr/>
            </p:nvSpPr>
            <p:spPr bwMode="auto">
              <a:xfrm flipH="1">
                <a:off x="4272"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3" name="Line 59"/>
              <p:cNvSpPr>
                <a:spLocks noChangeShapeType="1"/>
              </p:cNvSpPr>
              <p:nvPr/>
            </p:nvSpPr>
            <p:spPr bwMode="auto">
              <a:xfrm flipH="1">
                <a:off x="4368"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4" name="Line 60"/>
              <p:cNvSpPr>
                <a:spLocks noChangeShapeType="1"/>
              </p:cNvSpPr>
              <p:nvPr/>
            </p:nvSpPr>
            <p:spPr bwMode="auto">
              <a:xfrm flipH="1">
                <a:off x="446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5" name="Line 61"/>
              <p:cNvSpPr>
                <a:spLocks noChangeShapeType="1"/>
              </p:cNvSpPr>
              <p:nvPr/>
            </p:nvSpPr>
            <p:spPr bwMode="auto">
              <a:xfrm flipH="1">
                <a:off x="470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6" name="Line 62"/>
              <p:cNvSpPr>
                <a:spLocks noChangeShapeType="1"/>
              </p:cNvSpPr>
              <p:nvPr/>
            </p:nvSpPr>
            <p:spPr bwMode="auto">
              <a:xfrm flipH="1">
                <a:off x="4848"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7" name="Line 63"/>
              <p:cNvSpPr>
                <a:spLocks noChangeShapeType="1"/>
              </p:cNvSpPr>
              <p:nvPr/>
            </p:nvSpPr>
            <p:spPr bwMode="auto">
              <a:xfrm flipH="1">
                <a:off x="4944"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8" name="Line 64"/>
              <p:cNvSpPr>
                <a:spLocks noChangeShapeType="1"/>
              </p:cNvSpPr>
              <p:nvPr/>
            </p:nvSpPr>
            <p:spPr bwMode="auto">
              <a:xfrm flipH="1">
                <a:off x="504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9" name="Line 65"/>
              <p:cNvSpPr>
                <a:spLocks noChangeShapeType="1"/>
              </p:cNvSpPr>
              <p:nvPr/>
            </p:nvSpPr>
            <p:spPr bwMode="auto">
              <a:xfrm flipH="1">
                <a:off x="456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44" name="Group 66"/>
            <p:cNvGrpSpPr>
              <a:grpSpLocks/>
            </p:cNvGrpSpPr>
            <p:nvPr/>
          </p:nvGrpSpPr>
          <p:grpSpPr bwMode="auto">
            <a:xfrm>
              <a:off x="4272" y="2880"/>
              <a:ext cx="816" cy="288"/>
              <a:chOff x="4272" y="2880"/>
              <a:chExt cx="816" cy="288"/>
            </a:xfrm>
          </p:grpSpPr>
          <p:sp>
            <p:nvSpPr>
              <p:cNvPr id="56354" name="Line 67"/>
              <p:cNvSpPr>
                <a:spLocks noChangeShapeType="1"/>
              </p:cNvSpPr>
              <p:nvPr/>
            </p:nvSpPr>
            <p:spPr bwMode="auto">
              <a:xfrm flipH="1">
                <a:off x="4272"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5" name="Line 68"/>
              <p:cNvSpPr>
                <a:spLocks noChangeShapeType="1"/>
              </p:cNvSpPr>
              <p:nvPr/>
            </p:nvSpPr>
            <p:spPr bwMode="auto">
              <a:xfrm flipH="1">
                <a:off x="4368"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6" name="Line 69"/>
              <p:cNvSpPr>
                <a:spLocks noChangeShapeType="1"/>
              </p:cNvSpPr>
              <p:nvPr/>
            </p:nvSpPr>
            <p:spPr bwMode="auto">
              <a:xfrm flipH="1">
                <a:off x="446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7" name="Line 70"/>
              <p:cNvSpPr>
                <a:spLocks noChangeShapeType="1"/>
              </p:cNvSpPr>
              <p:nvPr/>
            </p:nvSpPr>
            <p:spPr bwMode="auto">
              <a:xfrm flipH="1">
                <a:off x="470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8" name="Line 71"/>
              <p:cNvSpPr>
                <a:spLocks noChangeShapeType="1"/>
              </p:cNvSpPr>
              <p:nvPr/>
            </p:nvSpPr>
            <p:spPr bwMode="auto">
              <a:xfrm flipH="1">
                <a:off x="4848"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9" name="Line 72"/>
              <p:cNvSpPr>
                <a:spLocks noChangeShapeType="1"/>
              </p:cNvSpPr>
              <p:nvPr/>
            </p:nvSpPr>
            <p:spPr bwMode="auto">
              <a:xfrm flipH="1">
                <a:off x="4944"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0" name="Line 73"/>
              <p:cNvSpPr>
                <a:spLocks noChangeShapeType="1"/>
              </p:cNvSpPr>
              <p:nvPr/>
            </p:nvSpPr>
            <p:spPr bwMode="auto">
              <a:xfrm flipH="1">
                <a:off x="504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61" name="Line 74"/>
              <p:cNvSpPr>
                <a:spLocks noChangeShapeType="1"/>
              </p:cNvSpPr>
              <p:nvPr/>
            </p:nvSpPr>
            <p:spPr bwMode="auto">
              <a:xfrm flipH="1">
                <a:off x="456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45" name="Group 75"/>
            <p:cNvGrpSpPr>
              <a:grpSpLocks/>
            </p:cNvGrpSpPr>
            <p:nvPr/>
          </p:nvGrpSpPr>
          <p:grpSpPr bwMode="auto">
            <a:xfrm>
              <a:off x="4272" y="2880"/>
              <a:ext cx="816" cy="288"/>
              <a:chOff x="4272" y="2880"/>
              <a:chExt cx="816" cy="288"/>
            </a:xfrm>
          </p:grpSpPr>
          <p:sp>
            <p:nvSpPr>
              <p:cNvPr id="56346" name="Line 76"/>
              <p:cNvSpPr>
                <a:spLocks noChangeShapeType="1"/>
              </p:cNvSpPr>
              <p:nvPr/>
            </p:nvSpPr>
            <p:spPr bwMode="auto">
              <a:xfrm flipH="1">
                <a:off x="4272"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47" name="Line 77"/>
              <p:cNvSpPr>
                <a:spLocks noChangeShapeType="1"/>
              </p:cNvSpPr>
              <p:nvPr/>
            </p:nvSpPr>
            <p:spPr bwMode="auto">
              <a:xfrm flipH="1">
                <a:off x="4368"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78"/>
              <p:cNvSpPr>
                <a:spLocks noChangeShapeType="1"/>
              </p:cNvSpPr>
              <p:nvPr/>
            </p:nvSpPr>
            <p:spPr bwMode="auto">
              <a:xfrm flipH="1">
                <a:off x="446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49" name="Line 79"/>
              <p:cNvSpPr>
                <a:spLocks noChangeShapeType="1"/>
              </p:cNvSpPr>
              <p:nvPr/>
            </p:nvSpPr>
            <p:spPr bwMode="auto">
              <a:xfrm flipH="1">
                <a:off x="4704"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0" name="Line 80"/>
              <p:cNvSpPr>
                <a:spLocks noChangeShapeType="1"/>
              </p:cNvSpPr>
              <p:nvPr/>
            </p:nvSpPr>
            <p:spPr bwMode="auto">
              <a:xfrm flipH="1">
                <a:off x="4848"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1" name="Line 81"/>
              <p:cNvSpPr>
                <a:spLocks noChangeShapeType="1"/>
              </p:cNvSpPr>
              <p:nvPr/>
            </p:nvSpPr>
            <p:spPr bwMode="auto">
              <a:xfrm flipH="1">
                <a:off x="4944" y="2880"/>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2" name="Line 82"/>
              <p:cNvSpPr>
                <a:spLocks noChangeShapeType="1"/>
              </p:cNvSpPr>
              <p:nvPr/>
            </p:nvSpPr>
            <p:spPr bwMode="auto">
              <a:xfrm flipH="1">
                <a:off x="504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353" name="Line 83"/>
              <p:cNvSpPr>
                <a:spLocks noChangeShapeType="1"/>
              </p:cNvSpPr>
              <p:nvPr/>
            </p:nvSpPr>
            <p:spPr bwMode="auto">
              <a:xfrm flipH="1">
                <a:off x="4560" y="2928"/>
                <a:ext cx="48" cy="240"/>
              </a:xfrm>
              <a:prstGeom prst="line">
                <a:avLst/>
              </a:prstGeom>
              <a:noFill/>
              <a:ln w="12700">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3</a:t>
            </a:fld>
            <a:endParaRPr lang="en-US"/>
          </a:p>
        </p:txBody>
      </p:sp>
    </p:spTree>
    <p:extLst>
      <p:ext uri="{BB962C8B-B14F-4D97-AF65-F5344CB8AC3E}">
        <p14:creationId xmlns:p14="http://schemas.microsoft.com/office/powerpoint/2010/main" val="19014911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974725" y="649288"/>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endParaRPr lang="en-US"/>
          </a:p>
        </p:txBody>
      </p:sp>
      <p:pic>
        <p:nvPicPr>
          <p:cNvPr id="16386"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5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1143000" y="609600"/>
            <a:ext cx="6395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r>
              <a:rPr lang="en-US" sz="2200" dirty="0">
                <a:solidFill>
                  <a:srgbClr val="000000"/>
                </a:solidFill>
                <a:latin typeface="Arial" charset="0"/>
              </a:rPr>
              <a:t>Sensing the Atmosphere with Ground-based GPS</a:t>
            </a:r>
            <a:r>
              <a:rPr lang="en-US" sz="1800" dirty="0">
                <a:solidFill>
                  <a:srgbClr val="000000"/>
                </a:solidFill>
                <a:latin typeface="Arial" charset="0"/>
              </a:rPr>
              <a:t> </a:t>
            </a:r>
          </a:p>
        </p:txBody>
      </p:sp>
      <p:sp>
        <p:nvSpPr>
          <p:cNvPr id="16388" name="Text Box 5"/>
          <p:cNvSpPr txBox="1">
            <a:spLocks noChangeArrowheads="1"/>
          </p:cNvSpPr>
          <p:nvPr/>
        </p:nvSpPr>
        <p:spPr bwMode="auto">
          <a:xfrm>
            <a:off x="4572000" y="1676400"/>
            <a:ext cx="793750" cy="38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r>
              <a:rPr lang="en-US"/>
              <a:t>        </a:t>
            </a:r>
          </a:p>
        </p:txBody>
      </p:sp>
      <p:sp>
        <p:nvSpPr>
          <p:cNvPr id="16389" name="Text Box 6"/>
          <p:cNvSpPr txBox="1">
            <a:spLocks noChangeArrowheads="1"/>
          </p:cNvSpPr>
          <p:nvPr/>
        </p:nvSpPr>
        <p:spPr bwMode="auto">
          <a:xfrm>
            <a:off x="6477000" y="2895600"/>
            <a:ext cx="609600" cy="384175"/>
          </a:xfrm>
          <a:prstGeom prst="rect">
            <a:avLst/>
          </a:prstGeom>
          <a:solidFill>
            <a:srgbClr val="680E6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r>
              <a:rPr lang="en-US"/>
              <a:t>          </a:t>
            </a:r>
          </a:p>
        </p:txBody>
      </p:sp>
      <p:sp>
        <p:nvSpPr>
          <p:cNvPr id="16390" name="Text Box 7"/>
          <p:cNvSpPr txBox="1">
            <a:spLocks noChangeArrowheads="1"/>
          </p:cNvSpPr>
          <p:nvPr/>
        </p:nvSpPr>
        <p:spPr bwMode="auto">
          <a:xfrm>
            <a:off x="1066800" y="5181600"/>
            <a:ext cx="7467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a:lnSpc>
                <a:spcPct val="100000"/>
              </a:lnSpc>
            </a:pPr>
            <a:r>
              <a:rPr lang="en-US" sz="1800" dirty="0">
                <a:solidFill>
                  <a:schemeClr val="tx1"/>
                </a:solidFill>
                <a:latin typeface="Arial" charset="0"/>
              </a:rPr>
              <a:t>The signal from each GPS satellite is delayed by an amount dependent on the pressure and humidity and its elevation above the horizon.  We invert the measurements to estimate the average delay at the zenith (green bar).</a:t>
            </a:r>
          </a:p>
          <a:p>
            <a:pPr>
              <a:lnSpc>
                <a:spcPct val="100000"/>
              </a:lnSpc>
            </a:pPr>
            <a:r>
              <a:rPr lang="en-US" sz="1800" dirty="0">
                <a:solidFill>
                  <a:schemeClr val="tx1"/>
                </a:solidFill>
                <a:latin typeface="Arial" charset="0"/>
              </a:rPr>
              <a:t>                                                                ( </a:t>
            </a:r>
            <a:r>
              <a:rPr lang="en-US" sz="1400" dirty="0">
                <a:solidFill>
                  <a:schemeClr val="tx1"/>
                </a:solidFill>
                <a:latin typeface="Arial" charset="0"/>
              </a:rPr>
              <a:t>Figure courtesy of COSMIC Program </a:t>
            </a:r>
            <a:r>
              <a:rPr lang="en-US" sz="1800" dirty="0">
                <a:solidFill>
                  <a:schemeClr val="tx1"/>
                </a:solidFill>
                <a:latin typeface="Arial" charset="0"/>
              </a:rPr>
              <a:t>)</a:t>
            </a:r>
          </a:p>
        </p:txBody>
      </p:sp>
    </p:spTree>
    <p:extLst>
      <p:ext uri="{BB962C8B-B14F-4D97-AF65-F5344CB8AC3E}">
        <p14:creationId xmlns:p14="http://schemas.microsoft.com/office/powerpoint/2010/main" val="26908773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228600" y="1143000"/>
            <a:ext cx="8537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4"/>
          <p:cNvSpPr txBox="1">
            <a:spLocks noChangeArrowheads="1"/>
          </p:cNvSpPr>
          <p:nvPr/>
        </p:nvSpPr>
        <p:spPr bwMode="auto">
          <a:xfrm>
            <a:off x="838200" y="381000"/>
            <a:ext cx="7162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r>
              <a:rPr lang="en-US" sz="2200">
                <a:latin typeface="Tahoma" charset="0"/>
              </a:rPr>
              <a:t>Multipath and Water Vapor Effects in the Observations</a:t>
            </a:r>
            <a:endParaRPr lang="en-US"/>
          </a:p>
        </p:txBody>
      </p:sp>
      <p:sp>
        <p:nvSpPr>
          <p:cNvPr id="17411" name="Text Box 5"/>
          <p:cNvSpPr txBox="1">
            <a:spLocks noChangeArrowheads="1"/>
          </p:cNvSpPr>
          <p:nvPr/>
        </p:nvSpPr>
        <p:spPr bwMode="auto">
          <a:xfrm>
            <a:off x="0" y="4648200"/>
            <a:ext cx="914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a:lnSpc>
                <a:spcPct val="110000"/>
              </a:lnSpc>
            </a:pPr>
            <a:r>
              <a:rPr lang="en-US" sz="1800" dirty="0">
                <a:solidFill>
                  <a:srgbClr val="000000"/>
                </a:solidFill>
                <a:latin typeface="Tahoma" charset="0"/>
              </a:rPr>
              <a:t>One-way (</a:t>
            </a:r>
            <a:r>
              <a:rPr lang="en-US" sz="1800" dirty="0" err="1">
                <a:solidFill>
                  <a:srgbClr val="000000"/>
                </a:solidFill>
                <a:latin typeface="Tahoma" charset="0"/>
              </a:rPr>
              <a:t>undifferenced</a:t>
            </a:r>
            <a:r>
              <a:rPr lang="en-US" sz="1800" dirty="0">
                <a:solidFill>
                  <a:srgbClr val="000000"/>
                </a:solidFill>
                <a:latin typeface="Tahoma" charset="0"/>
              </a:rPr>
              <a:t>) LC phase residuals projected onto the sky in 4-hr snapshots. Spatially repeatable noise is multipath; time-varying noise is water vapor. </a:t>
            </a:r>
          </a:p>
          <a:p>
            <a:pPr>
              <a:lnSpc>
                <a:spcPct val="110000"/>
              </a:lnSpc>
            </a:pPr>
            <a:endParaRPr lang="en-US" sz="1800" dirty="0">
              <a:solidFill>
                <a:srgbClr val="000000"/>
              </a:solidFill>
              <a:latin typeface="Tahoma" charset="0"/>
            </a:endParaRPr>
          </a:p>
          <a:p>
            <a:pPr>
              <a:lnSpc>
                <a:spcPct val="110000"/>
              </a:lnSpc>
            </a:pPr>
            <a:r>
              <a:rPr lang="en-US" sz="1600" dirty="0">
                <a:solidFill>
                  <a:srgbClr val="FF0000"/>
                </a:solidFill>
                <a:latin typeface="Tahoma" charset="0"/>
              </a:rPr>
              <a:t>Red</a:t>
            </a:r>
            <a:r>
              <a:rPr lang="en-US" sz="1600" dirty="0">
                <a:solidFill>
                  <a:srgbClr val="000000"/>
                </a:solidFill>
                <a:latin typeface="Tahoma" charset="0"/>
              </a:rPr>
              <a:t> is satellite track.  </a:t>
            </a:r>
            <a:r>
              <a:rPr lang="en-US" sz="1600" dirty="0">
                <a:solidFill>
                  <a:srgbClr val="FFFF00"/>
                </a:solidFill>
                <a:latin typeface="Tahoma" charset="0"/>
              </a:rPr>
              <a:t>Yellow</a:t>
            </a:r>
            <a:r>
              <a:rPr lang="en-US" sz="1600" dirty="0">
                <a:solidFill>
                  <a:srgbClr val="000000"/>
                </a:solidFill>
                <a:latin typeface="Tahoma" charset="0"/>
              </a:rPr>
              <a:t> and </a:t>
            </a:r>
            <a:r>
              <a:rPr lang="en-US" sz="1600" dirty="0">
                <a:solidFill>
                  <a:srgbClr val="008000"/>
                </a:solidFill>
                <a:latin typeface="Tahoma" charset="0"/>
              </a:rPr>
              <a:t>green</a:t>
            </a:r>
            <a:r>
              <a:rPr lang="en-US" sz="1600" dirty="0">
                <a:solidFill>
                  <a:srgbClr val="000000"/>
                </a:solidFill>
                <a:latin typeface="Tahoma" charset="0"/>
              </a:rPr>
              <a:t> positive and negative residuals purely for visual effect. </a:t>
            </a:r>
          </a:p>
          <a:p>
            <a:pPr>
              <a:lnSpc>
                <a:spcPct val="110000"/>
              </a:lnSpc>
            </a:pPr>
            <a:r>
              <a:rPr lang="en-US" sz="1600" dirty="0">
                <a:solidFill>
                  <a:srgbClr val="FF0000"/>
                </a:solidFill>
                <a:latin typeface="Tahoma" charset="0"/>
              </a:rPr>
              <a:t>Red bar </a:t>
            </a:r>
            <a:r>
              <a:rPr lang="en-US" sz="1600" dirty="0">
                <a:solidFill>
                  <a:srgbClr val="000000"/>
                </a:solidFill>
                <a:latin typeface="Tahoma" charset="0"/>
              </a:rPr>
              <a:t>is scale (10 mm). </a:t>
            </a:r>
          </a:p>
        </p:txBody>
      </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5</a:t>
            </a:fld>
            <a:endParaRPr lang="en-US"/>
          </a:p>
        </p:txBody>
      </p:sp>
    </p:spTree>
    <p:extLst>
      <p:ext uri="{BB962C8B-B14F-4D97-AF65-F5344CB8AC3E}">
        <p14:creationId xmlns:p14="http://schemas.microsoft.com/office/powerpoint/2010/main" val="9943451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4065588" y="6156325"/>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58" name="Rectangle 3"/>
          <p:cNvSpPr>
            <a:spLocks noChangeArrowheads="1"/>
          </p:cNvSpPr>
          <p:nvPr/>
        </p:nvSpPr>
        <p:spPr bwMode="auto">
          <a:xfrm>
            <a:off x="838200" y="228600"/>
            <a:ext cx="693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966" tIns="40166" rIns="81966" bIns="40166" anchor="b"/>
          <a:lstStyle/>
          <a:p>
            <a:pPr algn="ctr" defTabSz="414338" eaLnBrk="1">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a:latin typeface="Arial" charset="0"/>
              </a:rPr>
              <a:t>Sensing the Atmosphere with Ground-based GPS</a:t>
            </a:r>
            <a:r>
              <a:rPr lang="en-US" sz="1800">
                <a:latin typeface="Arial" charset="0"/>
              </a:rPr>
              <a:t>  </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l="6650" t="13654" b="4909"/>
          <a:stretch>
            <a:fillRect/>
          </a:stretch>
        </p:blipFill>
        <p:spPr bwMode="auto">
          <a:xfrm>
            <a:off x="304800" y="914400"/>
            <a:ext cx="479107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0" name="Text Box 5"/>
          <p:cNvSpPr txBox="1">
            <a:spLocks noChangeArrowheads="1"/>
          </p:cNvSpPr>
          <p:nvPr/>
        </p:nvSpPr>
        <p:spPr bwMode="auto">
          <a:xfrm>
            <a:off x="5334000" y="4343400"/>
            <a:ext cx="30702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cs typeface="ＭＳ Ｐゴシック" charset="0"/>
              </a:defRPr>
            </a:lvl1pPr>
            <a:lvl2pPr marL="742950" indent="-2857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2pPr>
            <a:lvl3pPr marL="11430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3pPr>
            <a:lvl4pPr marL="16002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4pPr>
            <a:lvl5pPr marL="20574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5pPr>
            <a:lvl6pPr marL="25146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6pPr>
            <a:lvl7pPr marL="29718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7pPr>
            <a:lvl8pPr marL="34290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8pPr>
            <a:lvl9pPr marL="38862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9pPr>
          </a:lstStyle>
          <a:p>
            <a:pPr eaLnBrk="1">
              <a:lnSpc>
                <a:spcPct val="104000"/>
              </a:lnSpc>
            </a:pPr>
            <a:r>
              <a:rPr lang="en-US" sz="1800" dirty="0">
                <a:solidFill>
                  <a:srgbClr val="000000"/>
                </a:solidFill>
                <a:latin typeface="Arial" charset="0"/>
              </a:rPr>
              <a:t>Hydrostatic delay is ~2.2 meters; little variability between satellites or over time; well calibrated by surface pressure.</a:t>
            </a:r>
          </a:p>
        </p:txBody>
      </p:sp>
      <p:sp>
        <p:nvSpPr>
          <p:cNvPr id="19461" name="Text Box 6"/>
          <p:cNvSpPr txBox="1">
            <a:spLocks noChangeArrowheads="1"/>
          </p:cNvSpPr>
          <p:nvPr/>
        </p:nvSpPr>
        <p:spPr bwMode="auto">
          <a:xfrm>
            <a:off x="5334000" y="2743200"/>
            <a:ext cx="3352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cs typeface="ＭＳ Ｐゴシック" charset="0"/>
              </a:defRPr>
            </a:lvl1pPr>
            <a:lvl2pPr marL="742950" indent="-2857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2pPr>
            <a:lvl3pPr marL="11430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3pPr>
            <a:lvl4pPr marL="16002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4pPr>
            <a:lvl5pPr marL="20574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5pPr>
            <a:lvl6pPr marL="25146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6pPr>
            <a:lvl7pPr marL="29718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7pPr>
            <a:lvl8pPr marL="34290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8pPr>
            <a:lvl9pPr marL="38862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9pPr>
          </a:lstStyle>
          <a:p>
            <a:pPr eaLnBrk="1">
              <a:lnSpc>
                <a:spcPct val="104000"/>
              </a:lnSpc>
            </a:pPr>
            <a:r>
              <a:rPr lang="en-US" sz="1800" dirty="0">
                <a:solidFill>
                  <a:srgbClr val="000000"/>
                </a:solidFill>
                <a:latin typeface="Arial" charset="0"/>
              </a:rPr>
              <a:t>Wet delay is ~0.2 meters</a:t>
            </a:r>
          </a:p>
          <a:p>
            <a:pPr eaLnBrk="1">
              <a:lnSpc>
                <a:spcPct val="104000"/>
              </a:lnSpc>
            </a:pPr>
            <a:r>
              <a:rPr lang="en-US" sz="1800" dirty="0">
                <a:solidFill>
                  <a:srgbClr val="000000"/>
                </a:solidFill>
                <a:latin typeface="Arial" charset="0"/>
              </a:rPr>
              <a:t>Obtained by subtracting the hydrostatic (dry) delay. </a:t>
            </a:r>
          </a:p>
          <a:p>
            <a:pPr eaLnBrk="1">
              <a:lnSpc>
                <a:spcPct val="104000"/>
              </a:lnSpc>
            </a:pPr>
            <a:endParaRPr lang="en-US" sz="1800" dirty="0">
              <a:solidFill>
                <a:srgbClr val="000000"/>
              </a:solidFill>
              <a:latin typeface="Arial" charset="0"/>
            </a:endParaRPr>
          </a:p>
        </p:txBody>
      </p:sp>
      <p:sp>
        <p:nvSpPr>
          <p:cNvPr id="19462" name="Text Box 7"/>
          <p:cNvSpPr txBox="1">
            <a:spLocks noChangeArrowheads="1"/>
          </p:cNvSpPr>
          <p:nvPr/>
        </p:nvSpPr>
        <p:spPr bwMode="auto">
          <a:xfrm>
            <a:off x="5257800" y="1371600"/>
            <a:ext cx="3505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cs typeface="ＭＳ Ｐゴシック" charset="0"/>
              </a:defRPr>
            </a:lvl1pPr>
            <a:lvl2pPr marL="742950" indent="-2857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2pPr>
            <a:lvl3pPr marL="11430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3pPr>
            <a:lvl4pPr marL="16002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4pPr>
            <a:lvl5pPr marL="2057400" indent="-22860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5pPr>
            <a:lvl6pPr marL="25146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6pPr>
            <a:lvl7pPr marL="29718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7pPr>
            <a:lvl8pPr marL="34290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8pPr>
            <a:lvl9pPr marL="3886200" indent="-228600" defTabSz="414338" eaLnBrk="0" fontAlgn="base" hangingPunct="0">
              <a:lnSpc>
                <a:spcPct val="80000"/>
              </a:lnSpc>
              <a:spcBef>
                <a:spcPct val="0"/>
              </a:spcBef>
              <a:spcAft>
                <a:spcPct val="0"/>
              </a:spcAft>
              <a:buClr>
                <a:srgbClr val="000000"/>
              </a:buClr>
              <a:buSzPct val="100000"/>
              <a:buFont typeface="Times New Roman" charse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bg1"/>
                </a:solidFill>
                <a:latin typeface="Times New Roman" charset="0"/>
                <a:ea typeface="ＭＳ Ｐゴシック" charset="0"/>
              </a:defRPr>
            </a:lvl9pPr>
          </a:lstStyle>
          <a:p>
            <a:pPr eaLnBrk="1">
              <a:lnSpc>
                <a:spcPct val="104000"/>
              </a:lnSpc>
            </a:pPr>
            <a:r>
              <a:rPr lang="en-US" sz="1800" dirty="0">
                <a:solidFill>
                  <a:srgbClr val="000000"/>
                </a:solidFill>
                <a:latin typeface="Arial" charset="0"/>
              </a:rPr>
              <a:t>Total delay is ~2.5 meters</a:t>
            </a:r>
          </a:p>
          <a:p>
            <a:pPr eaLnBrk="1">
              <a:lnSpc>
                <a:spcPct val="104000"/>
              </a:lnSpc>
            </a:pPr>
            <a:r>
              <a:rPr lang="en-US" sz="1800" dirty="0">
                <a:solidFill>
                  <a:srgbClr val="000000"/>
                </a:solidFill>
                <a:latin typeface="Arial" charset="0"/>
              </a:rPr>
              <a:t>Variability mostly caused by wet component.</a:t>
            </a:r>
          </a:p>
        </p:txBody>
      </p:sp>
      <p:sp>
        <p:nvSpPr>
          <p:cNvPr id="19463" name="Text Box 8"/>
          <p:cNvSpPr txBox="1">
            <a:spLocks noChangeArrowheads="1"/>
          </p:cNvSpPr>
          <p:nvPr/>
        </p:nvSpPr>
        <p:spPr bwMode="auto">
          <a:xfrm>
            <a:off x="5257800" y="914400"/>
            <a:ext cx="34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r>
              <a:rPr lang="en-US" sz="1800" dirty="0">
                <a:solidFill>
                  <a:schemeClr val="tx1"/>
                </a:solidFill>
                <a:latin typeface="Arial" charset="0"/>
              </a:rPr>
              <a:t>Colors are for different satellites</a:t>
            </a:r>
            <a:r>
              <a:rPr lang="en-US" dirty="0">
                <a:solidFill>
                  <a:schemeClr val="tx1"/>
                </a:solidFill>
              </a:rPr>
              <a:t> </a:t>
            </a:r>
          </a:p>
        </p:txBody>
      </p:sp>
      <p:sp>
        <p:nvSpPr>
          <p:cNvPr id="19464" name="Text Box 9"/>
          <p:cNvSpPr txBox="1">
            <a:spLocks noChangeArrowheads="1"/>
          </p:cNvSpPr>
          <p:nvPr/>
        </p:nvSpPr>
        <p:spPr bwMode="auto">
          <a:xfrm>
            <a:off x="1203325" y="6211888"/>
            <a:ext cx="3115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80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r>
              <a:rPr lang="en-US" sz="1600" dirty="0">
                <a:solidFill>
                  <a:srgbClr val="000000"/>
                </a:solidFill>
                <a:latin typeface="Arial" charset="0"/>
              </a:rPr>
              <a:t>Plot courtesy of J. Braun, UCAR</a:t>
            </a:r>
            <a:r>
              <a:rPr lang="en-US" dirty="0">
                <a:solidFill>
                  <a:srgbClr val="000000"/>
                </a:solidFill>
              </a:rPr>
              <a:t> </a:t>
            </a:r>
          </a:p>
        </p:txBody>
      </p:sp>
      <p:sp>
        <p:nvSpPr>
          <p:cNvPr id="2" name="Date Placeholder 1"/>
          <p:cNvSpPr>
            <a:spLocks noGrp="1"/>
          </p:cNvSpPr>
          <p:nvPr>
            <p:ph type="dt" sz="half" idx="10"/>
          </p:nvPr>
        </p:nvSpPr>
        <p:spPr/>
        <p:txBody>
          <a:bodyPr/>
          <a:lstStyle/>
          <a:p>
            <a:r>
              <a:rPr lang="en-US" smtClean="0"/>
              <a:t>01/12/12</a:t>
            </a:r>
            <a:endParaRPr lang="en-US"/>
          </a:p>
        </p:txBody>
      </p:sp>
      <p:sp>
        <p:nvSpPr>
          <p:cNvPr id="3" name="Footer Placeholder 2"/>
          <p:cNvSpPr>
            <a:spLocks noGrp="1"/>
          </p:cNvSpPr>
          <p:nvPr>
            <p:ph type="ftr" sz="quarter" idx="11"/>
          </p:nvPr>
        </p:nvSpPr>
        <p:spPr/>
        <p:txBody>
          <a:bodyPr/>
          <a:lstStyle/>
          <a:p>
            <a:r>
              <a:rPr lang="en-US" smtClean="0"/>
              <a:t>MetApps Lec 12</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6</a:t>
            </a:fld>
            <a:endParaRPr lang="en-US"/>
          </a:p>
        </p:txBody>
      </p:sp>
    </p:spTree>
    <p:extLst>
      <p:ext uri="{BB962C8B-B14F-4D97-AF65-F5344CB8AC3E}">
        <p14:creationId xmlns:p14="http://schemas.microsoft.com/office/powerpoint/2010/main" val="36878928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790700"/>
          </a:xfrm>
        </p:spPr>
        <p:txBody>
          <a:bodyPr>
            <a:normAutofit fontScale="90000"/>
          </a:bodyPr>
          <a:lstStyle/>
          <a:p>
            <a:r>
              <a:rPr lang="en-US" sz="3556" dirty="0" smtClean="0"/>
              <a:t>Effect of  the Neutral Atmosphere on GPS Measurements</a:t>
            </a:r>
            <a:r>
              <a:rPr lang="en-US" dirty="0" smtClean="0"/>
              <a:t/>
            </a:r>
            <a:br>
              <a:rPr lang="en-US" dirty="0" smtClean="0"/>
            </a:br>
            <a:endParaRPr lang="en-US" dirty="0"/>
          </a:p>
        </p:txBody>
      </p:sp>
      <p:sp>
        <p:nvSpPr>
          <p:cNvPr id="6" name="Content Placeholder 5"/>
          <p:cNvSpPr>
            <a:spLocks noGrp="1"/>
          </p:cNvSpPr>
          <p:nvPr>
            <p:ph idx="1"/>
          </p:nvPr>
        </p:nvSpPr>
        <p:spPr/>
        <p:txBody>
          <a:bodyPr>
            <a:normAutofit fontScale="62500" lnSpcReduction="20000"/>
          </a:bodyPr>
          <a:lstStyle/>
          <a:p>
            <a:pPr>
              <a:buNone/>
            </a:pPr>
            <a:r>
              <a:rPr lang="en-US" dirty="0" smtClean="0"/>
              <a:t>Slant delay = (Zenith Hydrostatic Delay) * (“Dry” Mapping Function)  +</a:t>
            </a:r>
          </a:p>
          <a:p>
            <a:pPr>
              <a:buNone/>
            </a:pPr>
            <a:r>
              <a:rPr lang="en-US" dirty="0" smtClean="0"/>
              <a:t>       (Zenith Wet Delay) * (Wet Mapping Function) +</a:t>
            </a:r>
          </a:p>
          <a:p>
            <a:pPr>
              <a:buNone/>
            </a:pPr>
            <a:r>
              <a:rPr lang="en-US" dirty="0" smtClean="0"/>
              <a:t>		(Gradient Delay NS) ( Gradient Mapping Function) * Cos/</a:t>
            </a:r>
            <a:r>
              <a:rPr lang="en-US" dirty="0" err="1" smtClean="0"/>
              <a:t>Sin(Azimuth</a:t>
            </a:r>
            <a:r>
              <a:rPr lang="en-US" dirty="0" smtClean="0"/>
              <a:t>)</a:t>
            </a:r>
          </a:p>
          <a:p>
            <a:pPr>
              <a:buNone/>
            </a:pPr>
            <a:endParaRPr lang="en-US" dirty="0" smtClean="0"/>
          </a:p>
          <a:p>
            <a:pPr lvl="1"/>
            <a:r>
              <a:rPr lang="en-US" dirty="0" smtClean="0"/>
              <a:t>To recover the water vapor (ZWD) for meteorological studies, you must have a very accurate measure of the hydrostatic delay (ZHD) from a barometer at the site.</a:t>
            </a:r>
          </a:p>
          <a:p>
            <a:pPr lvl="1"/>
            <a:r>
              <a:rPr lang="en-US" dirty="0" smtClean="0"/>
              <a:t>For height studies, a less accurate model for the ZHD is acceptable, but still important because the wet and dry mapping functions are different (see next slides)</a:t>
            </a:r>
          </a:p>
          <a:p>
            <a:pPr lvl="1"/>
            <a:r>
              <a:rPr lang="en-US" dirty="0" smtClean="0"/>
              <a:t>The mapping functions used can also be important for low elevation angles</a:t>
            </a:r>
          </a:p>
          <a:p>
            <a:pPr lvl="1"/>
            <a:r>
              <a:rPr lang="en-US" dirty="0" smtClean="0"/>
              <a:t>For both a priori ZHD and mapping functions, you have a choice in GAMIT of using values computed at 6-hr intervals from numerical weather models (VMF1 grids) or an analytical fit to 20-years of VMF1 values, GPT and GMF (defaults)</a:t>
            </a:r>
            <a:endParaRPr lang="en-US" dirty="0"/>
          </a:p>
        </p:txBody>
      </p:sp>
      <p:sp>
        <p:nvSpPr>
          <p:cNvPr id="9" name="Date Placeholder 8"/>
          <p:cNvSpPr>
            <a:spLocks noGrp="1"/>
          </p:cNvSpPr>
          <p:nvPr>
            <p:ph type="dt" sz="half" idx="10"/>
          </p:nvPr>
        </p:nvSpPr>
        <p:spPr/>
        <p:txBody>
          <a:bodyPr/>
          <a:lstStyle/>
          <a:p>
            <a:r>
              <a:rPr lang="en-US" smtClean="0"/>
              <a:t>01/12/12</a:t>
            </a:r>
            <a:endParaRPr lang="en-US"/>
          </a:p>
        </p:txBody>
      </p:sp>
      <p:sp>
        <p:nvSpPr>
          <p:cNvPr id="10" name="Slide Number Placeholder 9"/>
          <p:cNvSpPr>
            <a:spLocks noGrp="1"/>
          </p:cNvSpPr>
          <p:nvPr>
            <p:ph type="sldNum" sz="quarter" idx="12"/>
          </p:nvPr>
        </p:nvSpPr>
        <p:spPr/>
        <p:txBody>
          <a:bodyPr/>
          <a:lstStyle/>
          <a:p>
            <a:fld id="{17E0029F-1530-E341-B47E-ACE1863AC7B8}" type="slidenum">
              <a:rPr lang="en-US" smtClean="0"/>
              <a:t>7</a:t>
            </a:fld>
            <a:endParaRPr lang="en-US"/>
          </a:p>
        </p:txBody>
      </p:sp>
      <p:sp>
        <p:nvSpPr>
          <p:cNvPr id="11" name="Footer Placeholder 10"/>
          <p:cNvSpPr>
            <a:spLocks noGrp="1"/>
          </p:cNvSpPr>
          <p:nvPr>
            <p:ph type="ftr" sz="quarter" idx="11"/>
          </p:nvPr>
        </p:nvSpPr>
        <p:spPr/>
        <p:txBody>
          <a:bodyPr/>
          <a:lstStyle/>
          <a:p>
            <a:r>
              <a:rPr lang="en-US" smtClean="0"/>
              <a:t>MetApps Lec 12</a:t>
            </a:r>
            <a:endParaRPr lang="en-US"/>
          </a:p>
        </p:txBody>
      </p:sp>
    </p:spTree>
    <p:extLst>
      <p:ext uri="{BB962C8B-B14F-4D97-AF65-F5344CB8AC3E}">
        <p14:creationId xmlns:p14="http://schemas.microsoft.com/office/powerpoint/2010/main" val="31662174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Mapping function effects</a:t>
            </a:r>
            <a:endParaRPr lang="en-US" dirty="0"/>
          </a:p>
        </p:txBody>
      </p:sp>
      <p:sp>
        <p:nvSpPr>
          <p:cNvPr id="8" name="Content Placeholder 7"/>
          <p:cNvSpPr>
            <a:spLocks noGrp="1"/>
          </p:cNvSpPr>
          <p:nvPr>
            <p:ph idx="1"/>
          </p:nvPr>
        </p:nvSpPr>
        <p:spPr>
          <a:xfrm>
            <a:off x="4813300" y="1600200"/>
            <a:ext cx="3873500" cy="4525963"/>
          </a:xfrm>
        </p:spPr>
        <p:txBody>
          <a:bodyPr>
            <a:normAutofit fontScale="70000" lnSpcReduction="20000"/>
          </a:bodyPr>
          <a:lstStyle/>
          <a:p>
            <a:r>
              <a:rPr lang="en-US" dirty="0" smtClean="0"/>
              <a:t>Mapping functions differ and this means hydrostatic and wet delays are coupled in the estimation.</a:t>
            </a:r>
          </a:p>
          <a:p>
            <a:r>
              <a:rPr lang="en-US" dirty="0" smtClean="0"/>
              <a:t>Example: Percent difference (red) between hydrostatic and wet mapping functions for a high latitude (dav1) and mid-latitude site (</a:t>
            </a:r>
            <a:r>
              <a:rPr lang="en-US" dirty="0" err="1" smtClean="0"/>
              <a:t>nlib</a:t>
            </a:r>
            <a:r>
              <a:rPr lang="en-US" dirty="0" smtClean="0"/>
              <a:t>).  Blue shows percentage of observations at each elevation angle.  From </a:t>
            </a:r>
            <a:r>
              <a:rPr lang="en-US" dirty="0" err="1" smtClean="0"/>
              <a:t>Tregoning</a:t>
            </a:r>
            <a:r>
              <a:rPr lang="en-US" dirty="0" smtClean="0"/>
              <a:t> and Herring [2006].</a:t>
            </a:r>
          </a:p>
          <a:p>
            <a:endParaRPr lang="en-US" dirty="0" smtClean="0"/>
          </a:p>
          <a:p>
            <a:endParaRPr lang="en-US" dirty="0"/>
          </a:p>
        </p:txBody>
      </p:sp>
      <p:pic>
        <p:nvPicPr>
          <p:cNvPr id="9" name="Picture 3" descr="Tregoning &amp; Herring 16"/>
          <p:cNvPicPr>
            <a:picLocks noChangeAspect="1" noChangeArrowheads="1"/>
          </p:cNvPicPr>
          <p:nvPr/>
        </p:nvPicPr>
        <p:blipFill>
          <a:blip r:embed="rId3"/>
          <a:srcRect l="7886" t="5612" r="5198" b="7401"/>
          <a:stretch>
            <a:fillRect/>
          </a:stretch>
        </p:blipFill>
        <p:spPr>
          <a:xfrm>
            <a:off x="165100" y="1219199"/>
            <a:ext cx="4606214" cy="4906963"/>
          </a:xfrm>
          <a:prstGeom prst="rect">
            <a:avLst/>
          </a:prstGeom>
        </p:spPr>
      </p:pic>
      <p:sp>
        <p:nvSpPr>
          <p:cNvPr id="10" name="Date Placeholder 9"/>
          <p:cNvSpPr>
            <a:spLocks noGrp="1"/>
          </p:cNvSpPr>
          <p:nvPr>
            <p:ph type="dt" sz="half" idx="10"/>
          </p:nvPr>
        </p:nvSpPr>
        <p:spPr/>
        <p:txBody>
          <a:bodyPr/>
          <a:lstStyle/>
          <a:p>
            <a:r>
              <a:rPr lang="en-US" smtClean="0"/>
              <a:t>01/12/12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8</a:t>
            </a:fld>
            <a:endParaRPr lang="en-US"/>
          </a:p>
        </p:txBody>
      </p:sp>
      <p:sp>
        <p:nvSpPr>
          <p:cNvPr id="12" name="Footer Placeholder 11"/>
          <p:cNvSpPr>
            <a:spLocks noGrp="1"/>
          </p:cNvSpPr>
          <p:nvPr>
            <p:ph type="ftr" sz="quarter" idx="11"/>
          </p:nvPr>
        </p:nvSpPr>
        <p:spPr/>
        <p:txBody>
          <a:bodyPr/>
          <a:lstStyle/>
          <a:p>
            <a:r>
              <a:rPr lang="en-US" smtClean="0"/>
              <a:t>MetApps Lec 12</a:t>
            </a:r>
            <a:endParaRPr lang="en-US"/>
          </a:p>
        </p:txBody>
      </p:sp>
    </p:spTree>
    <p:extLst>
      <p:ext uri="{BB962C8B-B14F-4D97-AF65-F5344CB8AC3E}">
        <p14:creationId xmlns:p14="http://schemas.microsoft.com/office/powerpoint/2010/main" val="1649033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89300" y="274638"/>
            <a:ext cx="5397500" cy="1143000"/>
          </a:xfrm>
        </p:spPr>
        <p:txBody>
          <a:bodyPr>
            <a:normAutofit fontScale="90000"/>
          </a:bodyPr>
          <a:lstStyle/>
          <a:p>
            <a:r>
              <a:rPr lang="en-US" dirty="0" smtClean="0"/>
              <a:t>Effect of surface pressure errors</a:t>
            </a:r>
            <a:endParaRPr lang="en-US" dirty="0"/>
          </a:p>
        </p:txBody>
      </p:sp>
      <p:pic>
        <p:nvPicPr>
          <p:cNvPr id="55299" name="Picture 3" descr="Tregoning &amp; Herring 17"/>
          <p:cNvPicPr>
            <a:picLocks noGrp="1" noChangeAspect="1" noChangeArrowheads="1"/>
          </p:cNvPicPr>
          <p:nvPr>
            <p:ph idx="4294967295"/>
          </p:nvPr>
        </p:nvPicPr>
        <p:blipFill>
          <a:blip r:embed="rId3"/>
          <a:srcRect l="5882" t="2571" r="5042" b="3367"/>
          <a:stretch>
            <a:fillRect/>
          </a:stretch>
        </p:blipFill>
        <p:spPr>
          <a:xfrm>
            <a:off x="241300" y="355600"/>
            <a:ext cx="3048000" cy="6311660"/>
          </a:xfrm>
        </p:spPr>
      </p:pic>
      <p:sp>
        <p:nvSpPr>
          <p:cNvPr id="10" name="TextBox 9"/>
          <p:cNvSpPr txBox="1"/>
          <p:nvPr/>
        </p:nvSpPr>
        <p:spPr>
          <a:xfrm>
            <a:off x="3962400" y="1612900"/>
            <a:ext cx="4724400" cy="3693319"/>
          </a:xfrm>
          <a:prstGeom prst="rect">
            <a:avLst/>
          </a:prstGeom>
          <a:noFill/>
        </p:spPr>
        <p:txBody>
          <a:bodyPr wrap="square" rtlCol="0">
            <a:spAutoFit/>
          </a:bodyPr>
          <a:lstStyle/>
          <a:p>
            <a:r>
              <a:rPr lang="en-US" dirty="0" smtClean="0">
                <a:solidFill>
                  <a:srgbClr val="000000"/>
                </a:solidFill>
              </a:rPr>
              <a:t>a) surface pressure derived from “standard” sea level pressure and the mean surface pressure derived from the GPT model.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b</a:t>
            </a:r>
            <a:r>
              <a:rPr lang="en-US" dirty="0" smtClean="0">
                <a:solidFill>
                  <a:srgbClr val="000000"/>
                </a:solidFill>
              </a:rPr>
              <a:t>) station heights using the two sources of a priori pressure.</a:t>
            </a:r>
            <a:br>
              <a:rPr lang="en-US" dirty="0" smtClean="0">
                <a:solidFill>
                  <a:srgbClr val="000000"/>
                </a:solidFill>
              </a:rPr>
            </a:br>
            <a:r>
              <a:rPr lang="en-US" dirty="0" smtClean="0">
                <a:solidFill>
                  <a:srgbClr val="000000"/>
                </a:solidFill>
              </a:rPr>
              <a:t>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c</a:t>
            </a:r>
            <a:r>
              <a:rPr lang="en-US" dirty="0" smtClean="0">
                <a:solidFill>
                  <a:srgbClr val="000000"/>
                </a:solidFill>
              </a:rPr>
              <a:t>) Relation between a priori pressure differences and height differences. Elevation-dependent weighting was used in the GPS analysis with a minimum elevation angle of 7 deg.</a:t>
            </a:r>
            <a:endParaRPr lang="en-US" dirty="0"/>
          </a:p>
        </p:txBody>
      </p:sp>
      <p:sp>
        <p:nvSpPr>
          <p:cNvPr id="11" name="Date Placeholder 10"/>
          <p:cNvSpPr>
            <a:spLocks noGrp="1"/>
          </p:cNvSpPr>
          <p:nvPr>
            <p:ph type="dt" sz="half" idx="10"/>
          </p:nvPr>
        </p:nvSpPr>
        <p:spPr/>
        <p:txBody>
          <a:bodyPr/>
          <a:lstStyle/>
          <a:p>
            <a:r>
              <a:rPr lang="en-US" smtClean="0"/>
              <a:t>01/12/12</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9</a:t>
            </a:fld>
            <a:endParaRPr lang="en-US"/>
          </a:p>
        </p:txBody>
      </p:sp>
      <p:sp>
        <p:nvSpPr>
          <p:cNvPr id="13" name="Footer Placeholder 12"/>
          <p:cNvSpPr>
            <a:spLocks noGrp="1"/>
          </p:cNvSpPr>
          <p:nvPr>
            <p:ph type="ftr" sz="quarter" idx="11"/>
          </p:nvPr>
        </p:nvSpPr>
        <p:spPr/>
        <p:txBody>
          <a:bodyPr/>
          <a:lstStyle/>
          <a:p>
            <a:r>
              <a:rPr lang="en-US" smtClean="0"/>
              <a:t>MetApps Lec 12</a:t>
            </a:r>
            <a:endParaRPr lang="en-US"/>
          </a:p>
        </p:txBody>
      </p:sp>
    </p:spTree>
    <p:extLst>
      <p:ext uri="{BB962C8B-B14F-4D97-AF65-F5344CB8AC3E}">
        <p14:creationId xmlns:p14="http://schemas.microsoft.com/office/powerpoint/2010/main" val="34304454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5486</TotalTime>
  <Words>1745</Words>
  <Application>Microsoft Macintosh PowerPoint</Application>
  <PresentationFormat>On-screen Show (4:3)</PresentationFormat>
  <Paragraphs>180</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Estimating Atmospheric Water Vapor with Ground-based GPS Lecture 12</vt:lpstr>
      <vt:lpstr>Overview</vt:lpstr>
      <vt:lpstr>Atmospheric Delays</vt:lpstr>
      <vt:lpstr>PowerPoint Presentation</vt:lpstr>
      <vt:lpstr>PowerPoint Presentation</vt:lpstr>
      <vt:lpstr>PowerPoint Presentation</vt:lpstr>
      <vt:lpstr>Effect of  the Neutral Atmosphere on GPS Measurements </vt:lpstr>
      <vt:lpstr>Mapping function effects</vt:lpstr>
      <vt:lpstr>Effect of surface pressure errors</vt:lpstr>
      <vt:lpstr>Short-period Variations in Surface Pressure not Modeled by GPT  </vt:lpstr>
      <vt:lpstr>PowerPoint Presentation</vt:lpstr>
      <vt:lpstr>PowerPoint Presentation</vt:lpstr>
      <vt:lpstr>GAMIT Meteorological Apps.</vt:lpstr>
      <vt:lpstr>Ionospheric delay estimates</vt:lpstr>
      <vt:lpstr>EXTRA SLIDES on STORMS</vt:lpstr>
      <vt:lpstr>Influence of the Atmosphere</vt:lpstr>
      <vt:lpstr>Suominet – PBO Stations</vt:lpstr>
      <vt:lpstr>Impact of GPS PW on Hurricane Intensity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Analysis Tutorial 2</dc:title>
  <dc:creator>Thomas Herring</dc:creator>
  <cp:lastModifiedBy>Thomas Herring</cp:lastModifiedBy>
  <cp:revision>14</cp:revision>
  <dcterms:created xsi:type="dcterms:W3CDTF">2011-08-03T18:08:11Z</dcterms:created>
  <dcterms:modified xsi:type="dcterms:W3CDTF">2012-01-06T02:46:06Z</dcterms:modified>
</cp:coreProperties>
</file>