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89" r:id="rId3"/>
    <p:sldId id="290" r:id="rId4"/>
    <p:sldId id="257" r:id="rId5"/>
    <p:sldId id="271" r:id="rId6"/>
    <p:sldId id="293" r:id="rId7"/>
    <p:sldId id="294" r:id="rId8"/>
    <p:sldId id="295" r:id="rId9"/>
    <p:sldId id="296" r:id="rId10"/>
    <p:sldId id="297" r:id="rId11"/>
    <p:sldId id="298" r:id="rId12"/>
    <p:sldId id="299" r:id="rId13"/>
    <p:sldId id="300" r:id="rId14"/>
    <p:sldId id="301" r:id="rId15"/>
    <p:sldId id="302" r:id="rId16"/>
    <p:sldId id="303" r:id="rId17"/>
    <p:sldId id="272" r:id="rId18"/>
    <p:sldId id="273" r:id="rId19"/>
    <p:sldId id="274" r:id="rId20"/>
    <p:sldId id="304" r:id="rId21"/>
    <p:sldId id="305" r:id="rId22"/>
    <p:sldId id="306" r:id="rId23"/>
    <p:sldId id="307" r:id="rId24"/>
    <p:sldId id="308" r:id="rId25"/>
    <p:sldId id="312" r:id="rId26"/>
    <p:sldId id="309" r:id="rId27"/>
    <p:sldId id="310" r:id="rId28"/>
    <p:sldId id="311"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2" autoAdjust="0"/>
    <p:restoredTop sz="94660"/>
  </p:normalViewPr>
  <p:slideViewPr>
    <p:cSldViewPr snapToGrid="0" snapToObjects="1" showGuides="1">
      <p:cViewPr>
        <p:scale>
          <a:sx n="100" d="100"/>
          <a:sy n="100" d="100"/>
        </p:scale>
        <p:origin x="-64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24C5DC-77F0-DD49-899B-CC4AC6333350}" type="datetimeFigureOut">
              <a:rPr lang="en-US" smtClean="0"/>
              <a:t>3/29/12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E02681-CA20-314F-8634-C39C3CF82F6F}" type="slidenum">
              <a:rPr lang="en-US" smtClean="0"/>
              <a:t>‹#›</a:t>
            </a:fld>
            <a:endParaRPr lang="en-US"/>
          </a:p>
        </p:txBody>
      </p:sp>
    </p:spTree>
    <p:extLst>
      <p:ext uri="{BB962C8B-B14F-4D97-AF65-F5344CB8AC3E}">
        <p14:creationId xmlns:p14="http://schemas.microsoft.com/office/powerpoint/2010/main" val="2885212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2E423-D4A0-F240-9CDC-2077E3453E31}" type="datetimeFigureOut">
              <a:rPr lang="en-US" smtClean="0"/>
              <a:t>3/29/12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12369-C171-CE44-A2F4-D0087E7CFEB5}" type="slidenum">
              <a:rPr lang="en-US" smtClean="0"/>
              <a:t>‹#›</a:t>
            </a:fld>
            <a:endParaRPr lang="en-US"/>
          </a:p>
        </p:txBody>
      </p:sp>
    </p:spTree>
    <p:extLst>
      <p:ext uri="{BB962C8B-B14F-4D97-AF65-F5344CB8AC3E}">
        <p14:creationId xmlns:p14="http://schemas.microsoft.com/office/powerpoint/2010/main" val="42666754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fld id="{98325B57-FCD3-FD40-9A97-C232CD04D302}" type="slidenum">
              <a:rPr lang="en-GB"/>
              <a:pPr/>
              <a:t>4</a:t>
            </a:fld>
            <a:endParaRPr lang="en-GB"/>
          </a:p>
        </p:txBody>
      </p:sp>
      <p:sp>
        <p:nvSpPr>
          <p:cNvPr id="16387"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634EEC-E703-1643-89B9-C1044720549E}" type="slidenum">
              <a:rPr lang="en-GB" sz="1200">
                <a:solidFill>
                  <a:srgbClr val="000000"/>
                </a:solidFill>
                <a:ea typeface="DejaVu Sans" charset="0"/>
                <a:cs typeface="DejaVu Sans" charset="0"/>
              </a:rPr>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ea typeface="DejaVu Sans" charset="0"/>
              <a:cs typeface="DejaVu Sans" charset="0"/>
            </a:endParaRPr>
          </a:p>
        </p:txBody>
      </p:sp>
      <p:sp>
        <p:nvSpPr>
          <p:cNvPr id="16388"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16389"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16390"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16391" name="Text Box 5"/>
          <p:cNvSpPr txBox="1">
            <a:spLocks noChangeArrowheads="1"/>
          </p:cNvSpPr>
          <p:nvPr/>
        </p:nvSpPr>
        <p:spPr bwMode="auto">
          <a:xfrm>
            <a:off x="167005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3BF5B9D0-B69E-D54E-9407-5FC4308B0160}" type="slidenum">
              <a:rPr lang="en-GB"/>
              <a:pPr/>
              <a:t>5</a:t>
            </a:fld>
            <a:endParaRPr lang="en-GB"/>
          </a:p>
        </p:txBody>
      </p:sp>
      <p:sp>
        <p:nvSpPr>
          <p:cNvPr id="4505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BA56D3-3997-724D-B97E-45F0B454B7B2}" type="slidenum">
              <a:rPr lang="en-GB" sz="1200">
                <a:solidFill>
                  <a:srgbClr val="000000"/>
                </a:solidFill>
                <a:ea typeface="DejaVu Sans" charset="0"/>
                <a:cs typeface="DejaVu Sans" charset="0"/>
              </a:rPr>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a typeface="DejaVu Sans" charset="0"/>
              <a:cs typeface="DejaVu Sans" charset="0"/>
            </a:endParaRPr>
          </a:p>
        </p:txBody>
      </p:sp>
      <p:sp>
        <p:nvSpPr>
          <p:cNvPr id="45060" name="Text Box 2"/>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45061" name="Text Box 3"/>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45062" name="Text Box 4"/>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DejaVu Sans" charset="0"/>
              <a:cs typeface="DejaVu Sans" charset="0"/>
            </a:endParaRPr>
          </a:p>
        </p:txBody>
      </p:sp>
      <p:sp>
        <p:nvSpPr>
          <p:cNvPr id="45063" name="Text Box 5"/>
          <p:cNvSpPr txBox="1">
            <a:spLocks noChangeArrowheads="1"/>
          </p:cNvSpPr>
          <p:nvPr/>
        </p:nvSpPr>
        <p:spPr bwMode="auto">
          <a:xfrm>
            <a:off x="167005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fld id="{0071F541-65AE-484F-BECF-372BC716D92C}" type="slidenum">
              <a:rPr lang="en-GB"/>
              <a:pPr/>
              <a:t>17</a:t>
            </a:fld>
            <a:endParaRPr lang="en-GB"/>
          </a:p>
        </p:txBody>
      </p:sp>
      <p:sp>
        <p:nvSpPr>
          <p:cNvPr id="4710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47108" name="Text Box 2"/>
          <p:cNvSpPr>
            <a:spLocks noGrp="1" noChangeArrowheads="1"/>
          </p:cNvSpPr>
          <p:nvPr>
            <p:ph type="body"/>
          </p:nvPr>
        </p:nvSpPr>
        <p:spPr>
          <a:xfrm>
            <a:off x="914400" y="4343400"/>
            <a:ext cx="5029200" cy="4114800"/>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fld id="{F2C055A0-B136-354D-891E-A2E7E585BD37}" type="slidenum">
              <a:rPr lang="en-GB"/>
              <a:pPr/>
              <a:t>18</a:t>
            </a:fld>
            <a:endParaRPr lang="en-GB"/>
          </a:p>
        </p:txBody>
      </p:sp>
      <p:sp>
        <p:nvSpPr>
          <p:cNvPr id="491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49156" name="Text Box 2"/>
          <p:cNvSpPr>
            <a:spLocks noGrp="1" noChangeArrowheads="1"/>
          </p:cNvSpPr>
          <p:nvPr>
            <p:ph type="body"/>
          </p:nvPr>
        </p:nvSpPr>
        <p:spPr>
          <a:xfrm>
            <a:off x="914400" y="4343400"/>
            <a:ext cx="5029200" cy="4114800"/>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fld id="{11A80073-1275-024F-B472-7AD8039C69F8}" type="slidenum">
              <a:rPr lang="en-GB"/>
              <a:pPr/>
              <a:t>19</a:t>
            </a:fld>
            <a:endParaRPr lang="en-GB"/>
          </a:p>
        </p:txBody>
      </p:sp>
      <p:sp>
        <p:nvSpPr>
          <p:cNvPr id="512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1204" name="Text Box 2"/>
          <p:cNvSpPr>
            <a:spLocks noGrp="1" noChangeArrowheads="1"/>
          </p:cNvSpPr>
          <p:nvPr>
            <p:ph type="body"/>
          </p:nvPr>
        </p:nvSpPr>
        <p:spPr>
          <a:xfrm>
            <a:off x="914400" y="4343400"/>
            <a:ext cx="5029200" cy="4114800"/>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04/04/12</a:t>
            </a:r>
            <a:endParaRPr lang="en-US"/>
          </a:p>
        </p:txBody>
      </p:sp>
      <p:sp>
        <p:nvSpPr>
          <p:cNvPr id="6" name="Footer Placeholder 5"/>
          <p:cNvSpPr>
            <a:spLocks noGrp="1"/>
          </p:cNvSpPr>
          <p:nvPr>
            <p:ph type="ftr" sz="quarter" idx="11"/>
          </p:nvPr>
        </p:nvSpPr>
        <p:spPr/>
        <p:txBody>
          <a:bodyPr/>
          <a:lstStyle/>
          <a:p>
            <a:r>
              <a:rPr lang="en-US" smtClean="0"/>
              <a:t>GLOBK Lec02</a:t>
            </a:r>
            <a:endParaRPr lang="en-US"/>
          </a:p>
        </p:txBody>
      </p:sp>
      <p:sp>
        <p:nvSpPr>
          <p:cNvPr id="7" name="Slide Number Placeholder 6"/>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04/04/12</a:t>
            </a:r>
            <a:endParaRPr lang="en-US"/>
          </a:p>
        </p:txBody>
      </p:sp>
      <p:sp>
        <p:nvSpPr>
          <p:cNvPr id="8" name="Footer Placeholder 7"/>
          <p:cNvSpPr>
            <a:spLocks noGrp="1"/>
          </p:cNvSpPr>
          <p:nvPr>
            <p:ph type="ftr" sz="quarter" idx="11"/>
          </p:nvPr>
        </p:nvSpPr>
        <p:spPr/>
        <p:txBody>
          <a:bodyPr/>
          <a:lstStyle/>
          <a:p>
            <a:r>
              <a:rPr lang="en-US" smtClean="0"/>
              <a:t>GLOBK Lec02</a:t>
            </a:r>
            <a:endParaRPr lang="en-US"/>
          </a:p>
        </p:txBody>
      </p:sp>
      <p:sp>
        <p:nvSpPr>
          <p:cNvPr id="9" name="Slide Number Placeholder 8"/>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04/04/12</a:t>
            </a:r>
            <a:endParaRPr lang="en-US"/>
          </a:p>
        </p:txBody>
      </p:sp>
      <p:sp>
        <p:nvSpPr>
          <p:cNvPr id="4" name="Footer Placeholder 3"/>
          <p:cNvSpPr>
            <a:spLocks noGrp="1"/>
          </p:cNvSpPr>
          <p:nvPr>
            <p:ph type="ftr" sz="quarter" idx="11"/>
          </p:nvPr>
        </p:nvSpPr>
        <p:spPr/>
        <p:txBody>
          <a:bodyPr/>
          <a:lstStyle/>
          <a:p>
            <a:r>
              <a:rPr lang="en-US" smtClean="0"/>
              <a:t>GLOBK Lec02</a:t>
            </a:r>
            <a:endParaRPr lang="en-US"/>
          </a:p>
        </p:txBody>
      </p:sp>
      <p:sp>
        <p:nvSpPr>
          <p:cNvPr id="5" name="Slide Number Placeholder 4"/>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04/04/12</a:t>
            </a:r>
            <a:endParaRPr lang="en-US"/>
          </a:p>
        </p:txBody>
      </p:sp>
      <p:sp>
        <p:nvSpPr>
          <p:cNvPr id="3" name="Footer Placeholder 2"/>
          <p:cNvSpPr>
            <a:spLocks noGrp="1"/>
          </p:cNvSpPr>
          <p:nvPr>
            <p:ph type="ftr" sz="quarter" idx="11"/>
          </p:nvPr>
        </p:nvSpPr>
        <p:spPr/>
        <p:txBody>
          <a:bodyPr/>
          <a:lstStyle/>
          <a:p>
            <a:r>
              <a:rPr lang="en-US" smtClean="0"/>
              <a:t>GLOBK Lec02</a:t>
            </a:r>
            <a:endParaRPr lang="en-US"/>
          </a:p>
        </p:txBody>
      </p:sp>
      <p:sp>
        <p:nvSpPr>
          <p:cNvPr id="4" name="Slide Number Placeholder 3"/>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04/04/12</a:t>
            </a:r>
            <a:endParaRPr lang="en-US"/>
          </a:p>
        </p:txBody>
      </p:sp>
      <p:sp>
        <p:nvSpPr>
          <p:cNvPr id="6" name="Footer Placeholder 5"/>
          <p:cNvSpPr>
            <a:spLocks noGrp="1"/>
          </p:cNvSpPr>
          <p:nvPr>
            <p:ph type="ftr" sz="quarter" idx="11"/>
          </p:nvPr>
        </p:nvSpPr>
        <p:spPr/>
        <p:txBody>
          <a:bodyPr/>
          <a:lstStyle/>
          <a:p>
            <a:r>
              <a:rPr lang="en-US" smtClean="0"/>
              <a:t>GLOBK Lec02</a:t>
            </a:r>
            <a:endParaRPr lang="en-US"/>
          </a:p>
        </p:txBody>
      </p:sp>
      <p:sp>
        <p:nvSpPr>
          <p:cNvPr id="7" name="Slide Number Placeholder 6"/>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04/04/12</a:t>
            </a:r>
            <a:endParaRPr lang="en-US"/>
          </a:p>
        </p:txBody>
      </p:sp>
      <p:sp>
        <p:nvSpPr>
          <p:cNvPr id="6" name="Footer Placeholder 5"/>
          <p:cNvSpPr>
            <a:spLocks noGrp="1"/>
          </p:cNvSpPr>
          <p:nvPr>
            <p:ph type="ftr" sz="quarter" idx="11"/>
          </p:nvPr>
        </p:nvSpPr>
        <p:spPr/>
        <p:txBody>
          <a:bodyPr/>
          <a:lstStyle/>
          <a:p>
            <a:r>
              <a:rPr lang="en-US" smtClean="0"/>
              <a:t>GLOBK Lec02</a:t>
            </a:r>
            <a:endParaRPr lang="en-US"/>
          </a:p>
        </p:txBody>
      </p:sp>
      <p:sp>
        <p:nvSpPr>
          <p:cNvPr id="7" name="Slide Number Placeholder 6"/>
          <p:cNvSpPr>
            <a:spLocks noGrp="1"/>
          </p:cNvSpPr>
          <p:nvPr>
            <p:ph type="sldNum" sz="quarter" idx="12"/>
          </p:nvPr>
        </p:nvSpPr>
        <p:spPr/>
        <p:txBody>
          <a:bodyPr/>
          <a:lstStyle/>
          <a:p>
            <a:fld id="{2D04A45E-B851-2C4E-BD41-B2CD03D862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04/04/12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GLOBK Lec02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4A45E-B851-2C4E-BD41-B2CD03D862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GLOBK: Combination methods</a:t>
            </a:r>
            <a:br>
              <a:rPr lang="en-US" dirty="0" smtClean="0"/>
            </a:br>
            <a:r>
              <a:rPr lang="en-US" dirty="0" smtClean="0"/>
              <a:t>Lecture </a:t>
            </a:r>
            <a:r>
              <a:rPr lang="en-US" dirty="0" smtClean="0"/>
              <a:t>02</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err="1" smtClean="0"/>
              <a:t>tah@mit.edu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Formulation</a:t>
            </a:r>
            <a:endParaRPr lang="en-US" dirty="0"/>
          </a:p>
        </p:txBody>
      </p:sp>
      <p:sp>
        <p:nvSpPr>
          <p:cNvPr id="12" name="Content Placeholder 11"/>
          <p:cNvSpPr>
            <a:spLocks noGrp="1"/>
          </p:cNvSpPr>
          <p:nvPr>
            <p:ph idx="1"/>
          </p:nvPr>
        </p:nvSpPr>
        <p:spPr>
          <a:xfrm>
            <a:off x="457200" y="1600201"/>
            <a:ext cx="8229600" cy="3151188"/>
          </a:xfrm>
        </p:spPr>
        <p:txBody>
          <a:bodyPr>
            <a:normAutofit fontScale="92500" lnSpcReduction="10000"/>
          </a:bodyPr>
          <a:lstStyle/>
          <a:p>
            <a:r>
              <a:rPr lang="en-US" dirty="0" smtClean="0"/>
              <a:t>Condition application, T are estimates of transformation parameters, W is weight matrix, and superscript – and + denote values before and after the conditions are applied. R is the variance of the condition and can be set to zero.  (MIT weekly IGS </a:t>
            </a:r>
            <a:r>
              <a:rPr lang="en-US" dirty="0" err="1" smtClean="0"/>
              <a:t>sinex</a:t>
            </a:r>
            <a:r>
              <a:rPr lang="en-US" dirty="0" smtClean="0"/>
              <a:t> submission, sets 1 m</a:t>
            </a:r>
            <a:r>
              <a:rPr lang="en-US" baseline="30000" dirty="0" smtClean="0"/>
              <a:t>2</a:t>
            </a:r>
            <a:r>
              <a:rPr lang="en-US" dirty="0" smtClean="0"/>
              <a:t> on translation so not forced to zero)</a:t>
            </a:r>
          </a:p>
          <a:p>
            <a:pPr>
              <a:buNone/>
            </a:pPr>
            <a:endParaRPr lang="en-US" dirty="0"/>
          </a:p>
        </p:txBody>
      </p:sp>
      <p:sp>
        <p:nvSpPr>
          <p:cNvPr id="4" name="Date Placeholder 3"/>
          <p:cNvSpPr>
            <a:spLocks noGrp="1"/>
          </p:cNvSpPr>
          <p:nvPr>
            <p:ph type="dt" sz="half" idx="10"/>
          </p:nvPr>
        </p:nvSpPr>
        <p:spPr/>
        <p:txBody>
          <a:bodyPr/>
          <a:lstStyle/>
          <a:p>
            <a:r>
              <a:rPr lang="en-US" smtClean="0"/>
              <a:t>01/10/12</a:t>
            </a:r>
            <a:endParaRPr lang="en-US" dirty="0"/>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10</a:t>
            </a:fld>
            <a:endParaRPr lang="en-US"/>
          </a:p>
        </p:txBody>
      </p:sp>
      <p:graphicFrame>
        <p:nvGraphicFramePr>
          <p:cNvPr id="65539" name="Content Placeholder 6"/>
          <p:cNvGraphicFramePr>
            <a:graphicFrameLocks noChangeAspect="1"/>
          </p:cNvGraphicFramePr>
          <p:nvPr/>
        </p:nvGraphicFramePr>
        <p:xfrm>
          <a:off x="2149475" y="4751388"/>
          <a:ext cx="5246688" cy="1374775"/>
        </p:xfrm>
        <a:graphic>
          <a:graphicData uri="http://schemas.openxmlformats.org/presentationml/2006/ole">
            <mc:AlternateContent xmlns:mc="http://schemas.openxmlformats.org/markup-compatibility/2006">
              <mc:Choice xmlns:v="urn:schemas-microsoft-com:vml" Requires="v">
                <p:oleObj spid="_x0000_s1037" name="Equation" r:id="rId3" imgW="2616200" imgH="685800" progId="Equation.3">
                  <p:embed/>
                </p:oleObj>
              </mc:Choice>
              <mc:Fallback>
                <p:oleObj name="Equation" r:id="rId3" imgW="26162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475" y="4751388"/>
                        <a:ext cx="5246688" cy="137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38462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Weight effect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Next set of slides show the effects of height weight on the means of site position residuals after transformation:</a:t>
            </a:r>
          </a:p>
          <a:p>
            <a:pPr lvl="1"/>
            <a:r>
              <a:rPr lang="en-US" dirty="0" smtClean="0"/>
              <a:t> when uniform weight (i.e., height is weighted same as horizontal) is used with no scale estimated (mean height residual is scale)</a:t>
            </a:r>
          </a:p>
          <a:p>
            <a:pPr lvl="1"/>
            <a:r>
              <a:rPr lang="en-US" dirty="0" smtClean="0"/>
              <a:t>when scale estimated with </a:t>
            </a:r>
          </a:p>
          <a:p>
            <a:pPr lvl="2"/>
            <a:r>
              <a:rPr lang="en-US" dirty="0" smtClean="0"/>
              <a:t>Uniform height weight </a:t>
            </a:r>
          </a:p>
          <a:p>
            <a:pPr lvl="2"/>
            <a:r>
              <a:rPr lang="en-US" dirty="0" smtClean="0"/>
              <a:t>Heights down weighted by 10 (consistent with </a:t>
            </a:r>
            <a:r>
              <a:rPr lang="en-US" dirty="0" err="1" smtClean="0"/>
              <a:t>sigmas</a:t>
            </a:r>
            <a:r>
              <a:rPr lang="en-US" dirty="0" smtClean="0"/>
              <a:t>, default)</a:t>
            </a:r>
          </a:p>
          <a:p>
            <a:pPr lvl="2"/>
            <a:r>
              <a:rPr lang="en-US" dirty="0" smtClean="0"/>
              <a:t>Height so down weighted so much that effectively not used.</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11</a:t>
            </a:fld>
            <a:endParaRPr lang="en-US"/>
          </a:p>
        </p:txBody>
      </p:sp>
    </p:spTree>
    <p:extLst>
      <p:ext uri="{BB962C8B-B14F-4D97-AF65-F5344CB8AC3E}">
        <p14:creationId xmlns:p14="http://schemas.microsoft.com/office/powerpoint/2010/main" val="12335900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Heights</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12</a:t>
            </a:fld>
            <a:endParaRPr lang="en-US"/>
          </a:p>
        </p:txBody>
      </p:sp>
      <p:pic>
        <p:nvPicPr>
          <p:cNvPr id="7" name="Picture 6"/>
          <p:cNvPicPr>
            <a:picLocks noChangeAspect="1"/>
          </p:cNvPicPr>
          <p:nvPr/>
        </p:nvPicPr>
        <p:blipFill>
          <a:blip r:embed="rId2"/>
          <a:stretch>
            <a:fillRect/>
          </a:stretch>
        </p:blipFill>
        <p:spPr>
          <a:xfrm>
            <a:off x="274320" y="1188720"/>
            <a:ext cx="8636000" cy="5257800"/>
          </a:xfrm>
          <a:prstGeom prst="rect">
            <a:avLst/>
          </a:prstGeom>
        </p:spPr>
      </p:pic>
    </p:spTree>
    <p:extLst>
      <p:ext uri="{BB962C8B-B14F-4D97-AF65-F5344CB8AC3E}">
        <p14:creationId xmlns:p14="http://schemas.microsoft.com/office/powerpoint/2010/main" val="1226588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North Residual</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13</a:t>
            </a:fld>
            <a:endParaRPr lang="en-US"/>
          </a:p>
        </p:txBody>
      </p:sp>
      <p:pic>
        <p:nvPicPr>
          <p:cNvPr id="7" name="Picture 6"/>
          <p:cNvPicPr>
            <a:picLocks noChangeAspect="1"/>
          </p:cNvPicPr>
          <p:nvPr/>
        </p:nvPicPr>
        <p:blipFill>
          <a:blip r:embed="rId2"/>
          <a:stretch>
            <a:fillRect/>
          </a:stretch>
        </p:blipFill>
        <p:spPr>
          <a:xfrm>
            <a:off x="274320" y="1188720"/>
            <a:ext cx="8636000" cy="5257800"/>
          </a:xfrm>
          <a:prstGeom prst="rect">
            <a:avLst/>
          </a:prstGeom>
        </p:spPr>
      </p:pic>
    </p:spTree>
    <p:extLst>
      <p:ext uri="{BB962C8B-B14F-4D97-AF65-F5344CB8AC3E}">
        <p14:creationId xmlns:p14="http://schemas.microsoft.com/office/powerpoint/2010/main" val="38270316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mean residual</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14</a:t>
            </a:fld>
            <a:endParaRPr lang="en-US"/>
          </a:p>
        </p:txBody>
      </p:sp>
      <p:pic>
        <p:nvPicPr>
          <p:cNvPr id="7" name="Picture 6"/>
          <p:cNvPicPr>
            <a:picLocks noChangeAspect="1"/>
          </p:cNvPicPr>
          <p:nvPr/>
        </p:nvPicPr>
        <p:blipFill>
          <a:blip r:embed="rId2"/>
          <a:stretch>
            <a:fillRect/>
          </a:stretch>
        </p:blipFill>
        <p:spPr>
          <a:xfrm>
            <a:off x="274320" y="1188720"/>
            <a:ext cx="8636000" cy="5257800"/>
          </a:xfrm>
          <a:prstGeom prst="rect">
            <a:avLst/>
          </a:prstGeom>
        </p:spPr>
      </p:pic>
    </p:spTree>
    <p:extLst>
      <p:ext uri="{BB962C8B-B14F-4D97-AF65-F5344CB8AC3E}">
        <p14:creationId xmlns:p14="http://schemas.microsoft.com/office/powerpoint/2010/main" val="1784832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Local Frame Realization</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When dealing with a local region (100-3000 km in size), there are a number of choices of approach:</a:t>
            </a:r>
          </a:p>
          <a:p>
            <a:pPr lvl="1"/>
            <a:r>
              <a:rPr lang="en-US" dirty="0" smtClean="0"/>
              <a:t>Sometime motion relative to a stable plate (e.g., Eurasia) is needed</a:t>
            </a:r>
          </a:p>
          <a:p>
            <a:pPr lvl="1"/>
            <a:r>
              <a:rPr lang="en-US" dirty="0" smtClean="0"/>
              <a:t>Often since local strains are important, a local reference frame provides a more useful way of viewing results.</a:t>
            </a:r>
          </a:p>
          <a:p>
            <a:pPr lvl="1"/>
            <a:r>
              <a:rPr lang="en-US" dirty="0" smtClean="0"/>
              <a:t>In the GLORG, translation/rotation method only the rotational part of the strain tensor is effected by how the reference frame is realized.   (This is not the case when tight constraints are applied).</a:t>
            </a:r>
            <a:endParaRPr lang="en-US" dirty="0"/>
          </a:p>
        </p:txBody>
      </p:sp>
      <p:sp>
        <p:nvSpPr>
          <p:cNvPr id="3" name="Date Placeholder 2"/>
          <p:cNvSpPr>
            <a:spLocks noGrp="1"/>
          </p:cNvSpPr>
          <p:nvPr>
            <p:ph type="dt" sz="half" idx="10"/>
          </p:nvPr>
        </p:nvSpPr>
        <p:spPr/>
        <p:txBody>
          <a:bodyPr/>
          <a:lstStyle/>
          <a:p>
            <a:r>
              <a:rPr lang="en-US" smtClean="0"/>
              <a:t>01/10/12</a:t>
            </a:r>
            <a:endParaRPr lang="en-US"/>
          </a:p>
        </p:txBody>
      </p:sp>
      <p:sp>
        <p:nvSpPr>
          <p:cNvPr id="4" name="Footer Placeholder 3"/>
          <p:cNvSpPr>
            <a:spLocks noGrp="1"/>
          </p:cNvSpPr>
          <p:nvPr>
            <p:ph type="ftr" sz="quarter" idx="11"/>
          </p:nvPr>
        </p:nvSpPr>
        <p:spPr/>
        <p:txBody>
          <a:bodyPr/>
          <a:lstStyle/>
          <a:p>
            <a:r>
              <a:rPr lang="en-US" smtClean="0"/>
              <a:t>Reference Frames Lec 05</a:t>
            </a:r>
            <a:endParaRPr lang="en-US"/>
          </a:p>
        </p:txBody>
      </p:sp>
      <p:sp>
        <p:nvSpPr>
          <p:cNvPr id="5" name="Slide Number Placeholder 4"/>
          <p:cNvSpPr>
            <a:spLocks noGrp="1"/>
          </p:cNvSpPr>
          <p:nvPr>
            <p:ph type="sldNum" sz="quarter" idx="12"/>
          </p:nvPr>
        </p:nvSpPr>
        <p:spPr/>
        <p:txBody>
          <a:bodyPr/>
          <a:lstStyle/>
          <a:p>
            <a:fld id="{769991A3-2DBD-F448-81A6-1F25A5868B1B}" type="slidenum">
              <a:rPr lang="en-US" smtClean="0"/>
              <a:t>15</a:t>
            </a:fld>
            <a:endParaRPr lang="en-US"/>
          </a:p>
        </p:txBody>
      </p:sp>
    </p:spTree>
    <p:extLst>
      <p:ext uri="{BB962C8B-B14F-4D97-AF65-F5344CB8AC3E}">
        <p14:creationId xmlns:p14="http://schemas.microsoft.com/office/powerpoint/2010/main" val="40289885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smtClean="0"/>
              <a:t>Referencing to a horizontal block (‘plate’)</a:t>
            </a:r>
            <a:endParaRPr lang="en-US" dirty="0"/>
          </a:p>
        </p:txBody>
      </p:sp>
      <p:sp>
        <p:nvSpPr>
          <p:cNvPr id="37891" name="Rectangle 3"/>
          <p:cNvSpPr>
            <a:spLocks noGrp="1" noChangeArrowheads="1"/>
          </p:cNvSpPr>
          <p:nvPr>
            <p:ph type="body" idx="1"/>
          </p:nvPr>
        </p:nvSpPr>
        <p:spPr>
          <a:xfrm>
            <a:off x="457200" y="1600200"/>
            <a:ext cx="8229600" cy="4756150"/>
          </a:xfrm>
        </p:spPr>
        <p:txBody>
          <a:bodyPr>
            <a:normAutofit fontScale="47500" lnSpcReduction="20000"/>
          </a:bodyPr>
          <a:lstStyle/>
          <a:p>
            <a:pPr>
              <a:buNone/>
            </a:pPr>
            <a:r>
              <a:rPr lang="en-US" dirty="0" smtClean="0"/>
              <a:t>Applied in </a:t>
            </a:r>
            <a:r>
              <a:rPr lang="en-US" dirty="0" err="1" smtClean="0"/>
              <a:t>glorg</a:t>
            </a:r>
            <a:r>
              <a:rPr lang="en-US" dirty="0" smtClean="0"/>
              <a:t>:  first stabilize in the usual way with respect to a reference set of coordinates and velocities (e.g. ITRF-NNR), then define one or more ‘rigid’ blocks</a:t>
            </a:r>
          </a:p>
          <a:p>
            <a:pPr>
              <a:buNone/>
            </a:pPr>
            <a:r>
              <a:rPr lang="en-US" dirty="0" smtClean="0"/>
              <a:t>  </a:t>
            </a:r>
            <a:r>
              <a:rPr lang="en-US" dirty="0" err="1" smtClean="0"/>
              <a:t>apr_file</a:t>
            </a:r>
            <a:r>
              <a:rPr lang="en-US" dirty="0" smtClean="0"/>
              <a:t> </a:t>
            </a:r>
            <a:r>
              <a:rPr lang="en-US" dirty="0" smtClean="0"/>
              <a:t>IGS08</a:t>
            </a:r>
            <a:r>
              <a:rPr lang="en-US" dirty="0" smtClean="0"/>
              <a:t>.apr</a:t>
            </a:r>
            <a:endParaRPr lang="en-US" dirty="0" smtClean="0"/>
          </a:p>
          <a:p>
            <a:pPr>
              <a:buNone/>
            </a:pPr>
            <a:r>
              <a:rPr lang="en-US" dirty="0" smtClean="0"/>
              <a:t>  </a:t>
            </a:r>
            <a:r>
              <a:rPr lang="en-US" dirty="0" err="1" smtClean="0"/>
              <a:t>pos_org</a:t>
            </a:r>
            <a:r>
              <a:rPr lang="en-US" dirty="0" smtClean="0"/>
              <a:t> </a:t>
            </a:r>
            <a:r>
              <a:rPr lang="en-US" dirty="0" err="1" smtClean="0"/>
              <a:t>xtran</a:t>
            </a:r>
            <a:r>
              <a:rPr lang="en-US" dirty="0" smtClean="0"/>
              <a:t> </a:t>
            </a:r>
            <a:r>
              <a:rPr lang="en-US" dirty="0" err="1" smtClean="0"/>
              <a:t>ytran</a:t>
            </a:r>
            <a:r>
              <a:rPr lang="en-US" dirty="0" smtClean="0"/>
              <a:t> </a:t>
            </a:r>
            <a:r>
              <a:rPr lang="en-US" dirty="0" err="1" smtClean="0"/>
              <a:t>ztran</a:t>
            </a:r>
            <a:r>
              <a:rPr lang="en-US" dirty="0" smtClean="0"/>
              <a:t> </a:t>
            </a:r>
            <a:r>
              <a:rPr lang="en-US" dirty="0" err="1" smtClean="0"/>
              <a:t>xrot</a:t>
            </a:r>
            <a:r>
              <a:rPr lang="en-US" dirty="0" smtClean="0"/>
              <a:t> </a:t>
            </a:r>
            <a:r>
              <a:rPr lang="en-US" dirty="0" err="1" smtClean="0"/>
              <a:t>yrot</a:t>
            </a:r>
            <a:r>
              <a:rPr lang="en-US" dirty="0" smtClean="0"/>
              <a:t> </a:t>
            </a:r>
            <a:r>
              <a:rPr lang="en-US" dirty="0" err="1" smtClean="0"/>
              <a:t>zrot</a:t>
            </a:r>
            <a:r>
              <a:rPr lang="en-US" dirty="0" smtClean="0"/>
              <a:t> </a:t>
            </a:r>
          </a:p>
          <a:p>
            <a:pPr>
              <a:buNone/>
            </a:pPr>
            <a:r>
              <a:rPr lang="en-US" dirty="0" smtClean="0"/>
              <a:t>  </a:t>
            </a:r>
            <a:r>
              <a:rPr lang="en-US" dirty="0" err="1" smtClean="0"/>
              <a:t>stab_site</a:t>
            </a:r>
            <a:r>
              <a:rPr lang="en-US" dirty="0" smtClean="0"/>
              <a:t> </a:t>
            </a:r>
            <a:r>
              <a:rPr lang="en-US" dirty="0" err="1" smtClean="0"/>
              <a:t>algo</a:t>
            </a:r>
            <a:r>
              <a:rPr lang="en-US" dirty="0" smtClean="0"/>
              <a:t> pie1 </a:t>
            </a:r>
            <a:r>
              <a:rPr lang="en-US" dirty="0" err="1" smtClean="0"/>
              <a:t>nlib</a:t>
            </a:r>
            <a:r>
              <a:rPr lang="en-US" dirty="0" smtClean="0"/>
              <a:t> </a:t>
            </a:r>
            <a:r>
              <a:rPr lang="en-US" dirty="0" err="1" smtClean="0"/>
              <a:t>drao</a:t>
            </a:r>
            <a:r>
              <a:rPr lang="en-US" dirty="0" smtClean="0"/>
              <a:t> gold sni1 </a:t>
            </a:r>
            <a:r>
              <a:rPr lang="en-US" dirty="0" err="1" smtClean="0"/>
              <a:t>mkea</a:t>
            </a:r>
            <a:r>
              <a:rPr lang="en-US" dirty="0" smtClean="0"/>
              <a:t> chat </a:t>
            </a:r>
          </a:p>
          <a:p>
            <a:pPr>
              <a:buNone/>
            </a:pPr>
            <a:r>
              <a:rPr lang="en-US" dirty="0" smtClean="0"/>
              <a:t>  </a:t>
            </a:r>
            <a:r>
              <a:rPr lang="en-US" dirty="0" err="1" smtClean="0"/>
              <a:t>cnd_hgtv</a:t>
            </a:r>
            <a:r>
              <a:rPr lang="en-US" dirty="0" smtClean="0"/>
              <a:t>  10  10  0.8  3.</a:t>
            </a:r>
          </a:p>
          <a:p>
            <a:pPr>
              <a:buNone/>
            </a:pPr>
            <a:r>
              <a:rPr lang="en-US" dirty="0" smtClean="0"/>
              <a:t>  plate </a:t>
            </a:r>
            <a:r>
              <a:rPr lang="en-US" dirty="0" err="1" smtClean="0"/>
              <a:t>noam</a:t>
            </a:r>
            <a:r>
              <a:rPr lang="en-US" dirty="0" smtClean="0"/>
              <a:t> </a:t>
            </a:r>
            <a:r>
              <a:rPr lang="en-US" dirty="0" err="1" smtClean="0"/>
              <a:t>algo</a:t>
            </a:r>
            <a:r>
              <a:rPr lang="en-US" dirty="0" smtClean="0"/>
              <a:t> pie1 </a:t>
            </a:r>
            <a:r>
              <a:rPr lang="en-US" dirty="0" err="1" smtClean="0"/>
              <a:t>nlib</a:t>
            </a:r>
            <a:r>
              <a:rPr lang="en-US" dirty="0" smtClean="0"/>
              <a:t> </a:t>
            </a:r>
          </a:p>
          <a:p>
            <a:pPr>
              <a:buNone/>
            </a:pPr>
            <a:r>
              <a:rPr lang="en-US" dirty="0" smtClean="0"/>
              <a:t>  </a:t>
            </a:r>
            <a:r>
              <a:rPr lang="en-US" dirty="0" err="1" smtClean="0"/>
              <a:t>assign_p</a:t>
            </a:r>
            <a:r>
              <a:rPr lang="en-US" dirty="0" smtClean="0"/>
              <a:t> </a:t>
            </a:r>
            <a:r>
              <a:rPr lang="en-US" dirty="0" err="1" smtClean="0"/>
              <a:t>noam</a:t>
            </a:r>
            <a:r>
              <a:rPr lang="en-US" dirty="0" smtClean="0"/>
              <a:t> </a:t>
            </a:r>
            <a:r>
              <a:rPr lang="en-US" dirty="0" err="1" smtClean="0"/>
              <a:t>drao</a:t>
            </a:r>
            <a:r>
              <a:rPr lang="en-US" dirty="0" smtClean="0"/>
              <a:t> fair</a:t>
            </a:r>
          </a:p>
          <a:p>
            <a:pPr>
              <a:buNone/>
            </a:pPr>
            <a:r>
              <a:rPr lang="en-US" dirty="0" smtClean="0"/>
              <a:t>  plate </a:t>
            </a:r>
            <a:r>
              <a:rPr lang="en-US" dirty="0" err="1" smtClean="0"/>
              <a:t>pcfc</a:t>
            </a:r>
            <a:r>
              <a:rPr lang="en-US" dirty="0" smtClean="0"/>
              <a:t>  sni1 </a:t>
            </a:r>
            <a:r>
              <a:rPr lang="en-US" dirty="0" err="1" smtClean="0"/>
              <a:t>mkea</a:t>
            </a:r>
            <a:r>
              <a:rPr lang="en-US" dirty="0" smtClean="0"/>
              <a:t> chat </a:t>
            </a:r>
            <a:endParaRPr lang="en-US" dirty="0" smtClean="0"/>
          </a:p>
          <a:p>
            <a:pPr>
              <a:buNone/>
            </a:pPr>
            <a:r>
              <a:rPr lang="en-US" dirty="0"/>
              <a:t> </a:t>
            </a:r>
            <a:r>
              <a:rPr lang="en-US" dirty="0" err="1" smtClean="0"/>
              <a:t>noplatetran</a:t>
            </a:r>
            <a:endParaRPr lang="en-US" dirty="0" smtClean="0"/>
          </a:p>
          <a:p>
            <a:pPr>
              <a:buNone/>
            </a:pPr>
            <a:r>
              <a:rPr lang="en-US" dirty="0" smtClean="0"/>
              <a:t>  </a:t>
            </a:r>
          </a:p>
          <a:p>
            <a:pPr>
              <a:buNone/>
            </a:pPr>
            <a:r>
              <a:rPr lang="en-US" dirty="0" smtClean="0"/>
              <a:t>After stabilization, </a:t>
            </a:r>
            <a:r>
              <a:rPr lang="en-US" dirty="0" err="1" smtClean="0"/>
              <a:t>glorg</a:t>
            </a:r>
            <a:r>
              <a:rPr lang="en-US" dirty="0" smtClean="0"/>
              <a:t> will estimate a rotation </a:t>
            </a:r>
          </a:p>
          <a:p>
            <a:pPr>
              <a:buNone/>
            </a:pPr>
            <a:r>
              <a:rPr lang="en-US" dirty="0" smtClean="0"/>
              <a:t>vector (‘Euler pole’) for each plate with respect </a:t>
            </a:r>
          </a:p>
          <a:p>
            <a:pPr>
              <a:buNone/>
            </a:pPr>
            <a:r>
              <a:rPr lang="en-US" dirty="0" smtClean="0"/>
              <a:t>to the frame of the full stabilization set and print </a:t>
            </a:r>
          </a:p>
          <a:p>
            <a:pPr>
              <a:buNone/>
            </a:pPr>
            <a:r>
              <a:rPr lang="en-US" dirty="0" smtClean="0"/>
              <a:t>the relative poles between each set of </a:t>
            </a:r>
            <a:r>
              <a:rPr lang="en-US" dirty="0" smtClean="0"/>
              <a:t>plates.</a:t>
            </a:r>
          </a:p>
          <a:p>
            <a:pPr>
              <a:buNone/>
            </a:pPr>
            <a:r>
              <a:rPr lang="en-US" dirty="0" smtClean="0"/>
              <a:t>Normally </a:t>
            </a:r>
            <a:r>
              <a:rPr lang="en-US" dirty="0" err="1" smtClean="0"/>
              <a:t>noplatetran</a:t>
            </a:r>
            <a:r>
              <a:rPr lang="en-US" dirty="0" smtClean="0"/>
              <a:t> option used unless truly global.</a:t>
            </a:r>
            <a:endParaRPr lang="en-US" dirty="0" smtClean="0"/>
          </a:p>
          <a:p>
            <a:pPr>
              <a:buNone/>
            </a:pPr>
            <a:r>
              <a:rPr lang="en-US" dirty="0" smtClean="0"/>
              <a:t> </a:t>
            </a:r>
          </a:p>
          <a:p>
            <a:pPr>
              <a:buNone/>
            </a:pPr>
            <a:r>
              <a:rPr lang="en-US" dirty="0" smtClean="0"/>
              <a:t>Use sh_org2vel to extract the velocities of all sites with respect to each plate </a:t>
            </a:r>
          </a:p>
          <a:p>
            <a:pPr>
              <a:buNone/>
            </a:pPr>
            <a:r>
              <a:rPr lang="en-US" dirty="0" smtClean="0"/>
              <a:t>  </a:t>
            </a:r>
            <a:endParaRPr lang="en-US" dirty="0"/>
          </a:p>
        </p:txBody>
      </p:sp>
      <p:pic>
        <p:nvPicPr>
          <p:cNvPr id="37892" name="Picture 9" descr="test-pole"/>
          <p:cNvPicPr>
            <a:picLocks noChangeAspect="1" noChangeArrowheads="1"/>
          </p:cNvPicPr>
          <p:nvPr/>
        </p:nvPicPr>
        <p:blipFill>
          <a:blip r:embed="rId3"/>
          <a:srcRect/>
          <a:stretch>
            <a:fillRect/>
          </a:stretch>
        </p:blipFill>
        <p:spPr bwMode="auto">
          <a:xfrm>
            <a:off x="5560265" y="2123588"/>
            <a:ext cx="3335337" cy="3335337"/>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01/10/12</a:t>
            </a:r>
            <a:endParaRPr lang="en-US"/>
          </a:p>
        </p:txBody>
      </p:sp>
      <p:sp>
        <p:nvSpPr>
          <p:cNvPr id="8" name="Slide Number Placeholder 7"/>
          <p:cNvSpPr>
            <a:spLocks noGrp="1"/>
          </p:cNvSpPr>
          <p:nvPr>
            <p:ph type="sldNum" sz="quarter" idx="12"/>
          </p:nvPr>
        </p:nvSpPr>
        <p:spPr/>
        <p:txBody>
          <a:bodyPr/>
          <a:lstStyle/>
          <a:p>
            <a:fld id="{769991A3-2DBD-F448-81A6-1F25A5868B1B}" type="slidenum">
              <a:rPr lang="en-US" smtClean="0"/>
              <a:t>16</a:t>
            </a:fld>
            <a:endParaRPr lang="en-US"/>
          </a:p>
        </p:txBody>
      </p:sp>
      <p:sp>
        <p:nvSpPr>
          <p:cNvPr id="9" name="Footer Placeholder 8"/>
          <p:cNvSpPr>
            <a:spLocks noGrp="1"/>
          </p:cNvSpPr>
          <p:nvPr>
            <p:ph type="ftr" sz="quarter" idx="11"/>
          </p:nvPr>
        </p:nvSpPr>
        <p:spPr/>
        <p:txBody>
          <a:bodyPr/>
          <a:lstStyle/>
          <a:p>
            <a:r>
              <a:rPr lang="en-US" smtClean="0"/>
              <a:t>Reference Frames Lec 05</a:t>
            </a:r>
            <a:endParaRPr lang="en-US"/>
          </a:p>
        </p:txBody>
      </p:sp>
    </p:spTree>
    <p:extLst>
      <p:ext uri="{BB962C8B-B14F-4D97-AF65-F5344CB8AC3E}">
        <p14:creationId xmlns:p14="http://schemas.microsoft.com/office/powerpoint/2010/main" val="1090856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1"/>
          <p:cNvSpPr>
            <a:spLocks noGrp="1" noChangeArrowheads="1"/>
          </p:cNvSpPr>
          <p:nvPr>
            <p:ph type="title"/>
          </p:nvPr>
        </p:nvSpPr>
        <p:spPr/>
        <p:txBody>
          <a:bodyPr>
            <a:normAutofit/>
          </a:bodyPr>
          <a:lstStyle/>
          <a:p>
            <a:r>
              <a:rPr lang="en-GB" dirty="0" smtClean="0"/>
              <a:t>Handling Steps due to </a:t>
            </a:r>
            <a:r>
              <a:rPr lang="en-GB" dirty="0" smtClean="0"/>
              <a:t>Earthquakes</a:t>
            </a:r>
            <a:endParaRPr lang="en-GB" dirty="0"/>
          </a:p>
        </p:txBody>
      </p:sp>
      <p:sp>
        <p:nvSpPr>
          <p:cNvPr id="46086" name="Rectangle 2"/>
          <p:cNvSpPr>
            <a:spLocks noGrp="1" noChangeArrowheads="1"/>
          </p:cNvSpPr>
          <p:nvPr>
            <p:ph type="body" idx="1"/>
          </p:nvPr>
        </p:nvSpPr>
        <p:spPr/>
        <p:txBody>
          <a:bodyPr>
            <a:normAutofit fontScale="62500" lnSpcReduction="20000"/>
          </a:bodyPr>
          <a:lstStyle/>
          <a:p>
            <a:r>
              <a:rPr lang="en-GB" b="1" dirty="0" smtClean="0"/>
              <a:t>Level 1  ( always necessary )‏</a:t>
            </a:r>
          </a:p>
          <a:p>
            <a:pPr lvl="1">
              <a:buNone/>
            </a:pPr>
            <a:r>
              <a:rPr lang="en-GB" dirty="0" smtClean="0"/>
              <a:t>Rename the site, either automatically  (e.g. </a:t>
            </a:r>
            <a:r>
              <a:rPr lang="en-GB" dirty="0" smtClean="0"/>
              <a:t>Tohoku-Oki, 2011 event) </a:t>
            </a:r>
            <a:endParaRPr lang="en-GB" dirty="0" smtClean="0"/>
          </a:p>
          <a:p>
            <a:pPr lvl="1">
              <a:buNone/>
            </a:pPr>
            <a:r>
              <a:rPr lang="en-GB" dirty="0" smtClean="0"/>
              <a:t>              &lt;Code&gt; &lt;Lat&gt; &lt;Long&gt;   &lt;Radius&gt; &lt;Depth&gt;  &lt;epoch&gt;</a:t>
            </a:r>
          </a:p>
          <a:p>
            <a:pPr lvl="1">
              <a:buNone/>
            </a:pPr>
            <a:r>
              <a:rPr lang="en-GB" dirty="0" smtClean="0"/>
              <a:t>  </a:t>
            </a:r>
            <a:r>
              <a:rPr lang="en-US" dirty="0"/>
              <a:t>* EQ_DEF M 9.0  Mw=9.0 Tohoku, Japan Earthquake</a:t>
            </a:r>
          </a:p>
          <a:p>
            <a:pPr lvl="1">
              <a:buNone/>
            </a:pPr>
            <a:r>
              <a:rPr lang="en-US" dirty="0"/>
              <a:t> </a:t>
            </a:r>
            <a:r>
              <a:rPr lang="en-US" dirty="0" err="1"/>
              <a:t>eq_def</a:t>
            </a:r>
            <a:r>
              <a:rPr lang="en-US" dirty="0"/>
              <a:t> TO    38.290  142.400   4890.8 8 2011  3 11  5 46  318.135</a:t>
            </a:r>
          </a:p>
          <a:p>
            <a:pPr lvl="1">
              <a:buNone/>
            </a:pPr>
            <a:r>
              <a:rPr lang="en-US" dirty="0"/>
              <a:t> </a:t>
            </a:r>
            <a:r>
              <a:rPr lang="en-US" dirty="0" err="1"/>
              <a:t>eq_rename</a:t>
            </a:r>
            <a:r>
              <a:rPr lang="en-US" dirty="0"/>
              <a:t> TO</a:t>
            </a:r>
          </a:p>
          <a:p>
            <a:pPr lvl="1">
              <a:buNone/>
            </a:pPr>
            <a:r>
              <a:rPr lang="en-US" dirty="0"/>
              <a:t> </a:t>
            </a:r>
            <a:r>
              <a:rPr lang="en-US" dirty="0" err="1"/>
              <a:t>eq_coseis</a:t>
            </a:r>
            <a:r>
              <a:rPr lang="en-US" dirty="0"/>
              <a:t> TO  0.001 0.001 0.001    318.135    318.135    318.135</a:t>
            </a:r>
          </a:p>
          <a:p>
            <a:pPr>
              <a:buNone/>
            </a:pPr>
            <a:r>
              <a:rPr lang="en-GB" dirty="0" smtClean="0"/>
              <a:t> The </a:t>
            </a:r>
            <a:r>
              <a:rPr lang="en-GB" dirty="0" err="1" smtClean="0"/>
              <a:t>eq_coseis</a:t>
            </a:r>
            <a:r>
              <a:rPr lang="en-GB" dirty="0" smtClean="0"/>
              <a:t> is constant </a:t>
            </a:r>
            <a:r>
              <a:rPr lang="en-GB" dirty="0" err="1" smtClean="0"/>
              <a:t>sigmas</a:t>
            </a:r>
            <a:r>
              <a:rPr lang="en-GB" dirty="0" smtClean="0"/>
              <a:t> (m) and distance </a:t>
            </a:r>
            <a:r>
              <a:rPr lang="en-GB" dirty="0"/>
              <a:t>dependent values  </a:t>
            </a:r>
            <a:r>
              <a:rPr lang="en-GB" dirty="0" smtClean="0"/>
              <a:t>(</a:t>
            </a:r>
            <a:r>
              <a:rPr lang="en-GB" dirty="0"/>
              <a:t>depth/</a:t>
            </a:r>
            <a:r>
              <a:rPr lang="en-GB" dirty="0" err="1"/>
              <a:t>dist</a:t>
            </a:r>
            <a:r>
              <a:rPr lang="en-GB" dirty="0"/>
              <a:t>)^</a:t>
            </a:r>
            <a:r>
              <a:rPr lang="en-GB" dirty="0" smtClean="0"/>
              <a:t>2 multiplier. (e.g. 1000 km from event, 20 mm coseismic sigma)</a:t>
            </a:r>
            <a:endParaRPr lang="en-GB" dirty="0" smtClean="0"/>
          </a:p>
          <a:p>
            <a:r>
              <a:rPr lang="en-GB" dirty="0" smtClean="0"/>
              <a:t>Effect </a:t>
            </a:r>
            <a:r>
              <a:rPr lang="en-GB" dirty="0" smtClean="0"/>
              <a:t>is to make the site’s coordinates and velocities independent in the </a:t>
            </a:r>
            <a:r>
              <a:rPr lang="en-GB" dirty="0" smtClean="0"/>
              <a:t>solution. </a:t>
            </a:r>
          </a:p>
          <a:p>
            <a:r>
              <a:rPr lang="en-GB" dirty="0" smtClean="0"/>
              <a:t>CAUTION: Offsets estimated from apriori coordinates and so make sure coordinates are consistent in apriori files whe</a:t>
            </a:r>
            <a:r>
              <a:rPr lang="en-GB" dirty="0" smtClean="0"/>
              <a:t>n sites renamed.</a:t>
            </a:r>
            <a:endParaRPr lang="en-GB" dirty="0" smtClean="0"/>
          </a:p>
          <a:p>
            <a:r>
              <a:rPr lang="en-US" dirty="0" smtClean="0"/>
              <a:t>The script </a:t>
            </a:r>
            <a:r>
              <a:rPr lang="en-US" dirty="0" err="1" smtClean="0">
                <a:solidFill>
                  <a:srgbClr val="632523"/>
                </a:solidFill>
              </a:rPr>
              <a:t>sh_makeeqdef</a:t>
            </a:r>
            <a:r>
              <a:rPr lang="en-US" dirty="0" smtClean="0">
                <a:solidFill>
                  <a:srgbClr val="632523"/>
                </a:solidFill>
              </a:rPr>
              <a:t> </a:t>
            </a:r>
            <a:r>
              <a:rPr lang="en-US" dirty="0" smtClean="0"/>
              <a:t>can be used to generate an </a:t>
            </a:r>
            <a:r>
              <a:rPr lang="en-US" dirty="0" err="1" smtClean="0"/>
              <a:t>eq</a:t>
            </a:r>
            <a:r>
              <a:rPr lang="en-US" dirty="0" smtClean="0"/>
              <a:t> definition file bases on the NEIDC seismic catalog and program </a:t>
            </a:r>
            <a:r>
              <a:rPr lang="en-US" dirty="0" err="1" smtClean="0">
                <a:solidFill>
                  <a:schemeClr val="accent2">
                    <a:lumMod val="50000"/>
                  </a:schemeClr>
                </a:solidFill>
              </a:rPr>
              <a:t>stinf_to_rename</a:t>
            </a:r>
            <a:r>
              <a:rPr lang="en-US" dirty="0" smtClean="0"/>
              <a:t> can used to generate renames due to antenna changes</a:t>
            </a:r>
            <a:r>
              <a:rPr lang="en-US" dirty="0" smtClean="0"/>
              <a:t>.</a:t>
            </a:r>
            <a:endParaRPr lang="en-US" dirty="0" smtClean="0"/>
          </a:p>
        </p:txBody>
      </p:sp>
      <p:sp>
        <p:nvSpPr>
          <p:cNvPr id="4" name="Date Placeholder 3"/>
          <p:cNvSpPr>
            <a:spLocks noGrp="1"/>
          </p:cNvSpPr>
          <p:nvPr>
            <p:ph type="dt" sz="quarter" idx="10"/>
          </p:nvPr>
        </p:nvSpPr>
        <p:spPr/>
        <p:txBody>
          <a:bodyPr/>
          <a:lstStyle/>
          <a:p>
            <a:r>
              <a:rPr lang="en-US" smtClean="0"/>
              <a:t>04/04/12</a:t>
            </a:r>
            <a:endParaRPr lang="en-GB"/>
          </a:p>
        </p:txBody>
      </p:sp>
      <p:sp>
        <p:nvSpPr>
          <p:cNvPr id="5" name="Footer Placeholder 4"/>
          <p:cNvSpPr>
            <a:spLocks noGrp="1"/>
          </p:cNvSpPr>
          <p:nvPr>
            <p:ph type="ftr" sz="quarter" idx="11"/>
          </p:nvPr>
        </p:nvSpPr>
        <p:spPr/>
        <p:txBody>
          <a:bodyPr/>
          <a:lstStyle/>
          <a:p>
            <a:r>
              <a:rPr lang="en-US" smtClean="0"/>
              <a:t>GLOBK Lec02</a:t>
            </a:r>
            <a:endParaRPr lang="en-GB"/>
          </a:p>
        </p:txBody>
      </p:sp>
      <p:sp>
        <p:nvSpPr>
          <p:cNvPr id="6" name="Slide Number Placeholder 5"/>
          <p:cNvSpPr>
            <a:spLocks noGrp="1"/>
          </p:cNvSpPr>
          <p:nvPr>
            <p:ph type="sldNum" sz="quarter" idx="12"/>
          </p:nvPr>
        </p:nvSpPr>
        <p:spPr/>
        <p:txBody>
          <a:bodyPr/>
          <a:lstStyle/>
          <a:p>
            <a:fld id="{FA6E6E07-B3B9-DF40-A7AD-3787124D5B6E}" type="slidenum">
              <a:rPr lang="en-GB" smtClean="0"/>
              <a:pPr/>
              <a:t>17</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
          <p:cNvSpPr>
            <a:spLocks noGrp="1" noChangeArrowheads="1"/>
          </p:cNvSpPr>
          <p:nvPr>
            <p:ph type="title"/>
          </p:nvPr>
        </p:nvSpPr>
        <p:spPr/>
        <p:txBody>
          <a:bodyPr>
            <a:normAutofit/>
          </a:bodyPr>
          <a:lstStyle/>
          <a:p>
            <a:r>
              <a:rPr lang="en-GB" dirty="0" smtClean="0"/>
              <a:t>Handling Steps due to </a:t>
            </a:r>
            <a:r>
              <a:rPr lang="en-GB" dirty="0" smtClean="0"/>
              <a:t>Earthquakes</a:t>
            </a:r>
            <a:endParaRPr lang="en-GB" dirty="0"/>
          </a:p>
        </p:txBody>
      </p:sp>
      <p:sp>
        <p:nvSpPr>
          <p:cNvPr id="48134" name="Rectangle 2"/>
          <p:cNvSpPr>
            <a:spLocks noGrp="1" noChangeArrowheads="1"/>
          </p:cNvSpPr>
          <p:nvPr>
            <p:ph type="body" idx="1"/>
          </p:nvPr>
        </p:nvSpPr>
        <p:spPr/>
        <p:txBody>
          <a:bodyPr>
            <a:normAutofit fontScale="55000" lnSpcReduction="20000"/>
          </a:bodyPr>
          <a:lstStyle/>
          <a:p>
            <a:r>
              <a:rPr lang="en-GB" b="1" dirty="0" smtClean="0"/>
              <a:t>Level 2  ( almost always desirable )‏</a:t>
            </a:r>
            <a:endParaRPr lang="en-GB" dirty="0" smtClean="0"/>
          </a:p>
          <a:p>
            <a:r>
              <a:rPr lang="en-GB" dirty="0" smtClean="0"/>
              <a:t>In </a:t>
            </a:r>
            <a:r>
              <a:rPr lang="en-GB" dirty="0" err="1" smtClean="0"/>
              <a:t>glorg</a:t>
            </a:r>
            <a:r>
              <a:rPr lang="en-GB" dirty="0" smtClean="0"/>
              <a:t> equate the velocities, either explicitly</a:t>
            </a:r>
          </a:p>
          <a:p>
            <a:pPr lvl="1">
              <a:buNone/>
            </a:pPr>
            <a:r>
              <a:rPr lang="en-GB" dirty="0" smtClean="0"/>
              <a:t>equate </a:t>
            </a:r>
            <a:r>
              <a:rPr lang="en-GB" dirty="0" err="1" smtClean="0"/>
              <a:t>iisc_gps</a:t>
            </a:r>
            <a:r>
              <a:rPr lang="en-GB" dirty="0" smtClean="0"/>
              <a:t>  </a:t>
            </a:r>
            <a:r>
              <a:rPr lang="en-GB" dirty="0" err="1" smtClean="0"/>
              <a:t>ndot</a:t>
            </a:r>
            <a:r>
              <a:rPr lang="en-GB" dirty="0" smtClean="0"/>
              <a:t>  iisc_1ps </a:t>
            </a:r>
            <a:r>
              <a:rPr lang="en-GB" dirty="0" err="1" smtClean="0"/>
              <a:t>ndot</a:t>
            </a:r>
            <a:endParaRPr lang="en-GB" dirty="0" smtClean="0"/>
          </a:p>
          <a:p>
            <a:pPr lvl="1">
              <a:buNone/>
            </a:pPr>
            <a:r>
              <a:rPr lang="en-GB" dirty="0" smtClean="0"/>
              <a:t>equate </a:t>
            </a:r>
            <a:r>
              <a:rPr lang="en-GB" dirty="0" err="1" smtClean="0"/>
              <a:t>iisc_gps</a:t>
            </a:r>
            <a:r>
              <a:rPr lang="en-GB" dirty="0" smtClean="0"/>
              <a:t>  </a:t>
            </a:r>
            <a:r>
              <a:rPr lang="en-GB" dirty="0" err="1" smtClean="0"/>
              <a:t>edot</a:t>
            </a:r>
            <a:r>
              <a:rPr lang="en-GB" dirty="0" smtClean="0"/>
              <a:t>  iisc_1ps </a:t>
            </a:r>
            <a:r>
              <a:rPr lang="en-GB" dirty="0" err="1" smtClean="0"/>
              <a:t>edot</a:t>
            </a:r>
            <a:endParaRPr lang="en-GB" dirty="0" smtClean="0"/>
          </a:p>
          <a:p>
            <a:pPr lvl="1">
              <a:buNone/>
            </a:pPr>
            <a:r>
              <a:rPr lang="en-GB" dirty="0" smtClean="0"/>
              <a:t>equate </a:t>
            </a:r>
            <a:r>
              <a:rPr lang="en-GB" dirty="0" err="1" smtClean="0"/>
              <a:t>iisc_gps</a:t>
            </a:r>
            <a:r>
              <a:rPr lang="en-GB" dirty="0" smtClean="0"/>
              <a:t>  </a:t>
            </a:r>
            <a:r>
              <a:rPr lang="en-GB" dirty="0" err="1" smtClean="0"/>
              <a:t>udot</a:t>
            </a:r>
            <a:r>
              <a:rPr lang="en-GB" dirty="0" smtClean="0"/>
              <a:t>  iisc_1ps </a:t>
            </a:r>
            <a:r>
              <a:rPr lang="en-GB" dirty="0" err="1" smtClean="0"/>
              <a:t>udot</a:t>
            </a:r>
            <a:r>
              <a:rPr lang="en-GB" dirty="0" smtClean="0"/>
              <a:t> </a:t>
            </a:r>
          </a:p>
          <a:p>
            <a:r>
              <a:rPr lang="en-GB" dirty="0" smtClean="0"/>
              <a:t>or automatically</a:t>
            </a:r>
          </a:p>
          <a:p>
            <a:pPr lvl="1">
              <a:buNone/>
            </a:pPr>
            <a:r>
              <a:rPr lang="en-GB" dirty="0" err="1" smtClean="0"/>
              <a:t>eq_dist</a:t>
            </a:r>
            <a:r>
              <a:rPr lang="en-GB" dirty="0" smtClean="0"/>
              <a:t> 1000 </a:t>
            </a:r>
            <a:r>
              <a:rPr lang="en-GB" dirty="0" err="1" smtClean="0"/>
              <a:t>ndot</a:t>
            </a:r>
            <a:endParaRPr lang="en-GB" dirty="0" smtClean="0"/>
          </a:p>
          <a:p>
            <a:pPr lvl="1">
              <a:buNone/>
            </a:pPr>
            <a:r>
              <a:rPr lang="en-GB" dirty="0" err="1" smtClean="0"/>
              <a:t>eq_dist</a:t>
            </a:r>
            <a:r>
              <a:rPr lang="en-GB" dirty="0" smtClean="0"/>
              <a:t> 1000 </a:t>
            </a:r>
            <a:r>
              <a:rPr lang="en-GB" dirty="0" err="1" smtClean="0"/>
              <a:t>edot</a:t>
            </a:r>
            <a:endParaRPr lang="en-GB" dirty="0" smtClean="0"/>
          </a:p>
          <a:p>
            <a:pPr lvl="1">
              <a:buNone/>
            </a:pPr>
            <a:r>
              <a:rPr lang="en-GB" dirty="0" err="1" smtClean="0"/>
              <a:t>eq_dist</a:t>
            </a:r>
            <a:r>
              <a:rPr lang="en-GB" dirty="0" smtClean="0"/>
              <a:t> 1000 </a:t>
            </a:r>
            <a:r>
              <a:rPr lang="en-GB" dirty="0" err="1" smtClean="0"/>
              <a:t>udot</a:t>
            </a:r>
            <a:endParaRPr lang="en-GB" dirty="0" smtClean="0"/>
          </a:p>
          <a:p>
            <a:pPr lvl="1">
              <a:buNone/>
            </a:pPr>
            <a:r>
              <a:rPr lang="en-GB" dirty="0" err="1" smtClean="0"/>
              <a:t>unequate</a:t>
            </a:r>
            <a:r>
              <a:rPr lang="en-GB" dirty="0" smtClean="0"/>
              <a:t> </a:t>
            </a:r>
            <a:r>
              <a:rPr lang="en-GB" dirty="0" err="1" smtClean="0"/>
              <a:t>chdu_gps</a:t>
            </a:r>
            <a:r>
              <a:rPr lang="en-GB" dirty="0" smtClean="0"/>
              <a:t>  </a:t>
            </a:r>
            <a:r>
              <a:rPr lang="en-GB" dirty="0" err="1" smtClean="0"/>
              <a:t>ndot</a:t>
            </a:r>
            <a:r>
              <a:rPr lang="en-GB" dirty="0" smtClean="0"/>
              <a:t>  </a:t>
            </a:r>
            <a:r>
              <a:rPr lang="en-GB" dirty="0" err="1" smtClean="0"/>
              <a:t>chdu_gwc</a:t>
            </a:r>
            <a:r>
              <a:rPr lang="en-GB" dirty="0" smtClean="0"/>
              <a:t> </a:t>
            </a:r>
            <a:r>
              <a:rPr lang="en-GB" dirty="0" err="1" smtClean="0"/>
              <a:t>ndot</a:t>
            </a:r>
            <a:endParaRPr lang="en-GB" dirty="0" smtClean="0"/>
          </a:p>
          <a:p>
            <a:pPr lvl="1">
              <a:buNone/>
            </a:pPr>
            <a:r>
              <a:rPr lang="en-GB" dirty="0" err="1" smtClean="0"/>
              <a:t>unequate</a:t>
            </a:r>
            <a:r>
              <a:rPr lang="en-GB" dirty="0" smtClean="0"/>
              <a:t> </a:t>
            </a:r>
            <a:r>
              <a:rPr lang="en-GB" dirty="0" err="1" smtClean="0"/>
              <a:t>chdu_gps</a:t>
            </a:r>
            <a:r>
              <a:rPr lang="en-GB" dirty="0" smtClean="0"/>
              <a:t>  </a:t>
            </a:r>
            <a:r>
              <a:rPr lang="en-GB" dirty="0" err="1" smtClean="0"/>
              <a:t>edot</a:t>
            </a:r>
            <a:r>
              <a:rPr lang="en-GB" dirty="0" smtClean="0"/>
              <a:t>  </a:t>
            </a:r>
            <a:r>
              <a:rPr lang="en-GB" dirty="0" err="1" smtClean="0"/>
              <a:t>chdu_gwc</a:t>
            </a:r>
            <a:r>
              <a:rPr lang="en-GB" dirty="0" smtClean="0"/>
              <a:t> </a:t>
            </a:r>
            <a:r>
              <a:rPr lang="en-GB" dirty="0" err="1" smtClean="0"/>
              <a:t>edot</a:t>
            </a:r>
            <a:endParaRPr lang="en-GB" dirty="0" smtClean="0"/>
          </a:p>
          <a:p>
            <a:pPr lvl="1">
              <a:buNone/>
            </a:pPr>
            <a:r>
              <a:rPr lang="en-GB" dirty="0" err="1" smtClean="0"/>
              <a:t>unequate</a:t>
            </a:r>
            <a:r>
              <a:rPr lang="en-GB" dirty="0" smtClean="0"/>
              <a:t> </a:t>
            </a:r>
            <a:r>
              <a:rPr lang="en-GB" dirty="0" err="1" smtClean="0"/>
              <a:t>chdu_gps</a:t>
            </a:r>
            <a:r>
              <a:rPr lang="en-GB" dirty="0" smtClean="0"/>
              <a:t>  </a:t>
            </a:r>
            <a:r>
              <a:rPr lang="en-GB" dirty="0" err="1" smtClean="0"/>
              <a:t>udot</a:t>
            </a:r>
            <a:r>
              <a:rPr lang="en-GB" dirty="0" smtClean="0"/>
              <a:t>  </a:t>
            </a:r>
            <a:r>
              <a:rPr lang="en-GB" dirty="0" err="1" smtClean="0"/>
              <a:t>chdu_gwc</a:t>
            </a:r>
            <a:r>
              <a:rPr lang="en-GB" dirty="0" smtClean="0"/>
              <a:t> </a:t>
            </a:r>
            <a:r>
              <a:rPr lang="en-GB" dirty="0" err="1" smtClean="0"/>
              <a:t>udot</a:t>
            </a:r>
            <a:r>
              <a:rPr lang="en-GB" dirty="0" smtClean="0"/>
              <a:t>      </a:t>
            </a:r>
          </a:p>
          <a:p>
            <a:r>
              <a:rPr lang="en-GB" dirty="0" smtClean="0"/>
              <a:t>Effect is to (</a:t>
            </a:r>
            <a:r>
              <a:rPr lang="en-GB" dirty="0" err="1" smtClean="0"/>
              <a:t>re)link</a:t>
            </a:r>
            <a:r>
              <a:rPr lang="en-GB" dirty="0" smtClean="0"/>
              <a:t> the adjustment (should be used with the FIXA option)</a:t>
            </a:r>
          </a:p>
          <a:p>
            <a:r>
              <a:rPr lang="en-GB" dirty="0" smtClean="0"/>
              <a:t>Can create a soft link with “constrain” command (so that values are not forced to be exactly the same.  </a:t>
            </a:r>
          </a:p>
          <a:p>
            <a:r>
              <a:rPr lang="en-GB" dirty="0" smtClean="0"/>
              <a:t>Equates are applied to adjustments to apriori coordinates, so in general these should be the same (FIXA option will often do this automatically; </a:t>
            </a:r>
            <a:r>
              <a:rPr lang="en-GB" dirty="0" err="1" smtClean="0">
                <a:solidFill>
                  <a:srgbClr val="632523"/>
                </a:solidFill>
              </a:rPr>
              <a:t>unify_apr</a:t>
            </a:r>
            <a:r>
              <a:rPr lang="en-GB" dirty="0" smtClean="0"/>
              <a:t> is another method).</a:t>
            </a:r>
          </a:p>
        </p:txBody>
      </p:sp>
      <p:sp>
        <p:nvSpPr>
          <p:cNvPr id="4" name="Date Placeholder 3"/>
          <p:cNvSpPr>
            <a:spLocks noGrp="1"/>
          </p:cNvSpPr>
          <p:nvPr>
            <p:ph type="dt" sz="quarter" idx="10"/>
          </p:nvPr>
        </p:nvSpPr>
        <p:spPr/>
        <p:txBody>
          <a:bodyPr/>
          <a:lstStyle/>
          <a:p>
            <a:r>
              <a:rPr lang="en-US" smtClean="0"/>
              <a:t>04/04/12</a:t>
            </a:r>
            <a:endParaRPr lang="en-GB"/>
          </a:p>
        </p:txBody>
      </p:sp>
      <p:sp>
        <p:nvSpPr>
          <p:cNvPr id="5" name="Footer Placeholder 4"/>
          <p:cNvSpPr>
            <a:spLocks noGrp="1"/>
          </p:cNvSpPr>
          <p:nvPr>
            <p:ph type="ftr" sz="quarter" idx="11"/>
          </p:nvPr>
        </p:nvSpPr>
        <p:spPr/>
        <p:txBody>
          <a:bodyPr/>
          <a:lstStyle/>
          <a:p>
            <a:r>
              <a:rPr lang="en-US" smtClean="0"/>
              <a:t>GLOBK Lec02</a:t>
            </a:r>
            <a:endParaRPr lang="en-GB"/>
          </a:p>
        </p:txBody>
      </p:sp>
      <p:sp>
        <p:nvSpPr>
          <p:cNvPr id="6" name="Slide Number Placeholder 5"/>
          <p:cNvSpPr>
            <a:spLocks noGrp="1"/>
          </p:cNvSpPr>
          <p:nvPr>
            <p:ph type="sldNum" sz="quarter" idx="12"/>
          </p:nvPr>
        </p:nvSpPr>
        <p:spPr/>
        <p:txBody>
          <a:bodyPr/>
          <a:lstStyle/>
          <a:p>
            <a:fld id="{9254C727-4882-3248-AB6A-3969C76E6F67}" type="slidenum">
              <a:rPr lang="en-GB" smtClean="0"/>
              <a:pPr/>
              <a:t>18</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1"/>
          <p:cNvSpPr>
            <a:spLocks noGrp="1" noChangeArrowheads="1"/>
          </p:cNvSpPr>
          <p:nvPr>
            <p:ph type="title"/>
          </p:nvPr>
        </p:nvSpPr>
        <p:spPr/>
        <p:txBody>
          <a:bodyPr>
            <a:normAutofit/>
          </a:bodyPr>
          <a:lstStyle/>
          <a:p>
            <a:r>
              <a:rPr lang="en-GB" dirty="0" smtClean="0"/>
              <a:t>Handling Steps due to </a:t>
            </a:r>
            <a:r>
              <a:rPr lang="en-GB" dirty="0" smtClean="0"/>
              <a:t>Earthquakes</a:t>
            </a:r>
            <a:endParaRPr lang="en-GB" dirty="0"/>
          </a:p>
        </p:txBody>
      </p:sp>
      <p:sp>
        <p:nvSpPr>
          <p:cNvPr id="50182" name="Rectangle 2"/>
          <p:cNvSpPr>
            <a:spLocks noGrp="1" noChangeArrowheads="1"/>
          </p:cNvSpPr>
          <p:nvPr>
            <p:ph type="body" idx="1"/>
          </p:nvPr>
        </p:nvSpPr>
        <p:spPr/>
        <p:txBody>
          <a:bodyPr>
            <a:normAutofit lnSpcReduction="10000"/>
          </a:bodyPr>
          <a:lstStyle/>
          <a:p>
            <a:r>
              <a:rPr lang="en-GB" b="1" dirty="0" smtClean="0"/>
              <a:t>Level 3  ( often useful to improve far-field velocities )‏</a:t>
            </a:r>
            <a:endParaRPr lang="en-GB" dirty="0" smtClean="0"/>
          </a:p>
          <a:p>
            <a:r>
              <a:rPr lang="en-GB" dirty="0" smtClean="0"/>
              <a:t>Equate the positions when a site within the EQ radius has a small displacement</a:t>
            </a:r>
          </a:p>
          <a:p>
            <a:pPr lvl="1">
              <a:buNone/>
            </a:pPr>
            <a:r>
              <a:rPr lang="en-GB" dirty="0" smtClean="0"/>
              <a:t>equate </a:t>
            </a:r>
            <a:r>
              <a:rPr lang="en-GB" dirty="0" err="1" smtClean="0"/>
              <a:t>xian_gps</a:t>
            </a:r>
            <a:r>
              <a:rPr lang="en-GB" dirty="0" smtClean="0"/>
              <a:t>  </a:t>
            </a:r>
            <a:r>
              <a:rPr lang="en-GB" dirty="0" err="1" smtClean="0"/>
              <a:t>npos</a:t>
            </a:r>
            <a:r>
              <a:rPr lang="en-GB" dirty="0" smtClean="0"/>
              <a:t>  </a:t>
            </a:r>
            <a:r>
              <a:rPr lang="en-GB" dirty="0" err="1" smtClean="0"/>
              <a:t>xian_gwc</a:t>
            </a:r>
            <a:r>
              <a:rPr lang="en-GB" dirty="0" smtClean="0"/>
              <a:t> </a:t>
            </a:r>
            <a:r>
              <a:rPr lang="en-GB" dirty="0" err="1" smtClean="0"/>
              <a:t>npos</a:t>
            </a:r>
            <a:endParaRPr lang="en-GB" dirty="0" smtClean="0"/>
          </a:p>
          <a:p>
            <a:pPr lvl="1">
              <a:buNone/>
            </a:pPr>
            <a:r>
              <a:rPr lang="en-GB" dirty="0" smtClean="0"/>
              <a:t>equate </a:t>
            </a:r>
            <a:r>
              <a:rPr lang="en-GB" dirty="0" err="1" smtClean="0"/>
              <a:t>xian_gps</a:t>
            </a:r>
            <a:r>
              <a:rPr lang="en-GB" dirty="0" smtClean="0"/>
              <a:t>  epos  </a:t>
            </a:r>
            <a:r>
              <a:rPr lang="en-GB" dirty="0" err="1" smtClean="0"/>
              <a:t>xian_gwc</a:t>
            </a:r>
            <a:r>
              <a:rPr lang="en-GB" dirty="0" smtClean="0"/>
              <a:t> epos</a:t>
            </a:r>
          </a:p>
          <a:p>
            <a:pPr lvl="1">
              <a:buNone/>
            </a:pPr>
            <a:r>
              <a:rPr lang="en-GB" dirty="0" smtClean="0"/>
              <a:t>equate </a:t>
            </a:r>
            <a:r>
              <a:rPr lang="en-GB" dirty="0" err="1" smtClean="0"/>
              <a:t>xian_gps</a:t>
            </a:r>
            <a:r>
              <a:rPr lang="en-GB" dirty="0" smtClean="0"/>
              <a:t>  </a:t>
            </a:r>
            <a:r>
              <a:rPr lang="en-GB" dirty="0" err="1" smtClean="0"/>
              <a:t>upos</a:t>
            </a:r>
            <a:r>
              <a:rPr lang="en-GB" dirty="0" smtClean="0"/>
              <a:t>  </a:t>
            </a:r>
            <a:r>
              <a:rPr lang="en-GB" dirty="0" err="1" smtClean="0"/>
              <a:t>xian_gwc</a:t>
            </a:r>
            <a:r>
              <a:rPr lang="en-GB" dirty="0" smtClean="0"/>
              <a:t> </a:t>
            </a:r>
            <a:r>
              <a:rPr lang="en-GB" dirty="0" err="1" smtClean="0"/>
              <a:t>upos</a:t>
            </a:r>
            <a:r>
              <a:rPr lang="en-GB" dirty="0" smtClean="0"/>
              <a:t> </a:t>
            </a:r>
          </a:p>
          <a:p>
            <a:r>
              <a:rPr lang="en-GB" dirty="0" smtClean="0"/>
              <a:t>The steps above can also be applied for equipment renames (due to antenna changes)</a:t>
            </a:r>
            <a:endParaRPr lang="en-GB" dirty="0" smtClean="0"/>
          </a:p>
          <a:p>
            <a:endParaRPr lang="en-GB" dirty="0"/>
          </a:p>
        </p:txBody>
      </p:sp>
      <p:sp>
        <p:nvSpPr>
          <p:cNvPr id="4" name="Date Placeholder 3"/>
          <p:cNvSpPr>
            <a:spLocks noGrp="1"/>
          </p:cNvSpPr>
          <p:nvPr>
            <p:ph type="dt" sz="quarter" idx="10"/>
          </p:nvPr>
        </p:nvSpPr>
        <p:spPr/>
        <p:txBody>
          <a:bodyPr/>
          <a:lstStyle/>
          <a:p>
            <a:r>
              <a:rPr lang="en-US" smtClean="0"/>
              <a:t>04/04/12</a:t>
            </a:r>
            <a:endParaRPr lang="en-GB"/>
          </a:p>
        </p:txBody>
      </p:sp>
      <p:sp>
        <p:nvSpPr>
          <p:cNvPr id="5" name="Footer Placeholder 4"/>
          <p:cNvSpPr>
            <a:spLocks noGrp="1"/>
          </p:cNvSpPr>
          <p:nvPr>
            <p:ph type="ftr" sz="quarter" idx="11"/>
          </p:nvPr>
        </p:nvSpPr>
        <p:spPr/>
        <p:txBody>
          <a:bodyPr/>
          <a:lstStyle/>
          <a:p>
            <a:r>
              <a:rPr lang="en-US" smtClean="0"/>
              <a:t>GLOBK Lec02</a:t>
            </a:r>
            <a:endParaRPr lang="en-GB"/>
          </a:p>
        </p:txBody>
      </p:sp>
      <p:sp>
        <p:nvSpPr>
          <p:cNvPr id="6" name="Slide Number Placeholder 5"/>
          <p:cNvSpPr>
            <a:spLocks noGrp="1"/>
          </p:cNvSpPr>
          <p:nvPr>
            <p:ph type="sldNum" sz="quarter" idx="12"/>
          </p:nvPr>
        </p:nvSpPr>
        <p:spPr/>
        <p:txBody>
          <a:bodyPr/>
          <a:lstStyle/>
          <a:p>
            <a:fld id="{036C6479-8617-E847-BA47-2D7FDD46457D}" type="slidenum">
              <a:rPr lang="en-GB" smtClean="0"/>
              <a:pPr/>
              <a:t>19</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GLOBK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Advanced topics in the use of GLOBK</a:t>
            </a:r>
          </a:p>
          <a:p>
            <a:r>
              <a:rPr lang="en-US" dirty="0" smtClean="0"/>
              <a:t>Topics:</a:t>
            </a:r>
          </a:p>
          <a:p>
            <a:pPr lvl="1"/>
            <a:r>
              <a:rPr lang="en-US" dirty="0" smtClean="0"/>
              <a:t>Reference frame realization; center of mass versus center of figure</a:t>
            </a:r>
          </a:p>
          <a:p>
            <a:pPr lvl="1"/>
            <a:r>
              <a:rPr lang="en-US" dirty="0" smtClean="0"/>
              <a:t>Use of the MIT binary H-files for global frames</a:t>
            </a:r>
          </a:p>
          <a:p>
            <a:pPr lvl="1"/>
            <a:r>
              <a:rPr lang="en-US" dirty="0" smtClean="0"/>
              <a:t>Analysis of earthquakes; detection and post-seismic modeling</a:t>
            </a:r>
          </a:p>
          <a:p>
            <a:pPr lvl="1"/>
            <a:r>
              <a:rPr lang="en-US" dirty="0" smtClean="0"/>
              <a:t>Analysis of large data sets</a:t>
            </a:r>
          </a:p>
          <a:p>
            <a:pPr lvl="1"/>
            <a:r>
              <a:rPr lang="en-US" dirty="0" smtClean="0"/>
              <a:t>Use of SINEX files GLOBK </a:t>
            </a:r>
          </a:p>
          <a:p>
            <a:pPr lvl="1"/>
            <a:r>
              <a:rPr lang="en-US" dirty="0" smtClean="0"/>
              <a:t>Noise processes and how to treat.</a:t>
            </a:r>
          </a:p>
          <a:p>
            <a:r>
              <a:rPr lang="en-US" dirty="0" smtClean="0"/>
              <a:t>As needed we will discuss these topics at different levels of detail.</a:t>
            </a:r>
            <a:endParaRPr lang="en-US" dirty="0"/>
          </a:p>
        </p:txBody>
      </p:sp>
      <p:sp>
        <p:nvSpPr>
          <p:cNvPr id="4" name="Date Placeholder 3"/>
          <p:cNvSpPr>
            <a:spLocks noGrp="1"/>
          </p:cNvSpPr>
          <p:nvPr>
            <p:ph type="dt" idx="10"/>
          </p:nvPr>
        </p:nvSpPr>
        <p:spPr/>
        <p:txBody>
          <a:bodyPr/>
          <a:lstStyle/>
          <a:p>
            <a:pPr>
              <a:defRPr/>
            </a:pPr>
            <a:r>
              <a:rPr lang="en-US" smtClean="0"/>
              <a:t>04/04/12</a:t>
            </a:r>
            <a:endParaRPr lang="en-GB"/>
          </a:p>
        </p:txBody>
      </p:sp>
      <p:sp>
        <p:nvSpPr>
          <p:cNvPr id="5" name="Footer Placeholder 4"/>
          <p:cNvSpPr>
            <a:spLocks noGrp="1"/>
          </p:cNvSpPr>
          <p:nvPr>
            <p:ph type="ftr" idx="11"/>
          </p:nvPr>
        </p:nvSpPr>
        <p:spPr/>
        <p:txBody>
          <a:bodyPr/>
          <a:lstStyle/>
          <a:p>
            <a:pPr>
              <a:defRPr/>
            </a:pPr>
            <a:r>
              <a:rPr lang="en-US" smtClean="0"/>
              <a:t>GLOBK Lec02</a:t>
            </a:r>
            <a:endParaRPr lang="en-GB"/>
          </a:p>
        </p:txBody>
      </p:sp>
      <p:sp>
        <p:nvSpPr>
          <p:cNvPr id="6" name="Slide Number Placeholder 5"/>
          <p:cNvSpPr>
            <a:spLocks noGrp="1"/>
          </p:cNvSpPr>
          <p:nvPr>
            <p:ph type="sldNum" idx="12"/>
          </p:nvPr>
        </p:nvSpPr>
        <p:spPr/>
        <p:txBody>
          <a:bodyPr/>
          <a:lstStyle/>
          <a:p>
            <a:pPr>
              <a:defRPr/>
            </a:pPr>
            <a:fld id="{87CB2904-DB87-FD46-9812-41685D22AE4B}" type="slidenum">
              <a:rPr lang="en-GB" smtClean="0"/>
              <a:pPr>
                <a:defRPr/>
              </a:pPr>
              <a:t>2</a:t>
            </a:fld>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Post-seismic modeling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approaches possible</a:t>
            </a:r>
          </a:p>
          <a:p>
            <a:r>
              <a:rPr lang="en-US" dirty="0" smtClean="0"/>
              <a:t>In GLOBK estimation:</a:t>
            </a:r>
          </a:p>
          <a:p>
            <a:pPr lvl="1"/>
            <a:r>
              <a:rPr lang="en-US" dirty="0" smtClean="0"/>
              <a:t>use </a:t>
            </a:r>
            <a:r>
              <a:rPr lang="en-US" dirty="0" err="1" smtClean="0"/>
              <a:t>eq_log</a:t>
            </a:r>
            <a:r>
              <a:rPr lang="en-US" dirty="0" smtClean="0"/>
              <a:t> option in </a:t>
            </a:r>
            <a:r>
              <a:rPr lang="en-US" dirty="0" err="1" smtClean="0"/>
              <a:t>eq</a:t>
            </a:r>
            <a:r>
              <a:rPr lang="en-US" dirty="0" smtClean="0"/>
              <a:t> definition file.  </a:t>
            </a:r>
            <a:r>
              <a:rPr lang="en-US" dirty="0" err="1" smtClean="0"/>
              <a:t>Sigmas</a:t>
            </a:r>
            <a:r>
              <a:rPr lang="en-US" dirty="0" smtClean="0"/>
              <a:t> of the log coefficients set the same way as the co-seismic </a:t>
            </a:r>
            <a:r>
              <a:rPr lang="en-US" dirty="0" err="1" smtClean="0"/>
              <a:t>sigmas</a:t>
            </a:r>
            <a:endParaRPr lang="en-US" dirty="0" smtClean="0"/>
          </a:p>
          <a:p>
            <a:pPr lvl="1"/>
            <a:r>
              <a:rPr lang="en-US" dirty="0" err="1" smtClean="0"/>
              <a:t>Eq_post</a:t>
            </a:r>
            <a:r>
              <a:rPr lang="en-US" dirty="0" smtClean="0"/>
              <a:t> allows random walk process after earthquake.  Most flexible but needs back solution to extract time series (best generated with finite constraints).</a:t>
            </a:r>
          </a:p>
          <a:p>
            <a:r>
              <a:rPr lang="en-US" dirty="0" err="1" smtClean="0"/>
              <a:t>tsfit</a:t>
            </a:r>
            <a:r>
              <a:rPr lang="en-US" dirty="0" smtClean="0"/>
              <a:t> estimation of log and/or exponential decay terms from time series and these applied in GLOBK run with EXTENDED apriori coordinates entries.  (Approach also allows periodic signals). Apriori files generated by </a:t>
            </a:r>
            <a:r>
              <a:rPr lang="en-US" dirty="0" err="1" smtClean="0"/>
              <a:t>tsfit</a:t>
            </a:r>
            <a:r>
              <a:rPr lang="en-US" dirty="0" smtClean="0"/>
              <a:t> contain the necessary entries.  We use latter approach for large data set analysis.</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20</a:t>
            </a:fld>
            <a:endParaRPr lang="en-US"/>
          </a:p>
        </p:txBody>
      </p:sp>
    </p:spTree>
    <p:extLst>
      <p:ext uri="{BB962C8B-B14F-4D97-AF65-F5344CB8AC3E}">
        <p14:creationId xmlns:p14="http://schemas.microsoft.com/office/powerpoint/2010/main" val="84881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sh_makeeqdef</a:t>
            </a:r>
            <a:r>
              <a:rPr lang="en-US" dirty="0" smtClean="0"/>
              <a:t> example</a:t>
            </a:r>
            <a:endParaRPr lang="en-US" dirty="0"/>
          </a:p>
        </p:txBody>
      </p:sp>
      <p:sp>
        <p:nvSpPr>
          <p:cNvPr id="3" name="Content Placeholder 2"/>
          <p:cNvSpPr>
            <a:spLocks noGrp="1"/>
          </p:cNvSpPr>
          <p:nvPr>
            <p:ph idx="1"/>
          </p:nvPr>
        </p:nvSpPr>
        <p:spPr/>
        <p:txBody>
          <a:bodyPr/>
          <a:lstStyle/>
          <a:p>
            <a:r>
              <a:rPr lang="en-US" sz="2400" dirty="0" smtClean="0"/>
              <a:t>EQ-entries generated by </a:t>
            </a:r>
            <a:r>
              <a:rPr lang="en-US" sz="2400" dirty="0" err="1" smtClean="0"/>
              <a:t>sh_makeeqdef</a:t>
            </a:r>
            <a:r>
              <a:rPr lang="en-US" sz="2400" dirty="0" smtClean="0"/>
              <a:t>. Comments gives distance from hypocenter and coseismic sigma (</a:t>
            </a:r>
            <a:r>
              <a:rPr lang="en-US" sz="2400" dirty="0" err="1" smtClean="0"/>
              <a:t>CoS</a:t>
            </a:r>
            <a:r>
              <a:rPr lang="en-US" sz="2400" dirty="0" smtClean="0"/>
              <a:t>) expected. </a:t>
            </a:r>
            <a:r>
              <a:rPr lang="en-US" sz="2400" dirty="0" err="1" smtClean="0"/>
              <a:t>Eq_log</a:t>
            </a:r>
            <a:r>
              <a:rPr lang="en-US" sz="2400" dirty="0" smtClean="0"/>
              <a:t> is given but commented out.  2-character code needs to be set by user (sequential number given).</a:t>
            </a:r>
          </a:p>
          <a:p>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21</a:t>
            </a:fld>
            <a:endParaRPr lang="en-US"/>
          </a:p>
        </p:txBody>
      </p:sp>
      <p:sp>
        <p:nvSpPr>
          <p:cNvPr id="7" name="TextBox 6"/>
          <p:cNvSpPr txBox="1"/>
          <p:nvPr/>
        </p:nvSpPr>
        <p:spPr>
          <a:xfrm>
            <a:off x="342900" y="3009285"/>
            <a:ext cx="8013700" cy="3385542"/>
          </a:xfrm>
          <a:prstGeom prst="rect">
            <a:avLst/>
          </a:prstGeom>
          <a:noFill/>
        </p:spPr>
        <p:txBody>
          <a:bodyPr wrap="square" rtlCol="0">
            <a:spAutoFit/>
          </a:bodyPr>
          <a:lstStyle/>
          <a:p>
            <a:r>
              <a:rPr lang="en-US" sz="1400" dirty="0">
                <a:latin typeface="Courier"/>
                <a:cs typeface="Courier"/>
              </a:rPr>
              <a:t>SEQ Earthquake # 15</a:t>
            </a:r>
          </a:p>
          <a:p>
            <a:r>
              <a:rPr lang="en-US" sz="1400" dirty="0">
                <a:latin typeface="Courier"/>
                <a:cs typeface="Courier"/>
              </a:rPr>
              <a:t>* EQ 88 BING_GPS     120.24     120.50 </a:t>
            </a:r>
            <a:r>
              <a:rPr lang="en-US" sz="1400" dirty="0" err="1">
                <a:latin typeface="Courier"/>
                <a:cs typeface="Courier"/>
              </a:rPr>
              <a:t>CoS</a:t>
            </a:r>
            <a:r>
              <a:rPr lang="en-US" sz="1400" dirty="0">
                <a:latin typeface="Courier"/>
                <a:cs typeface="Courier"/>
              </a:rPr>
              <a:t>       44.0 mm</a:t>
            </a:r>
          </a:p>
          <a:p>
            <a:r>
              <a:rPr lang="en-US" sz="1400" dirty="0">
                <a:latin typeface="Courier"/>
                <a:cs typeface="Courier"/>
              </a:rPr>
              <a:t>* EQ 88 BAYB_GPS      78.45     120.50 </a:t>
            </a:r>
            <a:r>
              <a:rPr lang="en-US" sz="1400" dirty="0" err="1">
                <a:latin typeface="Courier"/>
                <a:cs typeface="Courier"/>
              </a:rPr>
              <a:t>CoS</a:t>
            </a:r>
            <a:r>
              <a:rPr lang="en-US" sz="1400" dirty="0">
                <a:latin typeface="Courier"/>
                <a:cs typeface="Courier"/>
              </a:rPr>
              <a:t>      103.3 mm</a:t>
            </a:r>
          </a:p>
          <a:p>
            <a:r>
              <a:rPr lang="en-US" sz="1400" dirty="0">
                <a:latin typeface="Courier"/>
                <a:cs typeface="Courier"/>
              </a:rPr>
              <a:t>* EQ 88 TUNC_GPS      66.95     120.50 </a:t>
            </a:r>
            <a:r>
              <a:rPr lang="en-US" sz="1400" dirty="0" err="1">
                <a:latin typeface="Courier"/>
                <a:cs typeface="Courier"/>
              </a:rPr>
              <a:t>CoS</a:t>
            </a:r>
            <a:r>
              <a:rPr lang="en-US" sz="1400" dirty="0">
                <a:latin typeface="Courier"/>
                <a:cs typeface="Courier"/>
              </a:rPr>
              <a:t>      141.8 mm</a:t>
            </a:r>
          </a:p>
          <a:p>
            <a:r>
              <a:rPr lang="en-US" sz="1400" dirty="0">
                <a:latin typeface="Courier"/>
                <a:cs typeface="Courier"/>
              </a:rPr>
              <a:t>* EQ 88 TNCE_GPS      66.95     120.50 </a:t>
            </a:r>
            <a:r>
              <a:rPr lang="en-US" sz="1400" dirty="0" err="1">
                <a:latin typeface="Courier"/>
                <a:cs typeface="Courier"/>
              </a:rPr>
              <a:t>CoS</a:t>
            </a:r>
            <a:r>
              <a:rPr lang="en-US" sz="1400" dirty="0">
                <a:latin typeface="Courier"/>
                <a:cs typeface="Courier"/>
              </a:rPr>
              <a:t>      141.8 mm</a:t>
            </a:r>
          </a:p>
          <a:p>
            <a:r>
              <a:rPr lang="en-US" sz="1400" dirty="0">
                <a:latin typeface="Courier"/>
                <a:cs typeface="Courier"/>
              </a:rPr>
              <a:t>* EQ 88 GUMU_GPS      81.24     120.50 </a:t>
            </a:r>
            <a:r>
              <a:rPr lang="en-US" sz="1400" dirty="0" err="1">
                <a:latin typeface="Courier"/>
                <a:cs typeface="Courier"/>
              </a:rPr>
              <a:t>CoS</a:t>
            </a:r>
            <a:r>
              <a:rPr lang="en-US" sz="1400" dirty="0">
                <a:latin typeface="Courier"/>
                <a:cs typeface="Courier"/>
              </a:rPr>
              <a:t>       96.3 mm</a:t>
            </a:r>
          </a:p>
          <a:p>
            <a:r>
              <a:rPr lang="en-US" sz="1400" dirty="0">
                <a:latin typeface="Courier"/>
                <a:cs typeface="Courier"/>
              </a:rPr>
              <a:t>* EQ 88 ERZI_GPS       8.99     120.50 </a:t>
            </a:r>
            <a:r>
              <a:rPr lang="en-US" sz="1400" dirty="0" err="1">
                <a:latin typeface="Courier"/>
                <a:cs typeface="Courier"/>
              </a:rPr>
              <a:t>CoS</a:t>
            </a:r>
            <a:r>
              <a:rPr lang="en-US" sz="1400" dirty="0">
                <a:latin typeface="Courier"/>
                <a:cs typeface="Courier"/>
              </a:rPr>
              <a:t>     7865.8 mm</a:t>
            </a:r>
          </a:p>
          <a:p>
            <a:r>
              <a:rPr lang="en-US" sz="1400" dirty="0">
                <a:latin typeface="Courier"/>
                <a:cs typeface="Courier"/>
              </a:rPr>
              <a:t>* EQ 88 ELZT_GPS     119.04     120.50 </a:t>
            </a:r>
            <a:r>
              <a:rPr lang="en-US" sz="1400" dirty="0" err="1">
                <a:latin typeface="Courier"/>
                <a:cs typeface="Courier"/>
              </a:rPr>
              <a:t>CoS</a:t>
            </a:r>
            <a:r>
              <a:rPr lang="en-US" sz="1400" dirty="0">
                <a:latin typeface="Courier"/>
                <a:cs typeface="Courier"/>
              </a:rPr>
              <a:t>       44.9 mm</a:t>
            </a:r>
          </a:p>
          <a:p>
            <a:r>
              <a:rPr lang="en-US" sz="1400" dirty="0">
                <a:latin typeface="Courier"/>
                <a:cs typeface="Courier"/>
              </a:rPr>
              <a:t>* EQ 88 RHIY_GPS      74.17     120.50 </a:t>
            </a:r>
            <a:r>
              <a:rPr lang="en-US" sz="1400" dirty="0" err="1">
                <a:latin typeface="Courier"/>
                <a:cs typeface="Courier"/>
              </a:rPr>
              <a:t>CoS</a:t>
            </a:r>
            <a:r>
              <a:rPr lang="en-US" sz="1400" dirty="0">
                <a:latin typeface="Courier"/>
                <a:cs typeface="Courier"/>
              </a:rPr>
              <a:t>      115.6 mm</a:t>
            </a:r>
          </a:p>
          <a:p>
            <a:r>
              <a:rPr lang="en-US" sz="1400" dirty="0">
                <a:latin typeface="Courier"/>
                <a:cs typeface="Courier"/>
              </a:rPr>
              <a:t>* EQ_DEF M 6.7</a:t>
            </a:r>
          </a:p>
          <a:p>
            <a:r>
              <a:rPr lang="en-US" sz="1400" dirty="0">
                <a:latin typeface="Courier"/>
                <a:cs typeface="Courier"/>
              </a:rPr>
              <a:t> </a:t>
            </a:r>
            <a:r>
              <a:rPr lang="en-US" sz="1400" dirty="0" err="1">
                <a:latin typeface="Courier"/>
                <a:cs typeface="Courier"/>
              </a:rPr>
              <a:t>eq_def</a:t>
            </a:r>
            <a:r>
              <a:rPr lang="en-US" sz="1400" dirty="0">
                <a:latin typeface="Courier"/>
                <a:cs typeface="Courier"/>
              </a:rPr>
              <a:t> AO   39.710   39.600    120.5     27.0 1992  3 13 17 18    0.8721</a:t>
            </a:r>
          </a:p>
          <a:p>
            <a:r>
              <a:rPr lang="en-US" sz="1400" dirty="0">
                <a:latin typeface="Courier"/>
                <a:cs typeface="Courier"/>
              </a:rPr>
              <a:t> </a:t>
            </a:r>
            <a:r>
              <a:rPr lang="en-US" sz="1400" dirty="0" err="1">
                <a:latin typeface="Courier"/>
                <a:cs typeface="Courier"/>
              </a:rPr>
              <a:t>eq_rename</a:t>
            </a:r>
            <a:r>
              <a:rPr lang="en-US" sz="1400" dirty="0">
                <a:latin typeface="Courier"/>
                <a:cs typeface="Courier"/>
              </a:rPr>
              <a:t> AO</a:t>
            </a:r>
          </a:p>
          <a:p>
            <a:r>
              <a:rPr lang="en-US" sz="1400" dirty="0">
                <a:latin typeface="Courier"/>
                <a:cs typeface="Courier"/>
              </a:rPr>
              <a:t> </a:t>
            </a:r>
            <a:r>
              <a:rPr lang="en-US" sz="1400" dirty="0" err="1">
                <a:latin typeface="Courier"/>
                <a:cs typeface="Courier"/>
              </a:rPr>
              <a:t>eq_coseis</a:t>
            </a:r>
            <a:r>
              <a:rPr lang="en-US" sz="1400" dirty="0">
                <a:latin typeface="Courier"/>
                <a:cs typeface="Courier"/>
              </a:rPr>
              <a:t> AO  0.001 0.001 0.001      0.872      0.872      0.872</a:t>
            </a:r>
          </a:p>
          <a:p>
            <a:r>
              <a:rPr lang="en-US" sz="1400" dirty="0">
                <a:latin typeface="Courier"/>
                <a:cs typeface="Courier"/>
              </a:rPr>
              <a:t>#</a:t>
            </a:r>
            <a:r>
              <a:rPr lang="en-US" sz="1400" dirty="0" err="1">
                <a:latin typeface="Courier"/>
                <a:cs typeface="Courier"/>
              </a:rPr>
              <a:t>eq_log</a:t>
            </a:r>
            <a:r>
              <a:rPr lang="en-US" sz="1400" dirty="0">
                <a:latin typeface="Courier"/>
                <a:cs typeface="Courier"/>
              </a:rPr>
              <a:t> AO  </a:t>
            </a:r>
            <a:r>
              <a:rPr lang="en-US" sz="1400" dirty="0" smtClean="0">
                <a:latin typeface="Courier"/>
                <a:cs typeface="Courier"/>
              </a:rPr>
              <a:t>10.0 </a:t>
            </a:r>
            <a:r>
              <a:rPr lang="en-US" sz="1400" dirty="0">
                <a:latin typeface="Courier"/>
                <a:cs typeface="Courier"/>
              </a:rPr>
              <a:t>0.001 0.001 0.001      0.872      0.872      0.872</a:t>
            </a:r>
          </a:p>
          <a:p>
            <a:endParaRPr lang="en-US" dirty="0"/>
          </a:p>
        </p:txBody>
      </p:sp>
    </p:spTree>
    <p:extLst>
      <p:ext uri="{BB962C8B-B14F-4D97-AF65-F5344CB8AC3E}">
        <p14:creationId xmlns:p14="http://schemas.microsoft.com/office/powerpoint/2010/main" val="44857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evaluation</a:t>
            </a:r>
            <a:endParaRPr lang="en-US" dirty="0"/>
          </a:p>
        </p:txBody>
      </p:sp>
      <p:sp>
        <p:nvSpPr>
          <p:cNvPr id="3" name="Content Placeholder 2"/>
          <p:cNvSpPr>
            <a:spLocks noGrp="1"/>
          </p:cNvSpPr>
          <p:nvPr>
            <p:ph idx="1"/>
          </p:nvPr>
        </p:nvSpPr>
        <p:spPr/>
        <p:txBody>
          <a:bodyPr/>
          <a:lstStyle/>
          <a:p>
            <a:r>
              <a:rPr lang="en-US" dirty="0" smtClean="0"/>
              <a:t>Once an </a:t>
            </a:r>
            <a:r>
              <a:rPr lang="en-US" dirty="0" err="1" smtClean="0"/>
              <a:t>eq</a:t>
            </a:r>
            <a:r>
              <a:rPr lang="en-US" dirty="0" smtClean="0"/>
              <a:t>-file has been generated, it can be tested in </a:t>
            </a:r>
            <a:r>
              <a:rPr lang="en-US" dirty="0" err="1" smtClean="0"/>
              <a:t>tsview</a:t>
            </a:r>
            <a:r>
              <a:rPr lang="en-US" dirty="0" smtClean="0"/>
              <a:t> (</a:t>
            </a:r>
            <a:r>
              <a:rPr lang="en-US" dirty="0" err="1" smtClean="0"/>
              <a:t>matlab</a:t>
            </a:r>
            <a:r>
              <a:rPr lang="en-US" dirty="0" smtClean="0"/>
              <a:t>/UNIX executable) or run through </a:t>
            </a:r>
            <a:r>
              <a:rPr lang="en-US" dirty="0" err="1" smtClean="0"/>
              <a:t>tsfit</a:t>
            </a:r>
            <a:r>
              <a:rPr lang="en-US" dirty="0" smtClean="0"/>
              <a:t>.</a:t>
            </a:r>
          </a:p>
          <a:p>
            <a:r>
              <a:rPr lang="en-US" dirty="0" smtClean="0"/>
              <a:t>The </a:t>
            </a:r>
            <a:r>
              <a:rPr lang="en-US" dirty="0" err="1" smtClean="0"/>
              <a:t>sh_makeeqdef</a:t>
            </a:r>
            <a:r>
              <a:rPr lang="en-US" dirty="0" smtClean="0"/>
              <a:t> script uses a list of site positions but does not know if data exists at the time of the earthquake and so often reports earthquakes that do not affect stations.    </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22</a:t>
            </a:fld>
            <a:endParaRPr lang="en-US"/>
          </a:p>
        </p:txBody>
      </p:sp>
    </p:spTree>
    <p:extLst>
      <p:ext uri="{BB962C8B-B14F-4D97-AF65-F5344CB8AC3E}">
        <p14:creationId xmlns:p14="http://schemas.microsoft.com/office/powerpoint/2010/main" val="147144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Data-set Analysis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Very large data sets (e.g. 1000-sites for a decade; PBO class analysis) can take a long time for the forward GLOBK run.</a:t>
            </a:r>
          </a:p>
          <a:p>
            <a:r>
              <a:rPr lang="en-US" dirty="0" smtClean="0"/>
              <a:t>Approaches:</a:t>
            </a:r>
          </a:p>
          <a:p>
            <a:pPr lvl="1"/>
            <a:r>
              <a:rPr lang="en-US" dirty="0" smtClean="0"/>
              <a:t>Weekly-to-monthly combinations.  Positions only estimated (not velocities, use MIDP option)</a:t>
            </a:r>
          </a:p>
          <a:p>
            <a:pPr lvl="2"/>
            <a:r>
              <a:rPr lang="en-US" dirty="0" smtClean="0"/>
              <a:t>Care with earthquakes and offsets; log estimates are a problem far from the earthquake.  </a:t>
            </a:r>
            <a:r>
              <a:rPr lang="en-US" dirty="0" err="1" smtClean="0"/>
              <a:t>Free_log</a:t>
            </a:r>
            <a:r>
              <a:rPr lang="en-US" dirty="0" smtClean="0"/>
              <a:t> command with negative sigma turns off log estimate</a:t>
            </a:r>
          </a:p>
          <a:p>
            <a:pPr lvl="2"/>
            <a:r>
              <a:rPr lang="en-US" dirty="0" smtClean="0"/>
              <a:t>Process noise not that critical in combination but needed when monthlies are combined.</a:t>
            </a:r>
          </a:p>
          <a:p>
            <a:pPr lvl="1"/>
            <a:r>
              <a:rPr lang="en-US" dirty="0" smtClean="0"/>
              <a:t>Decimation: Works very well and with process noise is almost the same solution as the full combination</a:t>
            </a:r>
          </a:p>
          <a:p>
            <a:pPr lvl="1"/>
            <a:r>
              <a:rPr lang="en-US" dirty="0" smtClean="0"/>
              <a:t>Initial limited station selection (e.g., 100 best stations); combine to generate reference solution; use this solution for time series analyses and then test and evaluate with </a:t>
            </a:r>
            <a:r>
              <a:rPr lang="en-US" dirty="0" err="1" smtClean="0"/>
              <a:t>tsfit</a:t>
            </a:r>
            <a:r>
              <a:rPr lang="en-US" dirty="0" smtClean="0"/>
              <a:t>/</a:t>
            </a:r>
            <a:r>
              <a:rPr lang="en-US" dirty="0" err="1" smtClean="0"/>
              <a:t>tsview</a:t>
            </a:r>
            <a:r>
              <a:rPr lang="en-US" dirty="0" smtClean="0"/>
              <a:t>.  When solution looks good in time series; run the full </a:t>
            </a:r>
            <a:r>
              <a:rPr lang="en-US" dirty="0" err="1" smtClean="0"/>
              <a:t>globk</a:t>
            </a:r>
            <a:r>
              <a:rPr lang="en-US" dirty="0" smtClean="0"/>
              <a:t> solution.</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23</a:t>
            </a:fld>
            <a:endParaRPr lang="en-US"/>
          </a:p>
        </p:txBody>
      </p:sp>
    </p:spTree>
    <p:extLst>
      <p:ext uri="{BB962C8B-B14F-4D97-AF65-F5344CB8AC3E}">
        <p14:creationId xmlns:p14="http://schemas.microsoft.com/office/powerpoint/2010/main" val="36434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Data 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Cautions:</a:t>
            </a:r>
          </a:p>
          <a:p>
            <a:pPr lvl="1"/>
            <a:r>
              <a:rPr lang="en-US" dirty="0" smtClean="0"/>
              <a:t>Log estimated can be unstable when monthly/weekly solution constructed; applying apriori is often better.</a:t>
            </a:r>
          </a:p>
          <a:p>
            <a:pPr lvl="1"/>
            <a:r>
              <a:rPr lang="en-US" dirty="0" smtClean="0"/>
              <a:t>Numerical stability: Better to combine weekly/monthly first and then combine these (accumulation of error is better).</a:t>
            </a:r>
          </a:p>
          <a:p>
            <a:pPr lvl="1"/>
            <a:r>
              <a:rPr lang="en-US" dirty="0" smtClean="0"/>
              <a:t>Keep apriori </a:t>
            </a:r>
            <a:r>
              <a:rPr lang="en-US" dirty="0" err="1" smtClean="0"/>
              <a:t>sigmas</a:t>
            </a:r>
            <a:r>
              <a:rPr lang="en-US" dirty="0" smtClean="0"/>
              <a:t> on positions and velocities modest (Herring et al., 1990: Effect of apriori constraint is ~(</a:t>
            </a:r>
            <a:r>
              <a:rPr lang="en-US" dirty="0" err="1" smtClean="0"/>
              <a:t>sigma_aposteri</a:t>
            </a:r>
            <a:r>
              <a:rPr lang="en-US" dirty="0" smtClean="0"/>
              <a:t>/</a:t>
            </a:r>
            <a:r>
              <a:rPr lang="en-US" dirty="0" err="1" smtClean="0"/>
              <a:t>sigma_apriori</a:t>
            </a:r>
            <a:r>
              <a:rPr lang="en-US" dirty="0" smtClean="0"/>
              <a:t>) squared so 100:1 ratio reduces effect of error in apriori by 10-thousand fold. (You can test this yourself).</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24</a:t>
            </a:fld>
            <a:endParaRPr lang="en-US"/>
          </a:p>
        </p:txBody>
      </p:sp>
    </p:spTree>
    <p:extLst>
      <p:ext uri="{BB962C8B-B14F-4D97-AF65-F5344CB8AC3E}">
        <p14:creationId xmlns:p14="http://schemas.microsoft.com/office/powerpoint/2010/main" val="268611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SINEX files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SINEX files (Solution Independent Exchange format) can be read and written by GLOBK.</a:t>
            </a:r>
          </a:p>
          <a:p>
            <a:r>
              <a:rPr lang="en-US" dirty="0" smtClean="0"/>
              <a:t>The reading of the files is directly detected by </a:t>
            </a:r>
            <a:r>
              <a:rPr lang="en-US" dirty="0" err="1" smtClean="0"/>
              <a:t>htoglb</a:t>
            </a:r>
            <a:r>
              <a:rPr lang="en-US" dirty="0" smtClean="0"/>
              <a:t> and often, depending on how the SINEX was generated, the files need to be “loosened” for use in GLOBK.  This is done with the -d=TR (translation/rotation) option.  </a:t>
            </a:r>
          </a:p>
          <a:p>
            <a:r>
              <a:rPr lang="en-US" dirty="0" smtClean="0"/>
              <a:t>The -s option can also be useful in converting </a:t>
            </a:r>
            <a:r>
              <a:rPr lang="en-US" dirty="0" err="1" smtClean="0"/>
              <a:t>globk</a:t>
            </a:r>
            <a:r>
              <a:rPr lang="en-US" dirty="0" smtClean="0"/>
              <a:t> style names to IGS </a:t>
            </a:r>
            <a:r>
              <a:rPr lang="en-US" dirty="0" err="1" smtClean="0"/>
              <a:t>Occ</a:t>
            </a:r>
            <a:r>
              <a:rPr lang="en-US" dirty="0" smtClean="0"/>
              <a:t> and </a:t>
            </a:r>
            <a:r>
              <a:rPr lang="en-US" dirty="0" err="1" smtClean="0"/>
              <a:t>Pt</a:t>
            </a:r>
            <a:r>
              <a:rPr lang="en-US" dirty="0" smtClean="0"/>
              <a:t> codes.</a:t>
            </a:r>
          </a:p>
          <a:p>
            <a:r>
              <a:rPr lang="en-US" dirty="0" smtClean="0"/>
              <a:t>SINEX files are created in GLOBK through the combined GLOBK binary h-files.  The </a:t>
            </a:r>
            <a:r>
              <a:rPr lang="en-US" dirty="0" err="1" smtClean="0"/>
              <a:t>out_glb</a:t>
            </a:r>
            <a:r>
              <a:rPr lang="en-US" dirty="0" smtClean="0"/>
              <a:t> command will output a loose h-file.  When the </a:t>
            </a:r>
            <a:r>
              <a:rPr lang="en-US" dirty="0" err="1" smtClean="0"/>
              <a:t>out_sol</a:t>
            </a:r>
            <a:r>
              <a:rPr lang="en-US" dirty="0" smtClean="0"/>
              <a:t> (output solution) command is used in GLORG, GLOBK will create a h-file with .CON appended (frame constrained).    This h-file converted to SINEX will generate one the same as the .org solution (i.e., no loose).  The -d option can be used to re-instate the rotation/translation uncertainty.</a:t>
            </a:r>
          </a:p>
          <a:p>
            <a:r>
              <a:rPr lang="en-US" dirty="0" smtClean="0"/>
              <a:t>Advanced feature: The </a:t>
            </a:r>
            <a:r>
              <a:rPr lang="en-US" dirty="0" err="1" smtClean="0"/>
              <a:t>cond_sig</a:t>
            </a:r>
            <a:r>
              <a:rPr lang="en-US" dirty="0" smtClean="0"/>
              <a:t> command in </a:t>
            </a:r>
            <a:r>
              <a:rPr lang="en-US" dirty="0" err="1" smtClean="0"/>
              <a:t>glorg</a:t>
            </a:r>
            <a:r>
              <a:rPr lang="en-US" dirty="0" smtClean="0"/>
              <a:t> will control how tightly the origin will be forced to zero in the SINEX file (see discussion in help files).</a:t>
            </a:r>
          </a:p>
          <a:p>
            <a:r>
              <a:rPr lang="en-US" dirty="0" err="1" smtClean="0"/>
              <a:t>head.snx</a:t>
            </a:r>
            <a:r>
              <a:rPr lang="en-US" dirty="0" smtClean="0"/>
              <a:t> file in local directory or ~/</a:t>
            </a:r>
            <a:r>
              <a:rPr lang="en-US" dirty="0" err="1" smtClean="0"/>
              <a:t>gg</a:t>
            </a:r>
            <a:r>
              <a:rPr lang="en-US" dirty="0" smtClean="0"/>
              <a:t>/help contains the long names of sites (replaces the one that have been propagated through from the GAMIT </a:t>
            </a:r>
            <a:r>
              <a:rPr lang="en-US" dirty="0" err="1" smtClean="0"/>
              <a:t>hfiles</a:t>
            </a:r>
            <a:r>
              <a:rPr lang="en-US" dirty="0" smtClean="0"/>
              <a:t> or SINEX files.</a:t>
            </a:r>
          </a:p>
          <a:p>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25</a:t>
            </a:fld>
            <a:endParaRPr lang="en-US"/>
          </a:p>
        </p:txBody>
      </p:sp>
    </p:spTree>
    <p:extLst>
      <p:ext uri="{BB962C8B-B14F-4D97-AF65-F5344CB8AC3E}">
        <p14:creationId xmlns:p14="http://schemas.microsoft.com/office/powerpoint/2010/main" val="64422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noise models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GPS results all exhibit temporally correlated noise which needs to be accounted for or else </a:t>
            </a:r>
            <a:r>
              <a:rPr lang="en-US" dirty="0" err="1" smtClean="0"/>
              <a:t>sigmas</a:t>
            </a:r>
            <a:r>
              <a:rPr lang="en-US" dirty="0" smtClean="0"/>
              <a:t> on derived quantities will be very optimistic.</a:t>
            </a:r>
          </a:p>
          <a:p>
            <a:r>
              <a:rPr lang="en-US" dirty="0" smtClean="0"/>
              <a:t>Tests you can do: </a:t>
            </a:r>
          </a:p>
          <a:p>
            <a:pPr lvl="1"/>
            <a:r>
              <a:rPr lang="en-US" dirty="0" smtClean="0"/>
              <a:t>Use the </a:t>
            </a:r>
            <a:r>
              <a:rPr lang="en-US" dirty="0" err="1" smtClean="0"/>
              <a:t>decimination</a:t>
            </a:r>
            <a:r>
              <a:rPr lang="en-US" dirty="0" smtClean="0"/>
              <a:t> feature in </a:t>
            </a:r>
            <a:r>
              <a:rPr lang="en-US" dirty="0" err="1" smtClean="0"/>
              <a:t>sestbl</a:t>
            </a:r>
            <a:r>
              <a:rPr lang="en-US" dirty="0" smtClean="0"/>
              <a:t>. and compare 30-sec with 2-minute solution (only difference </a:t>
            </a:r>
            <a:r>
              <a:rPr lang="en-US" dirty="0" err="1" smtClean="0"/>
              <a:t>sigmas</a:t>
            </a:r>
            <a:r>
              <a:rPr lang="en-US" dirty="0" smtClean="0"/>
              <a:t> factor of 2 smaller).</a:t>
            </a:r>
          </a:p>
          <a:p>
            <a:pPr lvl="1"/>
            <a:r>
              <a:rPr lang="en-US" dirty="0" smtClean="0"/>
              <a:t>Compare daily GLOBK combination of continuous data with weekly decimated solution (again difference will be in </a:t>
            </a:r>
            <a:r>
              <a:rPr lang="en-US" dirty="0" err="1" smtClean="0"/>
              <a:t>sigmas</a:t>
            </a:r>
            <a:r>
              <a:rPr lang="en-US" dirty="0" smtClean="0"/>
              <a:t> if not process noise; with realistic process noise solutions will be almost exactly the same).</a:t>
            </a:r>
          </a:p>
          <a:p>
            <a:pPr lvl="1"/>
            <a:r>
              <a:rPr lang="en-US" dirty="0" smtClean="0"/>
              <a:t>Comparisons here are in sense of differences compared to </a:t>
            </a:r>
            <a:r>
              <a:rPr lang="en-US" dirty="0" err="1" smtClean="0"/>
              <a:t>sigmas</a:t>
            </a:r>
            <a:r>
              <a:rPr lang="en-US" dirty="0" smtClean="0"/>
              <a:t> (i.e., differences &lt; 0.1 sigma normally seen).</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26</a:t>
            </a:fld>
            <a:endParaRPr lang="en-US"/>
          </a:p>
        </p:txBody>
      </p:sp>
    </p:spTree>
    <p:extLst>
      <p:ext uri="{BB962C8B-B14F-4D97-AF65-F5344CB8AC3E}">
        <p14:creationId xmlns:p14="http://schemas.microsoft.com/office/powerpoint/2010/main" val="397629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noise models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sh_gen_stats</a:t>
            </a:r>
            <a:r>
              <a:rPr lang="en-US" dirty="0" smtClean="0"/>
              <a:t> is the script used on time series to create Markov process noise models for the sites and to “recommend” reference frame sites based on those sites that have the lowest levels of process noise.</a:t>
            </a:r>
          </a:p>
          <a:p>
            <a:r>
              <a:rPr lang="en-US" dirty="0" smtClean="0"/>
              <a:t>The process noise models use the “realistic sigma” option in </a:t>
            </a:r>
            <a:r>
              <a:rPr lang="en-US" dirty="0" err="1" smtClean="0"/>
              <a:t>tsfit</a:t>
            </a:r>
            <a:r>
              <a:rPr lang="en-US" dirty="0" smtClean="0"/>
              <a:t> and </a:t>
            </a:r>
            <a:r>
              <a:rPr lang="en-US" dirty="0" err="1" smtClean="0"/>
              <a:t>ensum</a:t>
            </a:r>
            <a:r>
              <a:rPr lang="en-US" dirty="0" smtClean="0"/>
              <a:t> (also used in </a:t>
            </a:r>
            <a:r>
              <a:rPr lang="en-US" dirty="0" err="1" smtClean="0"/>
              <a:t>tsview</a:t>
            </a:r>
            <a:r>
              <a:rPr lang="en-US" dirty="0" smtClean="0"/>
              <a:t> where the correlation functions can be plotted).</a:t>
            </a:r>
          </a:p>
          <a:p>
            <a:r>
              <a:rPr lang="en-US" dirty="0" smtClean="0"/>
              <a:t>Concept of algorithm is use the characteristics of the RMS scatter of position time series </a:t>
            </a:r>
            <a:r>
              <a:rPr lang="en-US" dirty="0" err="1" smtClean="0"/>
              <a:t>residiuals</a:t>
            </a:r>
            <a:r>
              <a:rPr lang="en-US" dirty="0" smtClean="0"/>
              <a:t> averaged over increasingly longer times to predict the likely uncertainty of velocity estimates. </a:t>
            </a:r>
          </a:p>
          <a:p>
            <a:r>
              <a:rPr lang="en-US" dirty="0" smtClean="0"/>
              <a:t>The files generated by </a:t>
            </a:r>
            <a:r>
              <a:rPr lang="en-US" dirty="0" err="1" smtClean="0"/>
              <a:t>sh_gen_stats</a:t>
            </a:r>
            <a:r>
              <a:rPr lang="en-US" dirty="0" smtClean="0"/>
              <a:t> are “sourced” in the </a:t>
            </a:r>
            <a:r>
              <a:rPr lang="en-US" dirty="0" err="1" smtClean="0"/>
              <a:t>globk</a:t>
            </a:r>
            <a:r>
              <a:rPr lang="en-US" dirty="0" smtClean="0"/>
              <a:t> and </a:t>
            </a:r>
            <a:r>
              <a:rPr lang="en-US" dirty="0" err="1" smtClean="0"/>
              <a:t>glorg</a:t>
            </a:r>
            <a:r>
              <a:rPr lang="en-US" dirty="0" smtClean="0"/>
              <a:t> command files (see source command).</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27</a:t>
            </a:fld>
            <a:endParaRPr lang="en-US"/>
          </a:p>
        </p:txBody>
      </p:sp>
    </p:spTree>
    <p:extLst>
      <p:ext uri="{BB962C8B-B14F-4D97-AF65-F5344CB8AC3E}">
        <p14:creationId xmlns:p14="http://schemas.microsoft.com/office/powerpoint/2010/main" val="28922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Selection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Two classes of program/scripts are available for network selection</a:t>
            </a:r>
          </a:p>
          <a:p>
            <a:pPr lvl="1"/>
            <a:r>
              <a:rPr lang="en-US" dirty="0" err="1" smtClean="0"/>
              <a:t>global_sel</a:t>
            </a:r>
            <a:r>
              <a:rPr lang="en-US" dirty="0" smtClean="0"/>
              <a:t> and </a:t>
            </a:r>
            <a:r>
              <a:rPr lang="en-US" dirty="0" err="1" smtClean="0"/>
              <a:t>sh_network_sel</a:t>
            </a:r>
            <a:r>
              <a:rPr lang="en-US" dirty="0" smtClean="0"/>
              <a:t> make N networks each of a user specified size that try to distribute stations globally.  The list of sites to be chosen from is based on ftp directories of various archives</a:t>
            </a:r>
          </a:p>
          <a:p>
            <a:pPr lvl="1"/>
            <a:r>
              <a:rPr lang="en-US" dirty="0" err="1" smtClean="0"/>
              <a:t>netsel</a:t>
            </a:r>
            <a:r>
              <a:rPr lang="en-US" dirty="0" smtClean="0"/>
              <a:t> works the other way round: Given a set of </a:t>
            </a:r>
            <a:r>
              <a:rPr lang="en-US" dirty="0" err="1" smtClean="0"/>
              <a:t>rinex</a:t>
            </a:r>
            <a:r>
              <a:rPr lang="en-US" dirty="0" smtClean="0"/>
              <a:t> files already available; it makes a variable number of networks of </a:t>
            </a:r>
            <a:r>
              <a:rPr lang="en-US" dirty="0" err="1" smtClean="0"/>
              <a:t>upto</a:t>
            </a:r>
            <a:r>
              <a:rPr lang="en-US" dirty="0" smtClean="0"/>
              <a:t> a user specified size that use all data.  One network is created that links all other networks together.</a:t>
            </a:r>
          </a:p>
          <a:p>
            <a:r>
              <a:rPr lang="en-US" dirty="0" smtClean="0"/>
              <a:t>Both approaches try to minimize multiple use of data from sites.</a:t>
            </a:r>
          </a:p>
          <a:p>
            <a:r>
              <a:rPr lang="en-US" dirty="0" smtClean="0"/>
              <a:t>Implementations create </a:t>
            </a:r>
            <a:r>
              <a:rPr lang="en-US" dirty="0" err="1" smtClean="0"/>
              <a:t>sites.defaults</a:t>
            </a:r>
            <a:r>
              <a:rPr lang="en-US" dirty="0" smtClean="0"/>
              <a:t>.&lt;</a:t>
            </a:r>
            <a:r>
              <a:rPr lang="en-US" dirty="0" err="1" smtClean="0"/>
              <a:t>yyyy</a:t>
            </a:r>
            <a:r>
              <a:rPr lang="en-US" dirty="0" smtClean="0"/>
              <a:t>&gt;.&lt;</a:t>
            </a:r>
            <a:r>
              <a:rPr lang="en-US" dirty="0" err="1" smtClean="0"/>
              <a:t>ddd</a:t>
            </a:r>
            <a:r>
              <a:rPr lang="en-US" dirty="0" smtClean="0"/>
              <a:t>&gt; files to be used in processing.</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28</a:t>
            </a:fld>
            <a:endParaRPr lang="en-US"/>
          </a:p>
        </p:txBody>
      </p:sp>
    </p:spTree>
    <p:extLst>
      <p:ext uri="{BB962C8B-B14F-4D97-AF65-F5344CB8AC3E}">
        <p14:creationId xmlns:p14="http://schemas.microsoft.com/office/powerpoint/2010/main" val="423634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GLOBK has many features and due to its evolution, there are often multiple ways of doing the same or similar things. </a:t>
            </a:r>
          </a:p>
          <a:p>
            <a:r>
              <a:rPr lang="en-US" dirty="0" smtClean="0"/>
              <a:t>There is extensive help in the ~/</a:t>
            </a:r>
            <a:r>
              <a:rPr lang="en-US" dirty="0" err="1" smtClean="0"/>
              <a:t>gg</a:t>
            </a:r>
            <a:r>
              <a:rPr lang="en-US" dirty="0" smtClean="0"/>
              <a:t>/help/ directory and discussion in the documentation.</a:t>
            </a:r>
          </a:p>
          <a:p>
            <a:r>
              <a:rPr lang="en-US" dirty="0" smtClean="0"/>
              <a:t>GLOBK is where all the major analysis decisions are made and hence can be quite complex for large analyses.</a:t>
            </a:r>
          </a:p>
          <a:p>
            <a:r>
              <a:rPr lang="en-US" dirty="0" smtClean="0"/>
              <a:t>Experimentation and testing your ideas of how different options effect the results is one the best ways to learn the software (e.g., what happens to position/velocity estimates if the </a:t>
            </a:r>
            <a:r>
              <a:rPr lang="en-US" dirty="0" err="1" smtClean="0"/>
              <a:t>apr_tran</a:t>
            </a:r>
            <a:r>
              <a:rPr lang="en-US" dirty="0" smtClean="0"/>
              <a:t>  command is added to the </a:t>
            </a:r>
            <a:r>
              <a:rPr lang="en-US" dirty="0" err="1" smtClean="0"/>
              <a:t>globk</a:t>
            </a:r>
            <a:r>
              <a:rPr lang="en-US" dirty="0" smtClean="0"/>
              <a:t> command file?  How do my estimates and uncertainties change  if the </a:t>
            </a:r>
            <a:r>
              <a:rPr lang="en-US" dirty="0" err="1" smtClean="0"/>
              <a:t>apr_neu</a:t>
            </a:r>
            <a:r>
              <a:rPr lang="en-US" dirty="0" smtClean="0"/>
              <a:t> and </a:t>
            </a:r>
            <a:r>
              <a:rPr lang="en-US" dirty="0" err="1" smtClean="0"/>
              <a:t>mar_neu</a:t>
            </a:r>
            <a:r>
              <a:rPr lang="en-US" dirty="0" smtClean="0"/>
              <a:t> commands are changed</a:t>
            </a:r>
            <a:r>
              <a:rPr lang="en-US" dirty="0" smtClean="0"/>
              <a:t>?</a:t>
            </a:r>
          </a:p>
          <a:p>
            <a:r>
              <a:rPr lang="en-US" dirty="0" smtClean="0"/>
              <a:t>Some of these concepts and how earthquakes are treated are shown in the tutorial session this afternoon.</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GLOBK Purpose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GLOBK is a suite of programs designed to combine geodetic results together.  GPS phase processing can take a considerable time and GLOBK provides a fast method for make large network solutions, combining many days to years of data together and studying alternative parameterization and reference frames for the velocities of sites.</a:t>
            </a:r>
          </a:p>
          <a:p>
            <a:r>
              <a:rPr lang="en-US" dirty="0" smtClean="0"/>
              <a:t>GLOBK uses as data input, quasi-observation files called binary </a:t>
            </a:r>
            <a:r>
              <a:rPr lang="en-US" dirty="0" err="1" smtClean="0"/>
              <a:t>h</a:t>
            </a:r>
            <a:r>
              <a:rPr lang="en-US" dirty="0" smtClean="0"/>
              <a:t>-files which contain geodetic solutions with loosely constrained full covariance information.   These files can generated from </a:t>
            </a:r>
            <a:r>
              <a:rPr lang="en-US" dirty="0" err="1" smtClean="0"/>
              <a:t>gamit</a:t>
            </a:r>
            <a:r>
              <a:rPr lang="en-US" dirty="0" smtClean="0"/>
              <a:t> solutions or SINEX files.</a:t>
            </a:r>
          </a:p>
          <a:p>
            <a:r>
              <a:rPr lang="en-US" dirty="0" smtClean="0"/>
              <a:t>GLOBK is a smoothing Kalman filter and can incorporate random walk process noise in its estimation (method for accounting for temporally correlated noise in time series).</a:t>
            </a:r>
          </a:p>
          <a:p>
            <a:r>
              <a:rPr lang="en-US" dirty="0" smtClean="0"/>
              <a:t>Its two main uses are to generate velocity field estimates and time series in a well-defined and often different reference frames.  (It can also be used to merge  large networks of GPS sites).</a:t>
            </a:r>
            <a:endParaRPr lang="en-US" dirty="0"/>
          </a:p>
        </p:txBody>
      </p:sp>
      <p:sp>
        <p:nvSpPr>
          <p:cNvPr id="4" name="Date Placeholder 3"/>
          <p:cNvSpPr>
            <a:spLocks noGrp="1"/>
          </p:cNvSpPr>
          <p:nvPr>
            <p:ph type="dt" sz="half" idx="10"/>
          </p:nvPr>
        </p:nvSpPr>
        <p:spPr/>
        <p:txBody>
          <a:bodyPr/>
          <a:lstStyle/>
          <a:p>
            <a:r>
              <a:rPr lang="en-US" smtClean="0"/>
              <a:t>04/04/12</a:t>
            </a:r>
            <a:endParaRPr lang="en-US"/>
          </a:p>
        </p:txBody>
      </p:sp>
      <p:sp>
        <p:nvSpPr>
          <p:cNvPr id="5" name="Footer Placeholder 4"/>
          <p:cNvSpPr>
            <a:spLocks noGrp="1"/>
          </p:cNvSpPr>
          <p:nvPr>
            <p:ph type="ftr" sz="quarter" idx="11"/>
          </p:nvPr>
        </p:nvSpPr>
        <p:spPr/>
        <p:txBody>
          <a:bodyPr/>
          <a:lstStyle/>
          <a:p>
            <a:r>
              <a:rPr lang="en-US" smtClean="0"/>
              <a:t>GLOBK Lec02</a:t>
            </a:r>
            <a:endParaRPr lang="en-US"/>
          </a:p>
        </p:txBody>
      </p:sp>
      <p:sp>
        <p:nvSpPr>
          <p:cNvPr id="6" name="Slide Number Placeholder 5"/>
          <p:cNvSpPr>
            <a:spLocks noGrp="1"/>
          </p:cNvSpPr>
          <p:nvPr>
            <p:ph type="sldNum" sz="quarter" idx="12"/>
          </p:nvPr>
        </p:nvSpPr>
        <p:spPr/>
        <p:txBody>
          <a:bodyPr/>
          <a:lstStyle/>
          <a:p>
            <a:fld id="{2D04A45E-B851-2C4E-BD41-B2CD03D86266}" type="slidenum">
              <a:rPr lang="en-US" smtClean="0"/>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
          <p:cNvSpPr>
            <a:spLocks noGrp="1" noChangeArrowheads="1"/>
          </p:cNvSpPr>
          <p:nvPr>
            <p:ph type="title"/>
          </p:nvPr>
        </p:nvSpPr>
        <p:spPr/>
        <p:txBody>
          <a:bodyPr/>
          <a:lstStyle/>
          <a:p>
            <a:r>
              <a:rPr lang="en-GB" smtClean="0"/>
              <a:t>Common applications of GLOBK</a:t>
            </a:r>
            <a:endParaRPr lang="en-GB"/>
          </a:p>
        </p:txBody>
      </p:sp>
      <p:sp>
        <p:nvSpPr>
          <p:cNvPr id="15366" name="Rectangle 2"/>
          <p:cNvSpPr>
            <a:spLocks noGrp="1" noChangeArrowheads="1"/>
          </p:cNvSpPr>
          <p:nvPr>
            <p:ph type="body" idx="1"/>
          </p:nvPr>
        </p:nvSpPr>
        <p:spPr/>
        <p:txBody>
          <a:bodyPr>
            <a:normAutofit fontScale="85000" lnSpcReduction="10000"/>
          </a:bodyPr>
          <a:lstStyle/>
          <a:p>
            <a:r>
              <a:rPr lang="en-GB" dirty="0" smtClean="0"/>
              <a:t>Repeatability analysis ( </a:t>
            </a:r>
            <a:r>
              <a:rPr lang="en-GB" dirty="0" err="1" smtClean="0"/>
              <a:t>glred</a:t>
            </a:r>
            <a:r>
              <a:rPr lang="en-GB" dirty="0" smtClean="0"/>
              <a:t> )‏</a:t>
            </a:r>
          </a:p>
          <a:p>
            <a:pPr lvl="1"/>
            <a:r>
              <a:rPr lang="en-GB" dirty="0" smtClean="0"/>
              <a:t>individual sessions</a:t>
            </a:r>
          </a:p>
          <a:p>
            <a:pPr lvl="1"/>
            <a:r>
              <a:rPr lang="en-GB" dirty="0" smtClean="0"/>
              <a:t>combine regional and global files for orbit control and reference frame (orbit control is not so important anymore; IGS orbits are very good apriori)</a:t>
            </a:r>
          </a:p>
          <a:p>
            <a:r>
              <a:rPr lang="en-GB" dirty="0" smtClean="0"/>
              <a:t>Combine sessions to get average position over survey</a:t>
            </a:r>
          </a:p>
          <a:p>
            <a:pPr lvl="1"/>
            <a:r>
              <a:rPr lang="en-GB" dirty="0" smtClean="0"/>
              <a:t>connects stations observed separately</a:t>
            </a:r>
          </a:p>
          <a:p>
            <a:pPr lvl="1"/>
            <a:r>
              <a:rPr lang="en-GB" dirty="0" smtClean="0"/>
              <a:t>reduces number of </a:t>
            </a:r>
            <a:r>
              <a:rPr lang="en-GB" dirty="0" err="1" smtClean="0"/>
              <a:t>h</a:t>
            </a:r>
            <a:r>
              <a:rPr lang="en-GB" dirty="0" smtClean="0"/>
              <a:t>-files to be used for velocities</a:t>
            </a:r>
          </a:p>
          <a:p>
            <a:r>
              <a:rPr lang="en-GB" dirty="0" smtClean="0"/>
              <a:t>Combine averaged positions to estimate velocities</a:t>
            </a:r>
          </a:p>
          <a:p>
            <a:pPr lvl="1"/>
            <a:r>
              <a:rPr lang="en-GB" dirty="0" smtClean="0"/>
              <a:t>and/or earthquake offsets and post-seismic motion</a:t>
            </a:r>
          </a:p>
        </p:txBody>
      </p:sp>
      <p:sp>
        <p:nvSpPr>
          <p:cNvPr id="4" name="Date Placeholder 3"/>
          <p:cNvSpPr>
            <a:spLocks noGrp="1"/>
          </p:cNvSpPr>
          <p:nvPr>
            <p:ph type="dt" sz="quarter" idx="10"/>
          </p:nvPr>
        </p:nvSpPr>
        <p:spPr/>
        <p:txBody>
          <a:bodyPr/>
          <a:lstStyle/>
          <a:p>
            <a:r>
              <a:rPr lang="en-US" smtClean="0"/>
              <a:t>04/04/12</a:t>
            </a:r>
            <a:endParaRPr lang="en-GB"/>
          </a:p>
        </p:txBody>
      </p:sp>
      <p:sp>
        <p:nvSpPr>
          <p:cNvPr id="5" name="Footer Placeholder 4"/>
          <p:cNvSpPr>
            <a:spLocks noGrp="1"/>
          </p:cNvSpPr>
          <p:nvPr>
            <p:ph type="ftr" sz="quarter" idx="11"/>
          </p:nvPr>
        </p:nvSpPr>
        <p:spPr/>
        <p:txBody>
          <a:bodyPr/>
          <a:lstStyle/>
          <a:p>
            <a:r>
              <a:rPr lang="en-US" smtClean="0"/>
              <a:t>GLOBK Lec02</a:t>
            </a:r>
            <a:endParaRPr lang="en-GB"/>
          </a:p>
        </p:txBody>
      </p:sp>
      <p:sp>
        <p:nvSpPr>
          <p:cNvPr id="6" name="Slide Number Placeholder 5"/>
          <p:cNvSpPr>
            <a:spLocks noGrp="1"/>
          </p:cNvSpPr>
          <p:nvPr>
            <p:ph type="sldNum" sz="quarter" idx="12"/>
          </p:nvPr>
        </p:nvSpPr>
        <p:spPr/>
        <p:txBody>
          <a:bodyPr/>
          <a:lstStyle/>
          <a:p>
            <a:fld id="{AC1BA4A0-8468-8841-A4D8-401565DC2039}" type="slidenum">
              <a:rPr lang="en-GB" smtClean="0"/>
              <a:pPr/>
              <a:t>4</a:t>
            </a:fld>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
          <p:cNvSpPr>
            <a:spLocks noGrp="1" noChangeArrowheads="1"/>
          </p:cNvSpPr>
          <p:nvPr>
            <p:ph type="title"/>
          </p:nvPr>
        </p:nvSpPr>
        <p:spPr/>
        <p:txBody>
          <a:bodyPr/>
          <a:lstStyle/>
          <a:p>
            <a:r>
              <a:rPr lang="en-GB" smtClean="0"/>
              <a:t>Controlling Print Output</a:t>
            </a:r>
            <a:endParaRPr lang="en-GB"/>
          </a:p>
        </p:txBody>
      </p:sp>
      <p:sp>
        <p:nvSpPr>
          <p:cNvPr id="44038" name="Rectangle 2"/>
          <p:cNvSpPr>
            <a:spLocks noGrp="1" noChangeArrowheads="1"/>
          </p:cNvSpPr>
          <p:nvPr>
            <p:ph type="body" idx="1"/>
          </p:nvPr>
        </p:nvSpPr>
        <p:spPr/>
        <p:txBody>
          <a:bodyPr>
            <a:normAutofit fontScale="62500" lnSpcReduction="20000"/>
          </a:bodyPr>
          <a:lstStyle/>
          <a:p>
            <a:r>
              <a:rPr lang="en-GB" smtClean="0"/>
              <a:t>crt_opt, prt_opt, org_opt specify output options for screen, print and org files</a:t>
            </a:r>
          </a:p>
          <a:p>
            <a:r>
              <a:rPr lang="en-GB" smtClean="0"/>
              <a:t>globk/glorg help gives all options, main ones are:</a:t>
            </a:r>
          </a:p>
          <a:p>
            <a:pPr lvl="1"/>
            <a:r>
              <a:rPr lang="en-GB" smtClean="0"/>
              <a:t>ERAS -- erase file before writing (normally files appended)‏</a:t>
            </a:r>
          </a:p>
          <a:p>
            <a:pPr lvl="1"/>
            <a:r>
              <a:rPr lang="en-GB" smtClean="0"/>
              <a:t>NOPR -- Do not write output ( e.g., for globk when invoking glorg )‏</a:t>
            </a:r>
          </a:p>
          <a:p>
            <a:pPr lvl="1"/>
            <a:r>
              <a:rPr lang="en-GB" smtClean="0"/>
              <a:t>BLEN -- Baseline lengths</a:t>
            </a:r>
          </a:p>
          <a:p>
            <a:pPr lvl="1"/>
            <a:r>
              <a:rPr lang="en-GB" smtClean="0"/>
              <a:t>BRAT -- baseline rates when velocities estimated</a:t>
            </a:r>
          </a:p>
          <a:p>
            <a:pPr lvl="1"/>
            <a:r>
              <a:rPr lang="en-GB" smtClean="0"/>
              <a:t>RNRP -- generates reports on differences in parameter estimates after renames.</a:t>
            </a:r>
          </a:p>
          <a:p>
            <a:pPr lvl="1"/>
            <a:r>
              <a:rPr lang="en-GB" smtClean="0"/>
              <a:t>FIXA -- makes apriori coordinates and velocities consistent when equates are used in glorg (can sometimes fail in complicated rename scenarios--best if apr_file is provided with consistent values)‏</a:t>
            </a:r>
          </a:p>
          <a:p>
            <a:pPr lvl="1"/>
            <a:r>
              <a:rPr lang="en-GB" smtClean="0"/>
              <a:t>VSUM -- Lat/long summary of velocity (needed to plot velocities)‏</a:t>
            </a:r>
          </a:p>
          <a:p>
            <a:pPr lvl="1"/>
            <a:r>
              <a:rPr lang="en-GB" smtClean="0"/>
              <a:t>PSUM -- Lat/long position summary</a:t>
            </a:r>
          </a:p>
          <a:p>
            <a:pPr lvl="1"/>
            <a:r>
              <a:rPr lang="en-GB" smtClean="0"/>
              <a:t>GDLF --Include list of hfiles and chi**2 increments from run</a:t>
            </a:r>
          </a:p>
          <a:p>
            <a:pPr lvl="1"/>
            <a:r>
              <a:rPr lang="en-GB" smtClean="0"/>
              <a:t>CMDS -- Echos globk command file into output file</a:t>
            </a:r>
          </a:p>
          <a:p>
            <a:pPr lvl="1"/>
            <a:endParaRPr lang="en-GB"/>
          </a:p>
        </p:txBody>
      </p:sp>
      <p:sp>
        <p:nvSpPr>
          <p:cNvPr id="4" name="Date Placeholder 3"/>
          <p:cNvSpPr>
            <a:spLocks noGrp="1"/>
          </p:cNvSpPr>
          <p:nvPr>
            <p:ph type="dt" sz="quarter" idx="10"/>
          </p:nvPr>
        </p:nvSpPr>
        <p:spPr/>
        <p:txBody>
          <a:bodyPr/>
          <a:lstStyle/>
          <a:p>
            <a:r>
              <a:rPr lang="en-US" smtClean="0"/>
              <a:t>04/04/12</a:t>
            </a:r>
            <a:endParaRPr lang="en-GB"/>
          </a:p>
        </p:txBody>
      </p:sp>
      <p:sp>
        <p:nvSpPr>
          <p:cNvPr id="5" name="Footer Placeholder 4"/>
          <p:cNvSpPr>
            <a:spLocks noGrp="1"/>
          </p:cNvSpPr>
          <p:nvPr>
            <p:ph type="ftr" sz="quarter" idx="11"/>
          </p:nvPr>
        </p:nvSpPr>
        <p:spPr/>
        <p:txBody>
          <a:bodyPr/>
          <a:lstStyle/>
          <a:p>
            <a:r>
              <a:rPr lang="en-US" smtClean="0"/>
              <a:t>GLOBK Lec02</a:t>
            </a:r>
            <a:endParaRPr lang="en-GB"/>
          </a:p>
        </p:txBody>
      </p:sp>
      <p:sp>
        <p:nvSpPr>
          <p:cNvPr id="6" name="Slide Number Placeholder 5"/>
          <p:cNvSpPr>
            <a:spLocks noGrp="1"/>
          </p:cNvSpPr>
          <p:nvPr>
            <p:ph type="sldNum" sz="quarter" idx="12"/>
          </p:nvPr>
        </p:nvSpPr>
        <p:spPr/>
        <p:txBody>
          <a:bodyPr/>
          <a:lstStyle/>
          <a:p>
            <a:fld id="{840A2E68-DD21-D84C-A89C-592F36DD0DE1}" type="slidenum">
              <a:rPr lang="en-GB" smtClean="0"/>
              <a:pPr/>
              <a:t>5</a:t>
            </a:fld>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0000"/>
                </a:solidFill>
              </a:rPr>
              <a:t>Reference frames in Geodetic Analyses</a:t>
            </a:r>
            <a:br>
              <a:rPr lang="en-US" dirty="0" smtClean="0">
                <a:solidFill>
                  <a:srgbClr val="000000"/>
                </a:solidFill>
              </a:rPr>
            </a:br>
            <a:endParaRPr lang="en-US" dirty="0"/>
          </a:p>
        </p:txBody>
      </p:sp>
      <p:sp>
        <p:nvSpPr>
          <p:cNvPr id="29698" name="Rectangle 3"/>
          <p:cNvSpPr>
            <a:spLocks noGrp="1" noChangeArrowheads="1"/>
          </p:cNvSpPr>
          <p:nvPr>
            <p:ph type="body" idx="1"/>
          </p:nvPr>
        </p:nvSpPr>
        <p:spPr>
          <a:xfrm>
            <a:off x="457200" y="1183806"/>
            <a:ext cx="8229600" cy="4942358"/>
          </a:xfrm>
        </p:spPr>
        <p:txBody>
          <a:bodyPr>
            <a:normAutofit fontScale="70000" lnSpcReduction="2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 “finite constraints”  : a priori </a:t>
            </a:r>
            <a:r>
              <a:rPr lang="en-US" dirty="0" err="1" smtClean="0"/>
              <a:t>sigmas</a:t>
            </a:r>
            <a:r>
              <a:rPr lang="en-US" dirty="0" smtClean="0"/>
              <a:t> on site coordinates</a:t>
            </a:r>
          </a:p>
          <a:p>
            <a:pPr lvl="2"/>
            <a:r>
              <a:rPr lang="en-US" dirty="0" smtClean="0"/>
              <a:t> “generalized constraints” :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3" name="Date Placeholder 2"/>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4" name="Slide Number Placeholder 3"/>
          <p:cNvSpPr>
            <a:spLocks noGrp="1"/>
          </p:cNvSpPr>
          <p:nvPr>
            <p:ph type="sldNum" sz="quarter" idx="12"/>
          </p:nvPr>
        </p:nvSpPr>
        <p:spPr/>
        <p:txBody>
          <a:bodyPr/>
          <a:lstStyle/>
          <a:p>
            <a:fld id="{769991A3-2DBD-F448-81A6-1F25A5868B1B}" type="slidenum">
              <a:rPr lang="en-US" smtClean="0"/>
              <a:pPr/>
              <a:t>6</a:t>
            </a:fld>
            <a:endParaRPr lang="en-US"/>
          </a:p>
        </p:txBody>
      </p:sp>
    </p:spTree>
    <p:extLst>
      <p:ext uri="{BB962C8B-B14F-4D97-AF65-F5344CB8AC3E}">
        <p14:creationId xmlns:p14="http://schemas.microsoft.com/office/powerpoint/2010/main" val="3486414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Basics of reference frame realization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Reference frame realization is the method used to align your solutions to a system which makes sense for the problem you are studying.</a:t>
            </a:r>
          </a:p>
          <a:p>
            <a:pPr lvl="1"/>
            <a:r>
              <a:rPr lang="en-US" dirty="0" smtClean="0"/>
              <a:t>For global tectonic problems: Align to ITRF2008 (IGS08 version) using the IGS reference sites (~100 globally)</a:t>
            </a:r>
          </a:p>
          <a:p>
            <a:pPr lvl="1"/>
            <a:r>
              <a:rPr lang="en-US" dirty="0" smtClean="0"/>
              <a:t>For regional problems, use a plate fixed frame or even zero for local sites. </a:t>
            </a:r>
          </a:p>
          <a:p>
            <a:r>
              <a:rPr lang="en-US" dirty="0" smtClean="0"/>
              <a:t>The alignment consists of rotation, translations and possibly scale (must be estimated in </a:t>
            </a:r>
            <a:r>
              <a:rPr lang="en-US" dirty="0" err="1" smtClean="0"/>
              <a:t>globk</a:t>
            </a:r>
            <a:r>
              <a:rPr lang="en-US" dirty="0" smtClean="0"/>
              <a:t>; </a:t>
            </a:r>
            <a:r>
              <a:rPr lang="en-US" dirty="0" err="1" smtClean="0"/>
              <a:t>apr_scale</a:t>
            </a:r>
            <a:r>
              <a:rPr lang="en-US" dirty="0" smtClean="0"/>
              <a:t> command) to best fit the positions/velocities of the reference frame sites.</a:t>
            </a:r>
          </a:p>
          <a:p>
            <a:r>
              <a:rPr lang="en-US" dirty="0" smtClean="0"/>
              <a:t>GLORG module does this in </a:t>
            </a:r>
            <a:r>
              <a:rPr lang="en-US" dirty="0" err="1" smtClean="0"/>
              <a:t>globk</a:t>
            </a:r>
            <a:r>
              <a:rPr lang="en-US" dirty="0" smtClean="0"/>
              <a:t>.  </a:t>
            </a:r>
            <a:r>
              <a:rPr lang="en-US" dirty="0" err="1" smtClean="0"/>
              <a:t>tscon</a:t>
            </a:r>
            <a:r>
              <a:rPr lang="en-US" dirty="0" smtClean="0"/>
              <a:t> can do this for time series files.</a:t>
            </a:r>
          </a:p>
          <a:p>
            <a:r>
              <a:rPr lang="en-US" dirty="0" smtClean="0"/>
              <a:t>System must be free to </a:t>
            </a:r>
            <a:r>
              <a:rPr lang="en-US" dirty="0" smtClean="0"/>
              <a:t>rotate </a:t>
            </a:r>
            <a:r>
              <a:rPr lang="en-US" dirty="0" smtClean="0"/>
              <a:t>and translate for </a:t>
            </a:r>
            <a:r>
              <a:rPr lang="en-US" dirty="0" err="1" smtClean="0"/>
              <a:t>glorg</a:t>
            </a:r>
            <a:r>
              <a:rPr lang="en-US" dirty="0" smtClean="0"/>
              <a:t> algorithm to operate correctly (discuss translation later since this is subtle).</a:t>
            </a:r>
          </a:p>
          <a:p>
            <a:r>
              <a:rPr lang="en-US" dirty="0" smtClean="0"/>
              <a:t>Two issues: What to align to and which stations to use.</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769991A3-2DBD-F448-81A6-1F25A5868B1B}" type="slidenum">
              <a:rPr lang="en-US" smtClean="0"/>
              <a:t>7</a:t>
            </a:fld>
            <a:endParaRPr lang="en-US"/>
          </a:p>
        </p:txBody>
      </p:sp>
    </p:spTree>
    <p:extLst>
      <p:ext uri="{BB962C8B-B14F-4D97-AF65-F5344CB8AC3E}">
        <p14:creationId xmlns:p14="http://schemas.microsoft.com/office/powerpoint/2010/main" val="1527959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GLOBK frame realization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GLOBK analyses, normally all stations and orbit initial conditions are loosely constrained, the reference frame is defined in a module called </a:t>
            </a:r>
            <a:r>
              <a:rPr lang="en-US" dirty="0" err="1" smtClean="0"/>
              <a:t>glorg</a:t>
            </a:r>
            <a:r>
              <a:rPr lang="en-US" dirty="0" smtClean="0"/>
              <a:t> (global origin).  The methods used are similar to other programs but there are some subtle differences.  Specifically, the frame transformation is implement with a Kalman filter constraint equation, not by direct application of the rotations, translations and scale.</a:t>
            </a:r>
          </a:p>
          <a:p>
            <a:r>
              <a:rPr lang="en-US" dirty="0" smtClean="0"/>
              <a:t>Details are discussed in Dong, Herring and King, J. Geodesy, 1998. </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8</a:t>
            </a:fld>
            <a:endParaRPr lang="en-US"/>
          </a:p>
        </p:txBody>
      </p:sp>
    </p:spTree>
    <p:extLst>
      <p:ext uri="{BB962C8B-B14F-4D97-AF65-F5344CB8AC3E}">
        <p14:creationId xmlns:p14="http://schemas.microsoft.com/office/powerpoint/2010/main" val="2382948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implementation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Glorg</a:t>
            </a:r>
            <a:r>
              <a:rPr lang="en-US" dirty="0" smtClean="0"/>
              <a:t> computes a set of condition equations using weighted least squares.  The weights are settable to be dependent on site uncertainty (iteratively) and with weight between horizontal and vertical site positions and rates. </a:t>
            </a:r>
          </a:p>
          <a:p>
            <a:r>
              <a:rPr lang="en-US" dirty="0" smtClean="0"/>
              <a:t>The condition equations are then applied through a Kalman filter formulation to the loose solution covariance matrix and solution vector.  The KF formulation allows zero variance for the condition (LSQ approach would need a small but finite variance).  The condition can also be given finite variance (avoids zero eigenvalues).</a:t>
            </a:r>
          </a:p>
          <a:p>
            <a:r>
              <a:rPr lang="en-US" dirty="0" smtClean="0"/>
              <a:t>If the original loose solution is free to translate, rotate and scale, the application of the condition solution generate the same answer explicit application of transformation (SDET option).</a:t>
            </a:r>
          </a:p>
          <a:p>
            <a:pPr lvl="1"/>
            <a:r>
              <a:rPr lang="en-US" dirty="0" smtClean="0"/>
              <a:t>For VLBI, translation is rank deficient and rotation is explicitly estimated (scale needs to be explicitly estimated if included in the constraints)  </a:t>
            </a:r>
          </a:p>
          <a:p>
            <a:pPr lvl="1"/>
            <a:r>
              <a:rPr lang="en-US" dirty="0" smtClean="0"/>
              <a:t>For GPS, translation is not rank deficient and so condition modifies solution if translation not explicitly estimated.  It is not clear whether translation should be estimated explicitly. </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Reference Frames Lec 05</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9</a:t>
            </a:fld>
            <a:endParaRPr lang="en-US"/>
          </a:p>
        </p:txBody>
      </p:sp>
    </p:spTree>
    <p:extLst>
      <p:ext uri="{BB962C8B-B14F-4D97-AF65-F5344CB8AC3E}">
        <p14:creationId xmlns:p14="http://schemas.microsoft.com/office/powerpoint/2010/main" val="34088580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15416</TotalTime>
  <Words>3452</Words>
  <Application>Microsoft Macintosh PowerPoint</Application>
  <PresentationFormat>On-screen Show (4:3)</PresentationFormat>
  <Paragraphs>306</Paragraphs>
  <Slides>29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Microsoft Equation</vt:lpstr>
      <vt:lpstr>GLOBK: Combination methods Lecture 02</vt:lpstr>
      <vt:lpstr>GLOBK Overview</vt:lpstr>
      <vt:lpstr>GLOBK Purpose</vt:lpstr>
      <vt:lpstr>Common applications of GLOBK</vt:lpstr>
      <vt:lpstr>Controlling Print Output</vt:lpstr>
      <vt:lpstr>Reference frames in Geodetic Analyses </vt:lpstr>
      <vt:lpstr>Basics of reference frame realization</vt:lpstr>
      <vt:lpstr>GLOBK frame realization methods</vt:lpstr>
      <vt:lpstr>Specific implementation</vt:lpstr>
      <vt:lpstr>Formulation</vt:lpstr>
      <vt:lpstr>Coordinate Weight effect</vt:lpstr>
      <vt:lpstr>Mean Heights</vt:lpstr>
      <vt:lpstr>Mean North Residual</vt:lpstr>
      <vt:lpstr>East mean residual</vt:lpstr>
      <vt:lpstr>Local Frame Realization</vt:lpstr>
      <vt:lpstr>Referencing to a horizontal block (‘plate’)</vt:lpstr>
      <vt:lpstr>Handling Steps due to Earthquakes</vt:lpstr>
      <vt:lpstr>Handling Steps due to Earthquakes</vt:lpstr>
      <vt:lpstr>Handling Steps due to Earthquakes</vt:lpstr>
      <vt:lpstr>Post-seismic modeling</vt:lpstr>
      <vt:lpstr>sh_makeeqdef example</vt:lpstr>
      <vt:lpstr>Earthquake evaluation</vt:lpstr>
      <vt:lpstr>Large Data-set Analysis </vt:lpstr>
      <vt:lpstr>Large Data sets</vt:lpstr>
      <vt:lpstr>SINEX files</vt:lpstr>
      <vt:lpstr>Process noise models</vt:lpstr>
      <vt:lpstr>Process noise models</vt:lpstr>
      <vt:lpstr>Network Selection </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GLOBK: Combination methods Lecture 03</dc:title>
  <dc:creator>Thomas Herring</dc:creator>
  <cp:lastModifiedBy>Thomas Herring</cp:lastModifiedBy>
  <cp:revision>31</cp:revision>
  <cp:lastPrinted>2012-03-31T19:29:56Z</cp:lastPrinted>
  <dcterms:created xsi:type="dcterms:W3CDTF">2011-08-03T17:21:15Z</dcterms:created>
  <dcterms:modified xsi:type="dcterms:W3CDTF">2012-04-02T15:42:47Z</dcterms:modified>
</cp:coreProperties>
</file>